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2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2.xml" ContentType="application/vnd.openxmlformats-officedocument.themeOverride+xml"/>
  <Override PartName="/ppt/drawings/drawing2.xml" ContentType="application/vnd.openxmlformats-officedocument.drawingml.chartshapes+xml"/>
  <Override PartName="/ppt/notesSlides/notesSlide2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3.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3.xml" ContentType="application/vnd.openxmlformats-officedocument.themeOverride+xml"/>
  <Override PartName="/ppt/drawings/drawing4.xml" ContentType="application/vnd.openxmlformats-officedocument.drawingml.chartshapes+xml"/>
  <Override PartName="/ppt/notesSlides/notesSlide30.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4.xml" ContentType="application/vnd.openxmlformats-officedocument.themeOverride+xml"/>
  <Override PartName="/ppt/notesSlides/notesSlide31.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5.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6.xml" ContentType="application/vnd.openxmlformats-officedocument.themeOverr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7.xml" ContentType="application/vnd.openxmlformats-officedocument.themeOverride+xml"/>
  <Override PartName="/ppt/notesSlides/notesSlide34.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8.xml" ContentType="application/vnd.openxmlformats-officedocument.themeOverride+xml"/>
  <Override PartName="/ppt/notesSlides/notesSlide35.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9.xml" ContentType="application/vnd.openxmlformats-officedocument.themeOverride+xml"/>
  <Override PartName="/ppt/notesSlides/notesSlide36.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10.xml" ContentType="application/vnd.openxmlformats-officedocument.themeOverride+xml"/>
  <Override PartName="/ppt/notesSlides/notesSlide37.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11.xml" ContentType="application/vnd.openxmlformats-officedocument.themeOverride+xml"/>
  <Override PartName="/ppt/notesSlides/notesSlide38.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12.xml" ContentType="application/vnd.openxmlformats-officedocument.themeOverride+xml"/>
  <Override PartName="/ppt/drawings/drawing5.xml" ContentType="application/vnd.openxmlformats-officedocument.drawingml.chartshapes+xml"/>
  <Override PartName="/ppt/notesSlides/notesSlide39.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13.xml" ContentType="application/vnd.openxmlformats-officedocument.themeOverride+xml"/>
  <Override PartName="/ppt/drawings/drawing6.xml" ContentType="application/vnd.openxmlformats-officedocument.drawingml.chartshape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14.xml" ContentType="application/vnd.openxmlformats-officedocument.themeOverr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heme/themeOverride15.xml" ContentType="application/vnd.openxmlformats-officedocument.themeOverride+xml"/>
  <Override PartName="/ppt/notesSlides/notesSlide42.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heme/themeOverride16.xml" ContentType="application/vnd.openxmlformats-officedocument.themeOverr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heme/themeOverride17.xml" ContentType="application/vnd.openxmlformats-officedocument.themeOverride+xml"/>
  <Override PartName="/ppt/notesSlides/notesSlide43.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theme/themeOverride18.xml" ContentType="application/vnd.openxmlformats-officedocument.themeOverride+xml"/>
  <Override PartName="/ppt/drawings/drawing7.xml" ContentType="application/vnd.openxmlformats-officedocument.drawingml.chartshapes+xml"/>
  <Override PartName="/ppt/notesSlides/notesSlide44.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heme/themeOverride19.xml" ContentType="application/vnd.openxmlformats-officedocument.themeOverride+xml"/>
  <Override PartName="/ppt/drawings/drawing8.xml" ContentType="application/vnd.openxmlformats-officedocument.drawingml.chartshapes+xml"/>
  <Override PartName="/ppt/notesSlides/notesSlide45.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heme/themeOverride20.xml" ContentType="application/vnd.openxmlformats-officedocument.themeOverride+xml"/>
  <Override PartName="/ppt/drawings/drawing9.xml" ContentType="application/vnd.openxmlformats-officedocument.drawingml.chartshapes+xml"/>
  <Override PartName="/ppt/notesSlides/notesSlide46.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heme/themeOverride21.xml" ContentType="application/vnd.openxmlformats-officedocument.themeOverr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8"/>
  </p:notesMasterIdLst>
  <p:handoutMasterIdLst>
    <p:handoutMasterId r:id="rId59"/>
  </p:handoutMasterIdLst>
  <p:sldIdLst>
    <p:sldId id="256" r:id="rId2"/>
    <p:sldId id="335" r:id="rId3"/>
    <p:sldId id="355" r:id="rId4"/>
    <p:sldId id="357" r:id="rId5"/>
    <p:sldId id="360" r:id="rId6"/>
    <p:sldId id="356" r:id="rId7"/>
    <p:sldId id="361" r:id="rId8"/>
    <p:sldId id="362" r:id="rId9"/>
    <p:sldId id="364" r:id="rId10"/>
    <p:sldId id="354" r:id="rId11"/>
    <p:sldId id="380" r:id="rId12"/>
    <p:sldId id="262" r:id="rId13"/>
    <p:sldId id="377" r:id="rId14"/>
    <p:sldId id="352" r:id="rId15"/>
    <p:sldId id="366" r:id="rId16"/>
    <p:sldId id="369" r:id="rId17"/>
    <p:sldId id="370" r:id="rId18"/>
    <p:sldId id="371" r:id="rId19"/>
    <p:sldId id="372" r:id="rId20"/>
    <p:sldId id="373" r:id="rId21"/>
    <p:sldId id="374" r:id="rId22"/>
    <p:sldId id="375" r:id="rId23"/>
    <p:sldId id="376" r:id="rId24"/>
    <p:sldId id="379" r:id="rId25"/>
    <p:sldId id="267" r:id="rId26"/>
    <p:sldId id="404" r:id="rId27"/>
    <p:sldId id="341" r:id="rId28"/>
    <p:sldId id="411" r:id="rId29"/>
    <p:sldId id="413" r:id="rId30"/>
    <p:sldId id="412" r:id="rId31"/>
    <p:sldId id="382" r:id="rId32"/>
    <p:sldId id="403" r:id="rId33"/>
    <p:sldId id="409" r:id="rId34"/>
    <p:sldId id="415" r:id="rId35"/>
    <p:sldId id="416" r:id="rId36"/>
    <p:sldId id="414" r:id="rId37"/>
    <p:sldId id="384" r:id="rId38"/>
    <p:sldId id="386" r:id="rId39"/>
    <p:sldId id="410" r:id="rId40"/>
    <p:sldId id="401" r:id="rId41"/>
    <p:sldId id="388" r:id="rId42"/>
    <p:sldId id="390" r:id="rId43"/>
    <p:sldId id="392" r:id="rId44"/>
    <p:sldId id="405" r:id="rId45"/>
    <p:sldId id="394" r:id="rId46"/>
    <p:sldId id="402" r:id="rId47"/>
    <p:sldId id="333" r:id="rId48"/>
    <p:sldId id="397" r:id="rId49"/>
    <p:sldId id="398" r:id="rId50"/>
    <p:sldId id="399" r:id="rId51"/>
    <p:sldId id="418" r:id="rId52"/>
    <p:sldId id="400" r:id="rId53"/>
    <p:sldId id="419" r:id="rId54"/>
    <p:sldId id="351" r:id="rId55"/>
    <p:sldId id="350" r:id="rId56"/>
    <p:sldId id="257"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C143"/>
    <a:srgbClr val="F7D5A3"/>
    <a:srgbClr val="D0B9CA"/>
    <a:srgbClr val="AF3829"/>
    <a:srgbClr val="D75D80"/>
    <a:srgbClr val="E0245C"/>
    <a:srgbClr val="D26A9C"/>
    <a:srgbClr val="D23D4D"/>
    <a:srgbClr val="D21F3C"/>
    <a:srgbClr val="EB8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32" autoAdjust="0"/>
    <p:restoredTop sz="70370" autoAdjust="0"/>
  </p:normalViewPr>
  <p:slideViewPr>
    <p:cSldViewPr snapToGrid="0">
      <p:cViewPr>
        <p:scale>
          <a:sx n="80" d="100"/>
          <a:sy n="80" d="100"/>
        </p:scale>
        <p:origin x="448" y="336"/>
      </p:cViewPr>
      <p:guideLst/>
    </p:cSldViewPr>
  </p:slideViewPr>
  <p:notesTextViewPr>
    <p:cViewPr>
      <p:scale>
        <a:sx n="1" d="1"/>
        <a:sy n="1" d="1"/>
      </p:scale>
      <p:origin x="0" y="0"/>
    </p:cViewPr>
  </p:notesTextViewPr>
  <p:sorterViewPr>
    <p:cViewPr varScale="1">
      <p:scale>
        <a:sx n="100" d="100"/>
        <a:sy n="100" d="100"/>
      </p:scale>
      <p:origin x="0" y="-725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4.xml"/><Relationship Id="rId1" Type="http://schemas.microsoft.com/office/2011/relationships/chartStyle" Target="style4.xml"/><Relationship Id="rId5" Type="http://schemas.openxmlformats.org/officeDocument/2006/relationships/chartUserShapes" Target="../drawings/drawing2.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3.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6.xml"/><Relationship Id="rId1" Type="http://schemas.microsoft.com/office/2011/relationships/chartStyle" Target="style6.xml"/><Relationship Id="rId5" Type="http://schemas.openxmlformats.org/officeDocument/2006/relationships/chartUserShapes" Target="../drawings/drawing4.xml"/><Relationship Id="rId4"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file:////Users/nicolelemaster/Google%20Drive/Ball%20State%20-%20Research%20Labs/P2%20Graduate%20Assistants/Nicole/Lemaster%20-%20Research%20Projects/CRIN/CRIN%20-%20Incremental%20Valdity%20Statistics%20(9-17-18%20nml).xlsx" TargetMode="Externa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oleObject" Target="file:////Users/nicolelemaster/Google%20Drive/Ball%20State%20-%20Research%20Labs/P2%20Graduate%20Assistants/Nicole/Lemaster%20-%20Research%20Projects/CRIN/CRIN%20-%20Incremental%20Valdity%20Statistics%20(9-17-18%20nml).xlsx" TargetMode="Externa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oleObject" Target="file:////Users/nicolelemaster/Google%20Drive/Ball%20State%20-%20Research%20Labs/P2%20Graduate%20Assistants/Nicole/Lemaster%20-%20Research%20Projects/CRIN/CRIN%20-%20Incremental%20Valdity%20Statistics%20(9-17-18%20nml).xlsx" TargetMode="Externa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oleObject" Target="file:////Users/nicolelemaster/Google%20Drive/Ball%20State%20-%20Research%20Labs/P2%20Graduate%20Assistants/Nicole/Lemaster%20-%20Research%20Projects/CRIN/CRIN%20-%20Incremental%20Valdity%20Statistics%20(9-17-18%20nml).xlsx" TargetMode="External"/></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oleObject" Target="file:////Users/nicolelemaster/Google%20Drive/Ball%20State%20-%20Research%20Labs/P2%20Graduate%20Assistants/Nicole/Lemaster%20-%20Research%20Projects/CRIN/CRIN%20-%20Incremental%20Valdity%20Statistics%20(9-17-18%20nml).xlsx" TargetMode="External"/></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6.xml"/><Relationship Id="rId1" Type="http://schemas.microsoft.com/office/2011/relationships/chartStyle" Target="style16.xml"/><Relationship Id="rId5" Type="http://schemas.openxmlformats.org/officeDocument/2006/relationships/chartUserShapes" Target="../drawings/drawing5.xml"/><Relationship Id="rId4" Type="http://schemas.openxmlformats.org/officeDocument/2006/relationships/oleObject" Target="file:////Users/nicolelemaster/Google%20Drive/Ball%20State%20-%20Research%20Labs/P2%20Graduate%20Assistants/Nicole/Lemaster%20-%20Research%20Projects/CRIN/CRIN%20-%20Incremental%20Valdity%20Statistics%20(9-17-18%20nml).xlsx" TargetMode="External"/></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7.xml"/><Relationship Id="rId1" Type="http://schemas.microsoft.com/office/2011/relationships/chartStyle" Target="style17.xml"/><Relationship Id="rId5" Type="http://schemas.openxmlformats.org/officeDocument/2006/relationships/chartUserShapes" Target="../drawings/drawing6.xml"/><Relationship Id="rId4" Type="http://schemas.openxmlformats.org/officeDocument/2006/relationships/oleObject" Target="file:////Users/nicolelemaster/Google%20Drive/Ball%20State%20-%20Research%20Labs/P2%20Graduate%20Assistants/Nicole/Lemaster%20-%20Research%20Projects/CRIN/CRIN%20-%20Incremental%20Valdity%20Statistics%20(9-17-18%20nml).xlsx" TargetMode="External"/></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oleObject" Target="file:////Users\nicolelemaster\Library\Containers\com.microsoft.Excel\Data\Library\Application%20Support\Microsoft\CRIN%20-%20Incremental%20Valdity%20Statistics%20(1-7-19%20nml)%20(version%201).xlsb" TargetMode="External"/></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oleObject" Target="file:////Users\nicolelemaster\Library\Containers\com.microsoft.Excel\Data\Library\Application%20Support\Microsoft\CRIN%20-%20Incremental%20Valdity%20Statistics%20(1-7-19%20nml)%20(version%201).xlsb" TargetMode="External"/></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oleObject" Target="file:////Users\nicolelemaster\Library\Containers\com.microsoft.Excel\Data\Library\Application%20Support\Microsoft\CRIN%20-%20Incremental%20Valdity%20Statistics%20(1-7-19%20nml)%20(version%201).xlsb" TargetMode="External"/></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17.xml"/><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oleObject" Target="file:////Users\nicolelemaster\Library\Containers\com.microsoft.Excel\Data\Library\Application%20Support\Microsoft\CRIN%20-%20Incremental%20Valdity%20Statistics%20(1-7-19%20nml)%20(version%201).xlsb" TargetMode="External"/></Relationships>
</file>

<file path=ppt/charts/_rels/chart22.xml.rels><?xml version="1.0" encoding="UTF-8" standalone="yes"?>
<Relationships xmlns="http://schemas.openxmlformats.org/package/2006/relationships"><Relationship Id="rId3" Type="http://schemas.openxmlformats.org/officeDocument/2006/relationships/themeOverride" Target="../theme/themeOverride18.xml"/><Relationship Id="rId2" Type="http://schemas.microsoft.com/office/2011/relationships/chartColorStyle" Target="colors22.xml"/><Relationship Id="rId1" Type="http://schemas.microsoft.com/office/2011/relationships/chartStyle" Target="style22.xml"/><Relationship Id="rId5" Type="http://schemas.openxmlformats.org/officeDocument/2006/relationships/chartUserShapes" Target="../drawings/drawing7.xml"/><Relationship Id="rId4" Type="http://schemas.openxmlformats.org/officeDocument/2006/relationships/oleObject" Target="file:////Users/nicolelemaster/Google%20Drive/Ball%20State%20-%20Research%20Labs/P2%20Graduate%20Assistants/Nicole/Lemaster%20-%20Research%20Projects/CRIN/CRIN%20-%20Incremental%20Valdity%20Statistics%20(9-17-18%20nml).xlsx" TargetMode="External"/></Relationships>
</file>

<file path=ppt/charts/_rels/chart23.xml.rels><?xml version="1.0" encoding="UTF-8" standalone="yes"?>
<Relationships xmlns="http://schemas.openxmlformats.org/package/2006/relationships"><Relationship Id="rId3" Type="http://schemas.openxmlformats.org/officeDocument/2006/relationships/themeOverride" Target="../theme/themeOverride19.xml"/><Relationship Id="rId2" Type="http://schemas.microsoft.com/office/2011/relationships/chartColorStyle" Target="colors23.xml"/><Relationship Id="rId1" Type="http://schemas.microsoft.com/office/2011/relationships/chartStyle" Target="style23.xml"/><Relationship Id="rId5" Type="http://schemas.openxmlformats.org/officeDocument/2006/relationships/chartUserShapes" Target="../drawings/drawing8.xml"/><Relationship Id="rId4" Type="http://schemas.openxmlformats.org/officeDocument/2006/relationships/oleObject" Target="file:////Users/nicolelemaster/Google%20Drive/Ball%20State%20-%20Research%20Labs/P2%20Graduate%20Assistants/Nicole/Lemaster%20-%20Research%20Projects/CRIN/CRIN%20-%20Incremental%20Valdity%20Statistics%20(9-17-18%20nml).xlsx" TargetMode="External"/></Relationships>
</file>

<file path=ppt/charts/_rels/chart24.xml.rels><?xml version="1.0" encoding="UTF-8" standalone="yes"?>
<Relationships xmlns="http://schemas.openxmlformats.org/package/2006/relationships"><Relationship Id="rId3" Type="http://schemas.openxmlformats.org/officeDocument/2006/relationships/themeOverride" Target="../theme/themeOverride20.xml"/><Relationship Id="rId2" Type="http://schemas.microsoft.com/office/2011/relationships/chartColorStyle" Target="colors24.xml"/><Relationship Id="rId1" Type="http://schemas.microsoft.com/office/2011/relationships/chartStyle" Target="style24.xml"/><Relationship Id="rId5" Type="http://schemas.openxmlformats.org/officeDocument/2006/relationships/chartUserShapes" Target="../drawings/drawing9.xml"/><Relationship Id="rId4" Type="http://schemas.openxmlformats.org/officeDocument/2006/relationships/oleObject" Target="file:////Users/nicolelemaster/Google%20Drive/Ball%20State%20-%20Research%20Labs/P2%20Graduate%20Assistants/Nicole/Lemaster%20-%20Research%20Projects/CRIN/CRIN%20-%20Incremental%20Valdity%20Statistics%20(9-17-18%20nml).xlsx" TargetMode="External"/></Relationships>
</file>

<file path=ppt/charts/_rels/chart25.xml.rels><?xml version="1.0" encoding="UTF-8" standalone="yes"?>
<Relationships xmlns="http://schemas.openxmlformats.org/package/2006/relationships"><Relationship Id="rId3" Type="http://schemas.openxmlformats.org/officeDocument/2006/relationships/themeOverride" Target="../theme/themeOverride21.xml"/><Relationship Id="rId2" Type="http://schemas.microsoft.com/office/2011/relationships/chartColorStyle" Target="colors25.xml"/><Relationship Id="rId1" Type="http://schemas.microsoft.com/office/2011/relationships/chartStyle" Target="style25.xml"/><Relationship Id="rId4" Type="http://schemas.openxmlformats.org/officeDocument/2006/relationships/oleObject" Target="file:////Users/nicolelemaster/Google%20Drive/Ball%20State%20-%20Research%20Labs/P2%20Graduate%20Assistants/Nicole/Lemaster%20-%20Research%20Projects/CRIN/CRIN%20-%20Incremental%20Valdity%20Statistics%20(9-17-18%20nm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2000" b="1" u="sng" dirty="0">
                <a:solidFill>
                  <a:schemeClr val="tx1"/>
                </a:solidFill>
              </a:rPr>
              <a:t>40% Mixed Responding</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VRIN-r</c:v>
                </c:pt>
              </c:strCache>
            </c:strRef>
          </c:tx>
          <c:spPr>
            <a:ln w="28575" cap="rnd">
              <a:solidFill>
                <a:srgbClr val="0070C0"/>
              </a:solidFill>
              <a:round/>
            </a:ln>
            <a:effectLst/>
          </c:spPr>
          <c:marker>
            <c:symbol val="none"/>
          </c:marker>
          <c:cat>
            <c:strRef>
              <c:f>Sheet1!$A$2:$A$7</c:f>
              <c:strCache>
                <c:ptCount val="6"/>
                <c:pt idx="0">
                  <c:v>RAC</c:v>
                </c:pt>
                <c:pt idx="1">
                  <c:v>RCA</c:v>
                </c:pt>
                <c:pt idx="2">
                  <c:v>CAR</c:v>
                </c:pt>
                <c:pt idx="3">
                  <c:v>CRA</c:v>
                </c:pt>
                <c:pt idx="4">
                  <c:v>ARC</c:v>
                </c:pt>
                <c:pt idx="5">
                  <c:v>ACR</c:v>
                </c:pt>
              </c:strCache>
            </c:strRef>
          </c:cat>
          <c:val>
            <c:numRef>
              <c:f>Sheet1!$B$2:$B$7</c:f>
              <c:numCache>
                <c:formatCode>General</c:formatCode>
                <c:ptCount val="6"/>
                <c:pt idx="0">
                  <c:v>70</c:v>
                </c:pt>
                <c:pt idx="1">
                  <c:v>84</c:v>
                </c:pt>
                <c:pt idx="2">
                  <c:v>76</c:v>
                </c:pt>
                <c:pt idx="3">
                  <c:v>82</c:v>
                </c:pt>
                <c:pt idx="4">
                  <c:v>69</c:v>
                </c:pt>
                <c:pt idx="5">
                  <c:v>78</c:v>
                </c:pt>
              </c:numCache>
            </c:numRef>
          </c:val>
          <c:smooth val="0"/>
          <c:extLst>
            <c:ext xmlns:c16="http://schemas.microsoft.com/office/drawing/2014/chart" uri="{C3380CC4-5D6E-409C-BE32-E72D297353CC}">
              <c16:uniqueId val="{00000000-4913-4446-9C26-CF0D714B754F}"/>
            </c:ext>
          </c:extLst>
        </c:ser>
        <c:ser>
          <c:idx val="1"/>
          <c:order val="1"/>
          <c:tx>
            <c:strRef>
              <c:f>Sheet1!$C$1</c:f>
              <c:strCache>
                <c:ptCount val="1"/>
                <c:pt idx="0">
                  <c:v>TRIN-r</c:v>
                </c:pt>
              </c:strCache>
            </c:strRef>
          </c:tx>
          <c:spPr>
            <a:ln w="28575" cap="rnd">
              <a:solidFill>
                <a:srgbClr val="FFC000"/>
              </a:solidFill>
              <a:round/>
            </a:ln>
            <a:effectLst/>
          </c:spPr>
          <c:marker>
            <c:symbol val="none"/>
          </c:marker>
          <c:cat>
            <c:strRef>
              <c:f>Sheet1!$A$2:$A$7</c:f>
              <c:strCache>
                <c:ptCount val="6"/>
                <c:pt idx="0">
                  <c:v>RAC</c:v>
                </c:pt>
                <c:pt idx="1">
                  <c:v>RCA</c:v>
                </c:pt>
                <c:pt idx="2">
                  <c:v>CAR</c:v>
                </c:pt>
                <c:pt idx="3">
                  <c:v>CRA</c:v>
                </c:pt>
                <c:pt idx="4">
                  <c:v>ARC</c:v>
                </c:pt>
                <c:pt idx="5">
                  <c:v>ACR</c:v>
                </c:pt>
              </c:strCache>
            </c:strRef>
          </c:cat>
          <c:val>
            <c:numRef>
              <c:f>Sheet1!$C$2:$C$7</c:f>
              <c:numCache>
                <c:formatCode>General</c:formatCode>
                <c:ptCount val="6"/>
                <c:pt idx="0">
                  <c:v>61</c:v>
                </c:pt>
                <c:pt idx="1">
                  <c:v>61</c:v>
                </c:pt>
                <c:pt idx="2">
                  <c:v>61</c:v>
                </c:pt>
                <c:pt idx="3">
                  <c:v>61</c:v>
                </c:pt>
                <c:pt idx="4">
                  <c:v>61</c:v>
                </c:pt>
                <c:pt idx="5">
                  <c:v>61</c:v>
                </c:pt>
              </c:numCache>
            </c:numRef>
          </c:val>
          <c:smooth val="0"/>
          <c:extLst>
            <c:ext xmlns:c16="http://schemas.microsoft.com/office/drawing/2014/chart" uri="{C3380CC4-5D6E-409C-BE32-E72D297353CC}">
              <c16:uniqueId val="{00000001-4913-4446-9C26-CF0D714B754F}"/>
            </c:ext>
          </c:extLst>
        </c:ser>
        <c:ser>
          <c:idx val="2"/>
          <c:order val="2"/>
          <c:tx>
            <c:strRef>
              <c:f>Sheet1!$D$1</c:f>
              <c:strCache>
                <c:ptCount val="1"/>
                <c:pt idx="0">
                  <c:v>CRIN</c:v>
                </c:pt>
              </c:strCache>
            </c:strRef>
          </c:tx>
          <c:spPr>
            <a:ln w="28575" cap="rnd">
              <a:solidFill>
                <a:srgbClr val="FF0000"/>
              </a:solidFill>
              <a:round/>
            </a:ln>
            <a:effectLst/>
          </c:spPr>
          <c:marker>
            <c:symbol val="none"/>
          </c:marker>
          <c:cat>
            <c:strRef>
              <c:f>Sheet1!$A$2:$A$7</c:f>
              <c:strCache>
                <c:ptCount val="6"/>
                <c:pt idx="0">
                  <c:v>RAC</c:v>
                </c:pt>
                <c:pt idx="1">
                  <c:v>RCA</c:v>
                </c:pt>
                <c:pt idx="2">
                  <c:v>CAR</c:v>
                </c:pt>
                <c:pt idx="3">
                  <c:v>CRA</c:v>
                </c:pt>
                <c:pt idx="4">
                  <c:v>ARC</c:v>
                </c:pt>
                <c:pt idx="5">
                  <c:v>ACR</c:v>
                </c:pt>
              </c:strCache>
            </c:strRef>
          </c:cat>
          <c:val>
            <c:numRef>
              <c:f>Sheet1!$D$2:$D$7</c:f>
              <c:numCache>
                <c:formatCode>General</c:formatCode>
                <c:ptCount val="6"/>
                <c:pt idx="0">
                  <c:v>73</c:v>
                </c:pt>
                <c:pt idx="1">
                  <c:v>84</c:v>
                </c:pt>
                <c:pt idx="2">
                  <c:v>79</c:v>
                </c:pt>
                <c:pt idx="3">
                  <c:v>83</c:v>
                </c:pt>
                <c:pt idx="4">
                  <c:v>73</c:v>
                </c:pt>
                <c:pt idx="5">
                  <c:v>80</c:v>
                </c:pt>
              </c:numCache>
            </c:numRef>
          </c:val>
          <c:smooth val="0"/>
          <c:extLst>
            <c:ext xmlns:c16="http://schemas.microsoft.com/office/drawing/2014/chart" uri="{C3380CC4-5D6E-409C-BE32-E72D297353CC}">
              <c16:uniqueId val="{00000002-4913-4446-9C26-CF0D714B754F}"/>
            </c:ext>
          </c:extLst>
        </c:ser>
        <c:dLbls>
          <c:showLegendKey val="0"/>
          <c:showVal val="0"/>
          <c:showCatName val="0"/>
          <c:showSerName val="0"/>
          <c:showPercent val="0"/>
          <c:showBubbleSize val="0"/>
        </c:dLbls>
        <c:smooth val="0"/>
        <c:axId val="446536632"/>
        <c:axId val="446529576"/>
      </c:lineChart>
      <c:catAx>
        <c:axId val="446536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446529576"/>
        <c:crosses val="autoZero"/>
        <c:auto val="1"/>
        <c:lblAlgn val="ctr"/>
        <c:lblOffset val="100"/>
        <c:noMultiLvlLbl val="0"/>
      </c:catAx>
      <c:valAx>
        <c:axId val="446529576"/>
        <c:scaling>
          <c:orientation val="minMax"/>
          <c:max val="120"/>
        </c:scaling>
        <c:delete val="0"/>
        <c:axPos val="l"/>
        <c:majorGridlines>
          <c:spPr>
            <a:ln w="9525" cap="flat" cmpd="sng" algn="ctr">
              <a:solidFill>
                <a:schemeClr val="bg1">
                  <a:lumMod val="7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446536632"/>
        <c:crosses val="autoZero"/>
        <c:crossBetween val="between"/>
        <c:majorUnit val="10"/>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solidFill>
                <a:latin typeface="+mn-lt"/>
                <a:ea typeface="+mn-ea"/>
                <a:cs typeface="+mn-cs"/>
              </a:defRPr>
            </a:pPr>
            <a:r>
              <a:rPr lang="en-US" sz="2000" b="1" u="sng" dirty="0">
                <a:solidFill>
                  <a:schemeClr val="tx1"/>
                </a:solidFill>
              </a:rPr>
              <a:t>60% Mixed Responding</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VRIN-r</c:v>
                </c:pt>
              </c:strCache>
            </c:strRef>
          </c:tx>
          <c:spPr>
            <a:ln w="28575" cap="rnd">
              <a:solidFill>
                <a:srgbClr val="0070C0"/>
              </a:solidFill>
              <a:round/>
            </a:ln>
            <a:effectLst/>
          </c:spPr>
          <c:marker>
            <c:symbol val="none"/>
          </c:marker>
          <c:cat>
            <c:strRef>
              <c:f>Sheet1!$A$2:$A$7</c:f>
              <c:strCache>
                <c:ptCount val="6"/>
                <c:pt idx="0">
                  <c:v>RAC</c:v>
                </c:pt>
                <c:pt idx="1">
                  <c:v>RCA</c:v>
                </c:pt>
                <c:pt idx="2">
                  <c:v>CAR</c:v>
                </c:pt>
                <c:pt idx="3">
                  <c:v>CRA</c:v>
                </c:pt>
                <c:pt idx="4">
                  <c:v>ARC</c:v>
                </c:pt>
                <c:pt idx="5">
                  <c:v>ACR</c:v>
                </c:pt>
              </c:strCache>
            </c:strRef>
          </c:cat>
          <c:val>
            <c:numRef>
              <c:f>Sheet1!$B$2:$B$7</c:f>
              <c:numCache>
                <c:formatCode>General</c:formatCode>
                <c:ptCount val="6"/>
                <c:pt idx="0">
                  <c:v>77</c:v>
                </c:pt>
                <c:pt idx="1">
                  <c:v>100</c:v>
                </c:pt>
                <c:pt idx="2">
                  <c:v>87</c:v>
                </c:pt>
                <c:pt idx="3">
                  <c:v>93</c:v>
                </c:pt>
                <c:pt idx="4">
                  <c:v>76</c:v>
                </c:pt>
                <c:pt idx="5">
                  <c:v>107</c:v>
                </c:pt>
              </c:numCache>
            </c:numRef>
          </c:val>
          <c:smooth val="0"/>
          <c:extLst>
            <c:ext xmlns:c16="http://schemas.microsoft.com/office/drawing/2014/chart" uri="{C3380CC4-5D6E-409C-BE32-E72D297353CC}">
              <c16:uniqueId val="{00000000-79CA-3649-A905-E6A736A79A49}"/>
            </c:ext>
          </c:extLst>
        </c:ser>
        <c:ser>
          <c:idx val="1"/>
          <c:order val="1"/>
          <c:tx>
            <c:strRef>
              <c:f>Sheet1!$C$1</c:f>
              <c:strCache>
                <c:ptCount val="1"/>
                <c:pt idx="0">
                  <c:v>TRIN-r</c:v>
                </c:pt>
              </c:strCache>
            </c:strRef>
          </c:tx>
          <c:spPr>
            <a:ln w="28575" cap="rnd">
              <a:solidFill>
                <a:srgbClr val="FFC000"/>
              </a:solidFill>
              <a:round/>
            </a:ln>
            <a:effectLst/>
          </c:spPr>
          <c:marker>
            <c:symbol val="none"/>
          </c:marker>
          <c:cat>
            <c:strRef>
              <c:f>Sheet1!$A$2:$A$7</c:f>
              <c:strCache>
                <c:ptCount val="6"/>
                <c:pt idx="0">
                  <c:v>RAC</c:v>
                </c:pt>
                <c:pt idx="1">
                  <c:v>RCA</c:v>
                </c:pt>
                <c:pt idx="2">
                  <c:v>CAR</c:v>
                </c:pt>
                <c:pt idx="3">
                  <c:v>CRA</c:v>
                </c:pt>
                <c:pt idx="4">
                  <c:v>ARC</c:v>
                </c:pt>
                <c:pt idx="5">
                  <c:v>ACR</c:v>
                </c:pt>
              </c:strCache>
            </c:strRef>
          </c:cat>
          <c:val>
            <c:numRef>
              <c:f>Sheet1!$C$2:$C$7</c:f>
              <c:numCache>
                <c:formatCode>General</c:formatCode>
                <c:ptCount val="6"/>
                <c:pt idx="0">
                  <c:v>63</c:v>
                </c:pt>
                <c:pt idx="1">
                  <c:v>61</c:v>
                </c:pt>
                <c:pt idx="2">
                  <c:v>62</c:v>
                </c:pt>
                <c:pt idx="3">
                  <c:v>63</c:v>
                </c:pt>
                <c:pt idx="4">
                  <c:v>63</c:v>
                </c:pt>
                <c:pt idx="5">
                  <c:v>60</c:v>
                </c:pt>
              </c:numCache>
            </c:numRef>
          </c:val>
          <c:smooth val="0"/>
          <c:extLst>
            <c:ext xmlns:c16="http://schemas.microsoft.com/office/drawing/2014/chart" uri="{C3380CC4-5D6E-409C-BE32-E72D297353CC}">
              <c16:uniqueId val="{00000001-79CA-3649-A905-E6A736A79A49}"/>
            </c:ext>
          </c:extLst>
        </c:ser>
        <c:ser>
          <c:idx val="2"/>
          <c:order val="2"/>
          <c:tx>
            <c:strRef>
              <c:f>Sheet1!$D$1</c:f>
              <c:strCache>
                <c:ptCount val="1"/>
                <c:pt idx="0">
                  <c:v>CRIN</c:v>
                </c:pt>
              </c:strCache>
            </c:strRef>
          </c:tx>
          <c:spPr>
            <a:ln w="28575" cap="rnd">
              <a:solidFill>
                <a:srgbClr val="FF0000"/>
              </a:solidFill>
              <a:round/>
            </a:ln>
            <a:effectLst/>
          </c:spPr>
          <c:marker>
            <c:symbol val="none"/>
          </c:marker>
          <c:cat>
            <c:strRef>
              <c:f>Sheet1!$A$2:$A$7</c:f>
              <c:strCache>
                <c:ptCount val="6"/>
                <c:pt idx="0">
                  <c:v>RAC</c:v>
                </c:pt>
                <c:pt idx="1">
                  <c:v>RCA</c:v>
                </c:pt>
                <c:pt idx="2">
                  <c:v>CAR</c:v>
                </c:pt>
                <c:pt idx="3">
                  <c:v>CRA</c:v>
                </c:pt>
                <c:pt idx="4">
                  <c:v>ARC</c:v>
                </c:pt>
                <c:pt idx="5">
                  <c:v>ACR</c:v>
                </c:pt>
              </c:strCache>
            </c:strRef>
          </c:cat>
          <c:val>
            <c:numRef>
              <c:f>Sheet1!$D$2:$D$7</c:f>
              <c:numCache>
                <c:formatCode>General</c:formatCode>
                <c:ptCount val="6"/>
                <c:pt idx="0">
                  <c:v>82</c:v>
                </c:pt>
                <c:pt idx="1">
                  <c:v>96</c:v>
                </c:pt>
                <c:pt idx="2">
                  <c:v>90</c:v>
                </c:pt>
                <c:pt idx="3">
                  <c:v>93</c:v>
                </c:pt>
                <c:pt idx="4">
                  <c:v>82</c:v>
                </c:pt>
                <c:pt idx="5">
                  <c:v>100</c:v>
                </c:pt>
              </c:numCache>
            </c:numRef>
          </c:val>
          <c:smooth val="0"/>
          <c:extLst>
            <c:ext xmlns:c16="http://schemas.microsoft.com/office/drawing/2014/chart" uri="{C3380CC4-5D6E-409C-BE32-E72D297353CC}">
              <c16:uniqueId val="{00000002-79CA-3649-A905-E6A736A79A49}"/>
            </c:ext>
          </c:extLst>
        </c:ser>
        <c:dLbls>
          <c:showLegendKey val="0"/>
          <c:showVal val="0"/>
          <c:showCatName val="0"/>
          <c:showSerName val="0"/>
          <c:showPercent val="0"/>
          <c:showBubbleSize val="0"/>
        </c:dLbls>
        <c:smooth val="0"/>
        <c:axId val="446529184"/>
        <c:axId val="446537808"/>
      </c:lineChart>
      <c:catAx>
        <c:axId val="446529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446537808"/>
        <c:crosses val="autoZero"/>
        <c:auto val="1"/>
        <c:lblAlgn val="ctr"/>
        <c:lblOffset val="100"/>
        <c:noMultiLvlLbl val="0"/>
      </c:catAx>
      <c:valAx>
        <c:axId val="446537808"/>
        <c:scaling>
          <c:orientation val="minMax"/>
          <c:max val="120"/>
        </c:scaling>
        <c:delete val="0"/>
        <c:axPos val="l"/>
        <c:majorGridlines>
          <c:spPr>
            <a:ln w="9525" cap="flat" cmpd="sng" algn="ctr">
              <a:solidFill>
                <a:sysClr val="window" lastClr="FFFFFF">
                  <a:lumMod val="75000"/>
                </a:sys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446529184"/>
        <c:crosses val="autoZero"/>
        <c:crossBetween val="between"/>
        <c:majorUnit val="10"/>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legend>
    <c:plotVisOnly val="1"/>
    <c:dispBlanksAs val="gap"/>
    <c:showDLblsOverMax val="0"/>
    <c:extLst/>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2000" b="1" u="sng" dirty="0">
                <a:solidFill>
                  <a:schemeClr val="tx1"/>
                </a:solidFill>
              </a:rPr>
              <a:t>40% Mixed Responding</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VRIN-r</c:v>
                </c:pt>
              </c:strCache>
            </c:strRef>
          </c:tx>
          <c:spPr>
            <a:ln w="28575" cap="rnd">
              <a:solidFill>
                <a:srgbClr val="0070C0"/>
              </a:solidFill>
              <a:round/>
            </a:ln>
            <a:effectLst/>
          </c:spPr>
          <c:marker>
            <c:symbol val="none"/>
          </c:marker>
          <c:cat>
            <c:strRef>
              <c:f>Sheet1!$A$2:$A$7</c:f>
              <c:strCache>
                <c:ptCount val="6"/>
                <c:pt idx="0">
                  <c:v>RAC</c:v>
                </c:pt>
                <c:pt idx="1">
                  <c:v>RCA</c:v>
                </c:pt>
                <c:pt idx="2">
                  <c:v>CAR</c:v>
                </c:pt>
                <c:pt idx="3">
                  <c:v>CRA</c:v>
                </c:pt>
                <c:pt idx="4">
                  <c:v>ARC</c:v>
                </c:pt>
                <c:pt idx="5">
                  <c:v>ACR</c:v>
                </c:pt>
              </c:strCache>
            </c:strRef>
          </c:cat>
          <c:val>
            <c:numRef>
              <c:f>Sheet1!$B$2:$B$7</c:f>
              <c:numCache>
                <c:formatCode>General</c:formatCode>
                <c:ptCount val="6"/>
                <c:pt idx="0">
                  <c:v>70</c:v>
                </c:pt>
                <c:pt idx="1">
                  <c:v>84</c:v>
                </c:pt>
                <c:pt idx="2">
                  <c:v>76</c:v>
                </c:pt>
                <c:pt idx="3">
                  <c:v>82</c:v>
                </c:pt>
                <c:pt idx="4">
                  <c:v>69</c:v>
                </c:pt>
                <c:pt idx="5">
                  <c:v>78</c:v>
                </c:pt>
              </c:numCache>
            </c:numRef>
          </c:val>
          <c:smooth val="0"/>
          <c:extLst>
            <c:ext xmlns:c16="http://schemas.microsoft.com/office/drawing/2014/chart" uri="{C3380CC4-5D6E-409C-BE32-E72D297353CC}">
              <c16:uniqueId val="{00000000-4913-4446-9C26-CF0D714B754F}"/>
            </c:ext>
          </c:extLst>
        </c:ser>
        <c:ser>
          <c:idx val="1"/>
          <c:order val="1"/>
          <c:tx>
            <c:strRef>
              <c:f>Sheet1!$C$1</c:f>
              <c:strCache>
                <c:ptCount val="1"/>
                <c:pt idx="0">
                  <c:v>TRIN-r</c:v>
                </c:pt>
              </c:strCache>
            </c:strRef>
          </c:tx>
          <c:spPr>
            <a:ln w="28575" cap="rnd">
              <a:solidFill>
                <a:srgbClr val="FFC000"/>
              </a:solidFill>
              <a:round/>
            </a:ln>
            <a:effectLst/>
          </c:spPr>
          <c:marker>
            <c:symbol val="none"/>
          </c:marker>
          <c:cat>
            <c:strRef>
              <c:f>Sheet1!$A$2:$A$7</c:f>
              <c:strCache>
                <c:ptCount val="6"/>
                <c:pt idx="0">
                  <c:v>RAC</c:v>
                </c:pt>
                <c:pt idx="1">
                  <c:v>RCA</c:v>
                </c:pt>
                <c:pt idx="2">
                  <c:v>CAR</c:v>
                </c:pt>
                <c:pt idx="3">
                  <c:v>CRA</c:v>
                </c:pt>
                <c:pt idx="4">
                  <c:v>ARC</c:v>
                </c:pt>
                <c:pt idx="5">
                  <c:v>ACR</c:v>
                </c:pt>
              </c:strCache>
            </c:strRef>
          </c:cat>
          <c:val>
            <c:numRef>
              <c:f>Sheet1!$C$2:$C$7</c:f>
              <c:numCache>
                <c:formatCode>General</c:formatCode>
                <c:ptCount val="6"/>
                <c:pt idx="0">
                  <c:v>61</c:v>
                </c:pt>
                <c:pt idx="1">
                  <c:v>61</c:v>
                </c:pt>
                <c:pt idx="2">
                  <c:v>61</c:v>
                </c:pt>
                <c:pt idx="3">
                  <c:v>61</c:v>
                </c:pt>
                <c:pt idx="4">
                  <c:v>61</c:v>
                </c:pt>
                <c:pt idx="5">
                  <c:v>61</c:v>
                </c:pt>
              </c:numCache>
            </c:numRef>
          </c:val>
          <c:smooth val="0"/>
          <c:extLst>
            <c:ext xmlns:c16="http://schemas.microsoft.com/office/drawing/2014/chart" uri="{C3380CC4-5D6E-409C-BE32-E72D297353CC}">
              <c16:uniqueId val="{00000001-4913-4446-9C26-CF0D714B754F}"/>
            </c:ext>
          </c:extLst>
        </c:ser>
        <c:ser>
          <c:idx val="2"/>
          <c:order val="2"/>
          <c:tx>
            <c:strRef>
              <c:f>Sheet1!$D$1</c:f>
              <c:strCache>
                <c:ptCount val="1"/>
                <c:pt idx="0">
                  <c:v>CRIN</c:v>
                </c:pt>
              </c:strCache>
            </c:strRef>
          </c:tx>
          <c:spPr>
            <a:ln w="28575" cap="rnd">
              <a:solidFill>
                <a:srgbClr val="FF0000"/>
              </a:solidFill>
              <a:round/>
            </a:ln>
            <a:effectLst/>
          </c:spPr>
          <c:marker>
            <c:symbol val="none"/>
          </c:marker>
          <c:cat>
            <c:strRef>
              <c:f>Sheet1!$A$2:$A$7</c:f>
              <c:strCache>
                <c:ptCount val="6"/>
                <c:pt idx="0">
                  <c:v>RAC</c:v>
                </c:pt>
                <c:pt idx="1">
                  <c:v>RCA</c:v>
                </c:pt>
                <c:pt idx="2">
                  <c:v>CAR</c:v>
                </c:pt>
                <c:pt idx="3">
                  <c:v>CRA</c:v>
                </c:pt>
                <c:pt idx="4">
                  <c:v>ARC</c:v>
                </c:pt>
                <c:pt idx="5">
                  <c:v>ACR</c:v>
                </c:pt>
              </c:strCache>
            </c:strRef>
          </c:cat>
          <c:val>
            <c:numRef>
              <c:f>Sheet1!$D$2:$D$7</c:f>
              <c:numCache>
                <c:formatCode>General</c:formatCode>
                <c:ptCount val="6"/>
                <c:pt idx="0">
                  <c:v>73</c:v>
                </c:pt>
                <c:pt idx="1">
                  <c:v>84</c:v>
                </c:pt>
                <c:pt idx="2">
                  <c:v>79</c:v>
                </c:pt>
                <c:pt idx="3">
                  <c:v>83</c:v>
                </c:pt>
                <c:pt idx="4">
                  <c:v>73</c:v>
                </c:pt>
                <c:pt idx="5">
                  <c:v>80</c:v>
                </c:pt>
              </c:numCache>
            </c:numRef>
          </c:val>
          <c:smooth val="0"/>
          <c:extLst>
            <c:ext xmlns:c16="http://schemas.microsoft.com/office/drawing/2014/chart" uri="{C3380CC4-5D6E-409C-BE32-E72D297353CC}">
              <c16:uniqueId val="{00000002-4913-4446-9C26-CF0D714B754F}"/>
            </c:ext>
          </c:extLst>
        </c:ser>
        <c:dLbls>
          <c:showLegendKey val="0"/>
          <c:showVal val="0"/>
          <c:showCatName val="0"/>
          <c:showSerName val="0"/>
          <c:showPercent val="0"/>
          <c:showBubbleSize val="0"/>
        </c:dLbls>
        <c:smooth val="0"/>
        <c:axId val="446536632"/>
        <c:axId val="446529576"/>
      </c:lineChart>
      <c:catAx>
        <c:axId val="446536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446529576"/>
        <c:crosses val="autoZero"/>
        <c:auto val="1"/>
        <c:lblAlgn val="ctr"/>
        <c:lblOffset val="100"/>
        <c:noMultiLvlLbl val="0"/>
      </c:catAx>
      <c:valAx>
        <c:axId val="446529576"/>
        <c:scaling>
          <c:orientation val="minMax"/>
          <c:max val="120"/>
        </c:scaling>
        <c:delete val="0"/>
        <c:axPos val="l"/>
        <c:majorGridlines>
          <c:spPr>
            <a:ln w="9525" cap="flat" cmpd="sng" algn="ctr">
              <a:solidFill>
                <a:schemeClr val="bg1">
                  <a:lumMod val="7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446536632"/>
        <c:crosses val="autoZero"/>
        <c:crossBetween val="between"/>
        <c:majorUnit val="10"/>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solidFill>
                <a:latin typeface="+mn-lt"/>
                <a:ea typeface="+mn-ea"/>
                <a:cs typeface="+mn-cs"/>
              </a:defRPr>
            </a:pPr>
            <a:r>
              <a:rPr lang="en-US" sz="2000" b="1" u="sng" dirty="0">
                <a:solidFill>
                  <a:schemeClr val="tx1"/>
                </a:solidFill>
              </a:rPr>
              <a:t>60% Mixed Responding</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VRIN-r</c:v>
                </c:pt>
              </c:strCache>
            </c:strRef>
          </c:tx>
          <c:spPr>
            <a:ln w="28575" cap="rnd">
              <a:solidFill>
                <a:srgbClr val="0070C0"/>
              </a:solidFill>
              <a:round/>
            </a:ln>
            <a:effectLst/>
          </c:spPr>
          <c:marker>
            <c:symbol val="none"/>
          </c:marker>
          <c:cat>
            <c:strRef>
              <c:f>Sheet1!$A$2:$A$7</c:f>
              <c:strCache>
                <c:ptCount val="6"/>
                <c:pt idx="0">
                  <c:v>RAC</c:v>
                </c:pt>
                <c:pt idx="1">
                  <c:v>RCA</c:v>
                </c:pt>
                <c:pt idx="2">
                  <c:v>CAR</c:v>
                </c:pt>
                <c:pt idx="3">
                  <c:v>CRA</c:v>
                </c:pt>
                <c:pt idx="4">
                  <c:v>ARC</c:v>
                </c:pt>
                <c:pt idx="5">
                  <c:v>ACR</c:v>
                </c:pt>
              </c:strCache>
            </c:strRef>
          </c:cat>
          <c:val>
            <c:numRef>
              <c:f>Sheet1!$B$2:$B$7</c:f>
              <c:numCache>
                <c:formatCode>General</c:formatCode>
                <c:ptCount val="6"/>
                <c:pt idx="0">
                  <c:v>77</c:v>
                </c:pt>
                <c:pt idx="1">
                  <c:v>100</c:v>
                </c:pt>
                <c:pt idx="2">
                  <c:v>87</c:v>
                </c:pt>
                <c:pt idx="3">
                  <c:v>93</c:v>
                </c:pt>
                <c:pt idx="4">
                  <c:v>76</c:v>
                </c:pt>
                <c:pt idx="5">
                  <c:v>107</c:v>
                </c:pt>
              </c:numCache>
            </c:numRef>
          </c:val>
          <c:smooth val="0"/>
          <c:extLst>
            <c:ext xmlns:c16="http://schemas.microsoft.com/office/drawing/2014/chart" uri="{C3380CC4-5D6E-409C-BE32-E72D297353CC}">
              <c16:uniqueId val="{00000000-79CA-3649-A905-E6A736A79A49}"/>
            </c:ext>
          </c:extLst>
        </c:ser>
        <c:ser>
          <c:idx val="1"/>
          <c:order val="1"/>
          <c:tx>
            <c:strRef>
              <c:f>Sheet1!$C$1</c:f>
              <c:strCache>
                <c:ptCount val="1"/>
                <c:pt idx="0">
                  <c:v>TRIN-r</c:v>
                </c:pt>
              </c:strCache>
            </c:strRef>
          </c:tx>
          <c:spPr>
            <a:ln w="28575" cap="rnd">
              <a:solidFill>
                <a:srgbClr val="FFC000"/>
              </a:solidFill>
              <a:round/>
            </a:ln>
            <a:effectLst/>
          </c:spPr>
          <c:marker>
            <c:symbol val="none"/>
          </c:marker>
          <c:cat>
            <c:strRef>
              <c:f>Sheet1!$A$2:$A$7</c:f>
              <c:strCache>
                <c:ptCount val="6"/>
                <c:pt idx="0">
                  <c:v>RAC</c:v>
                </c:pt>
                <c:pt idx="1">
                  <c:v>RCA</c:v>
                </c:pt>
                <c:pt idx="2">
                  <c:v>CAR</c:v>
                </c:pt>
                <c:pt idx="3">
                  <c:v>CRA</c:v>
                </c:pt>
                <c:pt idx="4">
                  <c:v>ARC</c:v>
                </c:pt>
                <c:pt idx="5">
                  <c:v>ACR</c:v>
                </c:pt>
              </c:strCache>
            </c:strRef>
          </c:cat>
          <c:val>
            <c:numRef>
              <c:f>Sheet1!$C$2:$C$7</c:f>
              <c:numCache>
                <c:formatCode>General</c:formatCode>
                <c:ptCount val="6"/>
                <c:pt idx="0">
                  <c:v>63</c:v>
                </c:pt>
                <c:pt idx="1">
                  <c:v>61</c:v>
                </c:pt>
                <c:pt idx="2">
                  <c:v>62</c:v>
                </c:pt>
                <c:pt idx="3">
                  <c:v>63</c:v>
                </c:pt>
                <c:pt idx="4">
                  <c:v>63</c:v>
                </c:pt>
                <c:pt idx="5">
                  <c:v>60</c:v>
                </c:pt>
              </c:numCache>
            </c:numRef>
          </c:val>
          <c:smooth val="0"/>
          <c:extLst>
            <c:ext xmlns:c16="http://schemas.microsoft.com/office/drawing/2014/chart" uri="{C3380CC4-5D6E-409C-BE32-E72D297353CC}">
              <c16:uniqueId val="{00000001-79CA-3649-A905-E6A736A79A49}"/>
            </c:ext>
          </c:extLst>
        </c:ser>
        <c:ser>
          <c:idx val="2"/>
          <c:order val="2"/>
          <c:tx>
            <c:strRef>
              <c:f>Sheet1!$D$1</c:f>
              <c:strCache>
                <c:ptCount val="1"/>
                <c:pt idx="0">
                  <c:v>CRIN</c:v>
                </c:pt>
              </c:strCache>
            </c:strRef>
          </c:tx>
          <c:spPr>
            <a:ln w="28575" cap="rnd">
              <a:solidFill>
                <a:srgbClr val="FF0000"/>
              </a:solidFill>
              <a:round/>
            </a:ln>
            <a:effectLst/>
          </c:spPr>
          <c:marker>
            <c:symbol val="none"/>
          </c:marker>
          <c:cat>
            <c:strRef>
              <c:f>Sheet1!$A$2:$A$7</c:f>
              <c:strCache>
                <c:ptCount val="6"/>
                <c:pt idx="0">
                  <c:v>RAC</c:v>
                </c:pt>
                <c:pt idx="1">
                  <c:v>RCA</c:v>
                </c:pt>
                <c:pt idx="2">
                  <c:v>CAR</c:v>
                </c:pt>
                <c:pt idx="3">
                  <c:v>CRA</c:v>
                </c:pt>
                <c:pt idx="4">
                  <c:v>ARC</c:v>
                </c:pt>
                <c:pt idx="5">
                  <c:v>ACR</c:v>
                </c:pt>
              </c:strCache>
            </c:strRef>
          </c:cat>
          <c:val>
            <c:numRef>
              <c:f>Sheet1!$D$2:$D$7</c:f>
              <c:numCache>
                <c:formatCode>General</c:formatCode>
                <c:ptCount val="6"/>
                <c:pt idx="0">
                  <c:v>82</c:v>
                </c:pt>
                <c:pt idx="1">
                  <c:v>96</c:v>
                </c:pt>
                <c:pt idx="2">
                  <c:v>90</c:v>
                </c:pt>
                <c:pt idx="3">
                  <c:v>93</c:v>
                </c:pt>
                <c:pt idx="4">
                  <c:v>82</c:v>
                </c:pt>
                <c:pt idx="5">
                  <c:v>100</c:v>
                </c:pt>
              </c:numCache>
            </c:numRef>
          </c:val>
          <c:smooth val="0"/>
          <c:extLst>
            <c:ext xmlns:c16="http://schemas.microsoft.com/office/drawing/2014/chart" uri="{C3380CC4-5D6E-409C-BE32-E72D297353CC}">
              <c16:uniqueId val="{00000002-79CA-3649-A905-E6A736A79A49}"/>
            </c:ext>
          </c:extLst>
        </c:ser>
        <c:dLbls>
          <c:showLegendKey val="0"/>
          <c:showVal val="0"/>
          <c:showCatName val="0"/>
          <c:showSerName val="0"/>
          <c:showPercent val="0"/>
          <c:showBubbleSize val="0"/>
        </c:dLbls>
        <c:smooth val="0"/>
        <c:axId val="446529184"/>
        <c:axId val="446537808"/>
      </c:lineChart>
      <c:catAx>
        <c:axId val="446529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446537808"/>
        <c:crosses val="autoZero"/>
        <c:auto val="1"/>
        <c:lblAlgn val="ctr"/>
        <c:lblOffset val="100"/>
        <c:noMultiLvlLbl val="0"/>
      </c:catAx>
      <c:valAx>
        <c:axId val="446537808"/>
        <c:scaling>
          <c:orientation val="minMax"/>
          <c:max val="120"/>
        </c:scaling>
        <c:delete val="0"/>
        <c:axPos val="l"/>
        <c:majorGridlines>
          <c:spPr>
            <a:ln w="9525" cap="flat" cmpd="sng" algn="ctr">
              <a:solidFill>
                <a:sysClr val="window" lastClr="FFFFFF">
                  <a:lumMod val="75000"/>
                </a:sys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446529184"/>
        <c:crosses val="autoZero"/>
        <c:crossBetween val="between"/>
        <c:majorUnit val="10"/>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legend>
    <c:plotVisOnly val="1"/>
    <c:dispBlanksAs val="gap"/>
    <c:showDLblsOverMax val="0"/>
    <c:extLst/>
  </c:chart>
  <c:spPr>
    <a:noFill/>
    <a:ln>
      <a:noFill/>
    </a:ln>
    <a:effectLst/>
  </c:spPr>
  <c:txPr>
    <a:bodyPr/>
    <a:lstStyle/>
    <a:p>
      <a:pPr>
        <a:defRPr/>
      </a:pPr>
      <a:endParaRPr lang="en-US"/>
    </a:p>
  </c:txPr>
  <c:externalData r:id="rId4">
    <c:autoUpdate val="0"/>
  </c:externalData>
  <c:userShapes r:id="rId5"/>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2000" b="1" u="sng" dirty="0">
                <a:solidFill>
                  <a:schemeClr val="tx1"/>
                </a:solidFill>
              </a:rPr>
              <a:t>40% Mixed Responding</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VRIN-r</c:v>
                </c:pt>
              </c:strCache>
            </c:strRef>
          </c:tx>
          <c:spPr>
            <a:ln w="28575" cap="rnd">
              <a:solidFill>
                <a:srgbClr val="0070C0"/>
              </a:solidFill>
              <a:round/>
            </a:ln>
            <a:effectLst/>
          </c:spPr>
          <c:marker>
            <c:symbol val="none"/>
          </c:marker>
          <c:cat>
            <c:strRef>
              <c:f>Sheet1!$A$2:$A$7</c:f>
              <c:strCache>
                <c:ptCount val="6"/>
                <c:pt idx="0">
                  <c:v>RAC</c:v>
                </c:pt>
                <c:pt idx="1">
                  <c:v>RCA</c:v>
                </c:pt>
                <c:pt idx="2">
                  <c:v>CAR</c:v>
                </c:pt>
                <c:pt idx="3">
                  <c:v>CRA</c:v>
                </c:pt>
                <c:pt idx="4">
                  <c:v>ARC</c:v>
                </c:pt>
                <c:pt idx="5">
                  <c:v>ACR</c:v>
                </c:pt>
              </c:strCache>
            </c:strRef>
          </c:cat>
          <c:val>
            <c:numRef>
              <c:f>Sheet1!$B$2:$B$7</c:f>
              <c:numCache>
                <c:formatCode>General</c:formatCode>
                <c:ptCount val="6"/>
                <c:pt idx="0">
                  <c:v>70</c:v>
                </c:pt>
                <c:pt idx="1">
                  <c:v>84</c:v>
                </c:pt>
                <c:pt idx="2">
                  <c:v>76</c:v>
                </c:pt>
                <c:pt idx="3">
                  <c:v>82</c:v>
                </c:pt>
                <c:pt idx="4">
                  <c:v>69</c:v>
                </c:pt>
                <c:pt idx="5">
                  <c:v>78</c:v>
                </c:pt>
              </c:numCache>
            </c:numRef>
          </c:val>
          <c:smooth val="0"/>
          <c:extLst>
            <c:ext xmlns:c16="http://schemas.microsoft.com/office/drawing/2014/chart" uri="{C3380CC4-5D6E-409C-BE32-E72D297353CC}">
              <c16:uniqueId val="{00000000-4913-4446-9C26-CF0D714B754F}"/>
            </c:ext>
          </c:extLst>
        </c:ser>
        <c:ser>
          <c:idx val="1"/>
          <c:order val="1"/>
          <c:tx>
            <c:strRef>
              <c:f>Sheet1!$C$1</c:f>
              <c:strCache>
                <c:ptCount val="1"/>
                <c:pt idx="0">
                  <c:v>TRIN-r</c:v>
                </c:pt>
              </c:strCache>
            </c:strRef>
          </c:tx>
          <c:spPr>
            <a:ln w="28575" cap="rnd">
              <a:solidFill>
                <a:srgbClr val="FFC000"/>
              </a:solidFill>
              <a:round/>
            </a:ln>
            <a:effectLst/>
          </c:spPr>
          <c:marker>
            <c:symbol val="none"/>
          </c:marker>
          <c:cat>
            <c:strRef>
              <c:f>Sheet1!$A$2:$A$7</c:f>
              <c:strCache>
                <c:ptCount val="6"/>
                <c:pt idx="0">
                  <c:v>RAC</c:v>
                </c:pt>
                <c:pt idx="1">
                  <c:v>RCA</c:v>
                </c:pt>
                <c:pt idx="2">
                  <c:v>CAR</c:v>
                </c:pt>
                <c:pt idx="3">
                  <c:v>CRA</c:v>
                </c:pt>
                <c:pt idx="4">
                  <c:v>ARC</c:v>
                </c:pt>
                <c:pt idx="5">
                  <c:v>ACR</c:v>
                </c:pt>
              </c:strCache>
            </c:strRef>
          </c:cat>
          <c:val>
            <c:numRef>
              <c:f>Sheet1!$C$2:$C$7</c:f>
              <c:numCache>
                <c:formatCode>General</c:formatCode>
                <c:ptCount val="6"/>
                <c:pt idx="0">
                  <c:v>61</c:v>
                </c:pt>
                <c:pt idx="1">
                  <c:v>61</c:v>
                </c:pt>
                <c:pt idx="2">
                  <c:v>61</c:v>
                </c:pt>
                <c:pt idx="3">
                  <c:v>61</c:v>
                </c:pt>
                <c:pt idx="4">
                  <c:v>61</c:v>
                </c:pt>
                <c:pt idx="5">
                  <c:v>61</c:v>
                </c:pt>
              </c:numCache>
            </c:numRef>
          </c:val>
          <c:smooth val="0"/>
          <c:extLst>
            <c:ext xmlns:c16="http://schemas.microsoft.com/office/drawing/2014/chart" uri="{C3380CC4-5D6E-409C-BE32-E72D297353CC}">
              <c16:uniqueId val="{00000001-4913-4446-9C26-CF0D714B754F}"/>
            </c:ext>
          </c:extLst>
        </c:ser>
        <c:ser>
          <c:idx val="2"/>
          <c:order val="2"/>
          <c:tx>
            <c:strRef>
              <c:f>Sheet1!$D$1</c:f>
              <c:strCache>
                <c:ptCount val="1"/>
                <c:pt idx="0">
                  <c:v>CRIN</c:v>
                </c:pt>
              </c:strCache>
            </c:strRef>
          </c:tx>
          <c:spPr>
            <a:ln w="28575" cap="rnd">
              <a:solidFill>
                <a:srgbClr val="FF0000"/>
              </a:solidFill>
              <a:round/>
            </a:ln>
            <a:effectLst/>
          </c:spPr>
          <c:marker>
            <c:symbol val="none"/>
          </c:marker>
          <c:cat>
            <c:strRef>
              <c:f>Sheet1!$A$2:$A$7</c:f>
              <c:strCache>
                <c:ptCount val="6"/>
                <c:pt idx="0">
                  <c:v>RAC</c:v>
                </c:pt>
                <c:pt idx="1">
                  <c:v>RCA</c:v>
                </c:pt>
                <c:pt idx="2">
                  <c:v>CAR</c:v>
                </c:pt>
                <c:pt idx="3">
                  <c:v>CRA</c:v>
                </c:pt>
                <c:pt idx="4">
                  <c:v>ARC</c:v>
                </c:pt>
                <c:pt idx="5">
                  <c:v>ACR</c:v>
                </c:pt>
              </c:strCache>
            </c:strRef>
          </c:cat>
          <c:val>
            <c:numRef>
              <c:f>Sheet1!$D$2:$D$7</c:f>
              <c:numCache>
                <c:formatCode>General</c:formatCode>
                <c:ptCount val="6"/>
                <c:pt idx="0">
                  <c:v>73</c:v>
                </c:pt>
                <c:pt idx="1">
                  <c:v>84</c:v>
                </c:pt>
                <c:pt idx="2">
                  <c:v>79</c:v>
                </c:pt>
                <c:pt idx="3">
                  <c:v>83</c:v>
                </c:pt>
                <c:pt idx="4">
                  <c:v>73</c:v>
                </c:pt>
                <c:pt idx="5">
                  <c:v>80</c:v>
                </c:pt>
              </c:numCache>
            </c:numRef>
          </c:val>
          <c:smooth val="0"/>
          <c:extLst>
            <c:ext xmlns:c16="http://schemas.microsoft.com/office/drawing/2014/chart" uri="{C3380CC4-5D6E-409C-BE32-E72D297353CC}">
              <c16:uniqueId val="{00000002-4913-4446-9C26-CF0D714B754F}"/>
            </c:ext>
          </c:extLst>
        </c:ser>
        <c:dLbls>
          <c:showLegendKey val="0"/>
          <c:showVal val="0"/>
          <c:showCatName val="0"/>
          <c:showSerName val="0"/>
          <c:showPercent val="0"/>
          <c:showBubbleSize val="0"/>
        </c:dLbls>
        <c:smooth val="0"/>
        <c:axId val="446536632"/>
        <c:axId val="446529576"/>
      </c:lineChart>
      <c:catAx>
        <c:axId val="446536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446529576"/>
        <c:crosses val="autoZero"/>
        <c:auto val="1"/>
        <c:lblAlgn val="ctr"/>
        <c:lblOffset val="100"/>
        <c:noMultiLvlLbl val="0"/>
      </c:catAx>
      <c:valAx>
        <c:axId val="446529576"/>
        <c:scaling>
          <c:orientation val="minMax"/>
          <c:max val="120"/>
        </c:scaling>
        <c:delete val="0"/>
        <c:axPos val="l"/>
        <c:majorGridlines>
          <c:spPr>
            <a:ln w="9525" cap="flat" cmpd="sng" algn="ctr">
              <a:solidFill>
                <a:schemeClr val="bg1">
                  <a:lumMod val="7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446536632"/>
        <c:crosses val="autoZero"/>
        <c:crossBetween val="between"/>
        <c:majorUnit val="10"/>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solidFill>
                <a:latin typeface="+mn-lt"/>
                <a:ea typeface="+mn-ea"/>
                <a:cs typeface="+mn-cs"/>
              </a:defRPr>
            </a:pPr>
            <a:r>
              <a:rPr lang="en-US" sz="2000" b="1" u="sng" dirty="0">
                <a:solidFill>
                  <a:schemeClr val="tx1"/>
                </a:solidFill>
              </a:rPr>
              <a:t>60% Mixed Responding</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VRIN-r</c:v>
                </c:pt>
              </c:strCache>
            </c:strRef>
          </c:tx>
          <c:spPr>
            <a:ln w="28575" cap="rnd">
              <a:solidFill>
                <a:srgbClr val="0070C0"/>
              </a:solidFill>
              <a:round/>
            </a:ln>
            <a:effectLst/>
          </c:spPr>
          <c:marker>
            <c:symbol val="none"/>
          </c:marker>
          <c:cat>
            <c:strRef>
              <c:f>Sheet1!$A$2:$A$7</c:f>
              <c:strCache>
                <c:ptCount val="6"/>
                <c:pt idx="0">
                  <c:v>RAC</c:v>
                </c:pt>
                <c:pt idx="1">
                  <c:v>RCA</c:v>
                </c:pt>
                <c:pt idx="2">
                  <c:v>CAR</c:v>
                </c:pt>
                <c:pt idx="3">
                  <c:v>CRA</c:v>
                </c:pt>
                <c:pt idx="4">
                  <c:v>ARC</c:v>
                </c:pt>
                <c:pt idx="5">
                  <c:v>ACR</c:v>
                </c:pt>
              </c:strCache>
            </c:strRef>
          </c:cat>
          <c:val>
            <c:numRef>
              <c:f>Sheet1!$B$2:$B$7</c:f>
              <c:numCache>
                <c:formatCode>General</c:formatCode>
                <c:ptCount val="6"/>
                <c:pt idx="0">
                  <c:v>77</c:v>
                </c:pt>
                <c:pt idx="1">
                  <c:v>100</c:v>
                </c:pt>
                <c:pt idx="2">
                  <c:v>87</c:v>
                </c:pt>
                <c:pt idx="3">
                  <c:v>93</c:v>
                </c:pt>
                <c:pt idx="4">
                  <c:v>76</c:v>
                </c:pt>
                <c:pt idx="5">
                  <c:v>107</c:v>
                </c:pt>
              </c:numCache>
            </c:numRef>
          </c:val>
          <c:smooth val="0"/>
          <c:extLst>
            <c:ext xmlns:c16="http://schemas.microsoft.com/office/drawing/2014/chart" uri="{C3380CC4-5D6E-409C-BE32-E72D297353CC}">
              <c16:uniqueId val="{00000000-79CA-3649-A905-E6A736A79A49}"/>
            </c:ext>
          </c:extLst>
        </c:ser>
        <c:ser>
          <c:idx val="1"/>
          <c:order val="1"/>
          <c:tx>
            <c:strRef>
              <c:f>Sheet1!$C$1</c:f>
              <c:strCache>
                <c:ptCount val="1"/>
                <c:pt idx="0">
                  <c:v>TRIN-r</c:v>
                </c:pt>
              </c:strCache>
            </c:strRef>
          </c:tx>
          <c:spPr>
            <a:ln w="28575" cap="rnd">
              <a:solidFill>
                <a:srgbClr val="FFC000"/>
              </a:solidFill>
              <a:round/>
            </a:ln>
            <a:effectLst/>
          </c:spPr>
          <c:marker>
            <c:symbol val="none"/>
          </c:marker>
          <c:cat>
            <c:strRef>
              <c:f>Sheet1!$A$2:$A$7</c:f>
              <c:strCache>
                <c:ptCount val="6"/>
                <c:pt idx="0">
                  <c:v>RAC</c:v>
                </c:pt>
                <c:pt idx="1">
                  <c:v>RCA</c:v>
                </c:pt>
                <c:pt idx="2">
                  <c:v>CAR</c:v>
                </c:pt>
                <c:pt idx="3">
                  <c:v>CRA</c:v>
                </c:pt>
                <c:pt idx="4">
                  <c:v>ARC</c:v>
                </c:pt>
                <c:pt idx="5">
                  <c:v>ACR</c:v>
                </c:pt>
              </c:strCache>
            </c:strRef>
          </c:cat>
          <c:val>
            <c:numRef>
              <c:f>Sheet1!$C$2:$C$7</c:f>
              <c:numCache>
                <c:formatCode>General</c:formatCode>
                <c:ptCount val="6"/>
                <c:pt idx="0">
                  <c:v>63</c:v>
                </c:pt>
                <c:pt idx="1">
                  <c:v>61</c:v>
                </c:pt>
                <c:pt idx="2">
                  <c:v>62</c:v>
                </c:pt>
                <c:pt idx="3">
                  <c:v>63</c:v>
                </c:pt>
                <c:pt idx="4">
                  <c:v>63</c:v>
                </c:pt>
                <c:pt idx="5">
                  <c:v>60</c:v>
                </c:pt>
              </c:numCache>
            </c:numRef>
          </c:val>
          <c:smooth val="0"/>
          <c:extLst>
            <c:ext xmlns:c16="http://schemas.microsoft.com/office/drawing/2014/chart" uri="{C3380CC4-5D6E-409C-BE32-E72D297353CC}">
              <c16:uniqueId val="{00000001-79CA-3649-A905-E6A736A79A49}"/>
            </c:ext>
          </c:extLst>
        </c:ser>
        <c:ser>
          <c:idx val="2"/>
          <c:order val="2"/>
          <c:tx>
            <c:strRef>
              <c:f>Sheet1!$D$1</c:f>
              <c:strCache>
                <c:ptCount val="1"/>
                <c:pt idx="0">
                  <c:v>CRIN</c:v>
                </c:pt>
              </c:strCache>
            </c:strRef>
          </c:tx>
          <c:spPr>
            <a:ln w="28575" cap="rnd">
              <a:solidFill>
                <a:srgbClr val="FF0000"/>
              </a:solidFill>
              <a:round/>
            </a:ln>
            <a:effectLst/>
          </c:spPr>
          <c:marker>
            <c:symbol val="none"/>
          </c:marker>
          <c:cat>
            <c:strRef>
              <c:f>Sheet1!$A$2:$A$7</c:f>
              <c:strCache>
                <c:ptCount val="6"/>
                <c:pt idx="0">
                  <c:v>RAC</c:v>
                </c:pt>
                <c:pt idx="1">
                  <c:v>RCA</c:v>
                </c:pt>
                <c:pt idx="2">
                  <c:v>CAR</c:v>
                </c:pt>
                <c:pt idx="3">
                  <c:v>CRA</c:v>
                </c:pt>
                <c:pt idx="4">
                  <c:v>ARC</c:v>
                </c:pt>
                <c:pt idx="5">
                  <c:v>ACR</c:v>
                </c:pt>
              </c:strCache>
            </c:strRef>
          </c:cat>
          <c:val>
            <c:numRef>
              <c:f>Sheet1!$D$2:$D$7</c:f>
              <c:numCache>
                <c:formatCode>General</c:formatCode>
                <c:ptCount val="6"/>
                <c:pt idx="0">
                  <c:v>82</c:v>
                </c:pt>
                <c:pt idx="1">
                  <c:v>96</c:v>
                </c:pt>
                <c:pt idx="2">
                  <c:v>90</c:v>
                </c:pt>
                <c:pt idx="3">
                  <c:v>93</c:v>
                </c:pt>
                <c:pt idx="4">
                  <c:v>82</c:v>
                </c:pt>
                <c:pt idx="5">
                  <c:v>100</c:v>
                </c:pt>
              </c:numCache>
            </c:numRef>
          </c:val>
          <c:smooth val="0"/>
          <c:extLst>
            <c:ext xmlns:c16="http://schemas.microsoft.com/office/drawing/2014/chart" uri="{C3380CC4-5D6E-409C-BE32-E72D297353CC}">
              <c16:uniqueId val="{00000002-79CA-3649-A905-E6A736A79A49}"/>
            </c:ext>
          </c:extLst>
        </c:ser>
        <c:dLbls>
          <c:showLegendKey val="0"/>
          <c:showVal val="0"/>
          <c:showCatName val="0"/>
          <c:showSerName val="0"/>
          <c:showPercent val="0"/>
          <c:showBubbleSize val="0"/>
        </c:dLbls>
        <c:smooth val="0"/>
        <c:axId val="446529184"/>
        <c:axId val="446537808"/>
      </c:lineChart>
      <c:catAx>
        <c:axId val="446529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446537808"/>
        <c:crosses val="autoZero"/>
        <c:auto val="1"/>
        <c:lblAlgn val="ctr"/>
        <c:lblOffset val="100"/>
        <c:noMultiLvlLbl val="0"/>
      </c:catAx>
      <c:valAx>
        <c:axId val="446537808"/>
        <c:scaling>
          <c:orientation val="minMax"/>
          <c:max val="120"/>
        </c:scaling>
        <c:delete val="0"/>
        <c:axPos val="l"/>
        <c:majorGridlines>
          <c:spPr>
            <a:ln w="9525" cap="flat" cmpd="sng" algn="ctr">
              <a:solidFill>
                <a:sysClr val="window" lastClr="FFFFFF">
                  <a:lumMod val="75000"/>
                </a:sys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446529184"/>
        <c:crosses val="autoZero"/>
        <c:crossBetween val="between"/>
        <c:majorUnit val="10"/>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legend>
    <c:plotVisOnly val="1"/>
    <c:dispBlanksAs val="gap"/>
    <c:showDLblsOverMax val="0"/>
    <c:extLst/>
  </c:chart>
  <c:spPr>
    <a:noFill/>
    <a:ln>
      <a:noFill/>
    </a:ln>
    <a:effectLst/>
  </c:spPr>
  <c:txPr>
    <a:bodyPr/>
    <a:lstStyle/>
    <a:p>
      <a:pPr>
        <a:defRPr/>
      </a:pPr>
      <a:endParaRPr lang="en-US"/>
    </a:p>
  </c:txPr>
  <c:externalData r:id="rId4">
    <c:autoUpdate val="0"/>
  </c:externalData>
  <c:userShapes r:id="rId5"/>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2000" b="1" u="sng" dirty="0">
                <a:solidFill>
                  <a:schemeClr val="tx1"/>
                </a:solidFill>
              </a:rPr>
              <a:t>40% Mixed Responding</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VRIN-r</c:v>
                </c:pt>
              </c:strCache>
            </c:strRef>
          </c:tx>
          <c:spPr>
            <a:ln w="28575" cap="rnd">
              <a:solidFill>
                <a:srgbClr val="0070C0"/>
              </a:solidFill>
              <a:round/>
            </a:ln>
            <a:effectLst/>
          </c:spPr>
          <c:marker>
            <c:symbol val="none"/>
          </c:marker>
          <c:cat>
            <c:strRef>
              <c:f>Sheet1!$A$2:$A$7</c:f>
              <c:strCache>
                <c:ptCount val="6"/>
                <c:pt idx="0">
                  <c:v>RAC</c:v>
                </c:pt>
                <c:pt idx="1">
                  <c:v>RCA</c:v>
                </c:pt>
                <c:pt idx="2">
                  <c:v>CAR</c:v>
                </c:pt>
                <c:pt idx="3">
                  <c:v>CRA</c:v>
                </c:pt>
                <c:pt idx="4">
                  <c:v>ARC</c:v>
                </c:pt>
                <c:pt idx="5">
                  <c:v>ACR</c:v>
                </c:pt>
              </c:strCache>
            </c:strRef>
          </c:cat>
          <c:val>
            <c:numRef>
              <c:f>Sheet1!$B$2:$B$7</c:f>
              <c:numCache>
                <c:formatCode>General</c:formatCode>
                <c:ptCount val="6"/>
                <c:pt idx="0">
                  <c:v>70</c:v>
                </c:pt>
                <c:pt idx="1">
                  <c:v>84</c:v>
                </c:pt>
                <c:pt idx="2">
                  <c:v>76</c:v>
                </c:pt>
                <c:pt idx="3">
                  <c:v>82</c:v>
                </c:pt>
                <c:pt idx="4">
                  <c:v>69</c:v>
                </c:pt>
                <c:pt idx="5">
                  <c:v>78</c:v>
                </c:pt>
              </c:numCache>
            </c:numRef>
          </c:val>
          <c:smooth val="0"/>
          <c:extLst>
            <c:ext xmlns:c16="http://schemas.microsoft.com/office/drawing/2014/chart" uri="{C3380CC4-5D6E-409C-BE32-E72D297353CC}">
              <c16:uniqueId val="{00000000-4913-4446-9C26-CF0D714B754F}"/>
            </c:ext>
          </c:extLst>
        </c:ser>
        <c:ser>
          <c:idx val="1"/>
          <c:order val="1"/>
          <c:tx>
            <c:strRef>
              <c:f>Sheet1!$C$1</c:f>
              <c:strCache>
                <c:ptCount val="1"/>
                <c:pt idx="0">
                  <c:v>TRIN-r</c:v>
                </c:pt>
              </c:strCache>
            </c:strRef>
          </c:tx>
          <c:spPr>
            <a:ln w="28575" cap="rnd">
              <a:solidFill>
                <a:srgbClr val="FFC000"/>
              </a:solidFill>
              <a:round/>
            </a:ln>
            <a:effectLst/>
          </c:spPr>
          <c:marker>
            <c:symbol val="none"/>
          </c:marker>
          <c:cat>
            <c:strRef>
              <c:f>Sheet1!$A$2:$A$7</c:f>
              <c:strCache>
                <c:ptCount val="6"/>
                <c:pt idx="0">
                  <c:v>RAC</c:v>
                </c:pt>
                <c:pt idx="1">
                  <c:v>RCA</c:v>
                </c:pt>
                <c:pt idx="2">
                  <c:v>CAR</c:v>
                </c:pt>
                <c:pt idx="3">
                  <c:v>CRA</c:v>
                </c:pt>
                <c:pt idx="4">
                  <c:v>ARC</c:v>
                </c:pt>
                <c:pt idx="5">
                  <c:v>ACR</c:v>
                </c:pt>
              </c:strCache>
            </c:strRef>
          </c:cat>
          <c:val>
            <c:numRef>
              <c:f>Sheet1!$C$2:$C$7</c:f>
              <c:numCache>
                <c:formatCode>General</c:formatCode>
                <c:ptCount val="6"/>
                <c:pt idx="0">
                  <c:v>61</c:v>
                </c:pt>
                <c:pt idx="1">
                  <c:v>61</c:v>
                </c:pt>
                <c:pt idx="2">
                  <c:v>61</c:v>
                </c:pt>
                <c:pt idx="3">
                  <c:v>61</c:v>
                </c:pt>
                <c:pt idx="4">
                  <c:v>61</c:v>
                </c:pt>
                <c:pt idx="5">
                  <c:v>61</c:v>
                </c:pt>
              </c:numCache>
            </c:numRef>
          </c:val>
          <c:smooth val="0"/>
          <c:extLst>
            <c:ext xmlns:c16="http://schemas.microsoft.com/office/drawing/2014/chart" uri="{C3380CC4-5D6E-409C-BE32-E72D297353CC}">
              <c16:uniqueId val="{00000001-4913-4446-9C26-CF0D714B754F}"/>
            </c:ext>
          </c:extLst>
        </c:ser>
        <c:ser>
          <c:idx val="2"/>
          <c:order val="2"/>
          <c:tx>
            <c:strRef>
              <c:f>Sheet1!$D$1</c:f>
              <c:strCache>
                <c:ptCount val="1"/>
                <c:pt idx="0">
                  <c:v>CRIN</c:v>
                </c:pt>
              </c:strCache>
            </c:strRef>
          </c:tx>
          <c:spPr>
            <a:ln w="28575" cap="rnd">
              <a:solidFill>
                <a:srgbClr val="FF0000"/>
              </a:solidFill>
              <a:round/>
            </a:ln>
            <a:effectLst/>
          </c:spPr>
          <c:marker>
            <c:symbol val="none"/>
          </c:marker>
          <c:cat>
            <c:strRef>
              <c:f>Sheet1!$A$2:$A$7</c:f>
              <c:strCache>
                <c:ptCount val="6"/>
                <c:pt idx="0">
                  <c:v>RAC</c:v>
                </c:pt>
                <c:pt idx="1">
                  <c:v>RCA</c:v>
                </c:pt>
                <c:pt idx="2">
                  <c:v>CAR</c:v>
                </c:pt>
                <c:pt idx="3">
                  <c:v>CRA</c:v>
                </c:pt>
                <c:pt idx="4">
                  <c:v>ARC</c:v>
                </c:pt>
                <c:pt idx="5">
                  <c:v>ACR</c:v>
                </c:pt>
              </c:strCache>
            </c:strRef>
          </c:cat>
          <c:val>
            <c:numRef>
              <c:f>Sheet1!$D$2:$D$7</c:f>
              <c:numCache>
                <c:formatCode>General</c:formatCode>
                <c:ptCount val="6"/>
                <c:pt idx="0">
                  <c:v>73</c:v>
                </c:pt>
                <c:pt idx="1">
                  <c:v>84</c:v>
                </c:pt>
                <c:pt idx="2">
                  <c:v>79</c:v>
                </c:pt>
                <c:pt idx="3">
                  <c:v>83</c:v>
                </c:pt>
                <c:pt idx="4">
                  <c:v>73</c:v>
                </c:pt>
                <c:pt idx="5">
                  <c:v>80</c:v>
                </c:pt>
              </c:numCache>
            </c:numRef>
          </c:val>
          <c:smooth val="0"/>
          <c:extLst>
            <c:ext xmlns:c16="http://schemas.microsoft.com/office/drawing/2014/chart" uri="{C3380CC4-5D6E-409C-BE32-E72D297353CC}">
              <c16:uniqueId val="{00000002-4913-4446-9C26-CF0D714B754F}"/>
            </c:ext>
          </c:extLst>
        </c:ser>
        <c:dLbls>
          <c:showLegendKey val="0"/>
          <c:showVal val="0"/>
          <c:showCatName val="0"/>
          <c:showSerName val="0"/>
          <c:showPercent val="0"/>
          <c:showBubbleSize val="0"/>
        </c:dLbls>
        <c:smooth val="0"/>
        <c:axId val="446536632"/>
        <c:axId val="446529576"/>
      </c:lineChart>
      <c:catAx>
        <c:axId val="446536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446529576"/>
        <c:crosses val="autoZero"/>
        <c:auto val="1"/>
        <c:lblAlgn val="ctr"/>
        <c:lblOffset val="100"/>
        <c:noMultiLvlLbl val="0"/>
      </c:catAx>
      <c:valAx>
        <c:axId val="446529576"/>
        <c:scaling>
          <c:orientation val="minMax"/>
          <c:max val="120"/>
        </c:scaling>
        <c:delete val="0"/>
        <c:axPos val="l"/>
        <c:majorGridlines>
          <c:spPr>
            <a:ln w="9525" cap="flat" cmpd="sng" algn="ctr">
              <a:solidFill>
                <a:schemeClr val="bg1">
                  <a:lumMod val="7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446536632"/>
        <c:crosses val="autoZero"/>
        <c:crossBetween val="between"/>
        <c:majorUnit val="10"/>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solidFill>
                <a:latin typeface="+mn-lt"/>
                <a:ea typeface="+mn-ea"/>
                <a:cs typeface="+mn-cs"/>
              </a:defRPr>
            </a:pPr>
            <a:r>
              <a:rPr lang="en-US" sz="2000" b="1" u="sng" dirty="0">
                <a:solidFill>
                  <a:schemeClr val="tx1"/>
                </a:solidFill>
              </a:rPr>
              <a:t>60% Mixed Responding</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VRIN-r</c:v>
                </c:pt>
              </c:strCache>
            </c:strRef>
          </c:tx>
          <c:spPr>
            <a:ln w="28575" cap="rnd">
              <a:solidFill>
                <a:srgbClr val="0070C0"/>
              </a:solidFill>
              <a:round/>
            </a:ln>
            <a:effectLst/>
          </c:spPr>
          <c:marker>
            <c:symbol val="none"/>
          </c:marker>
          <c:cat>
            <c:strRef>
              <c:f>Sheet1!$A$2:$A$7</c:f>
              <c:strCache>
                <c:ptCount val="6"/>
                <c:pt idx="0">
                  <c:v>RAC</c:v>
                </c:pt>
                <c:pt idx="1">
                  <c:v>RCA</c:v>
                </c:pt>
                <c:pt idx="2">
                  <c:v>CAR</c:v>
                </c:pt>
                <c:pt idx="3">
                  <c:v>CRA</c:v>
                </c:pt>
                <c:pt idx="4">
                  <c:v>ARC</c:v>
                </c:pt>
                <c:pt idx="5">
                  <c:v>ACR</c:v>
                </c:pt>
              </c:strCache>
            </c:strRef>
          </c:cat>
          <c:val>
            <c:numRef>
              <c:f>Sheet1!$B$2:$B$7</c:f>
              <c:numCache>
                <c:formatCode>General</c:formatCode>
                <c:ptCount val="6"/>
                <c:pt idx="0">
                  <c:v>77</c:v>
                </c:pt>
                <c:pt idx="1">
                  <c:v>100</c:v>
                </c:pt>
                <c:pt idx="2">
                  <c:v>87</c:v>
                </c:pt>
                <c:pt idx="3">
                  <c:v>93</c:v>
                </c:pt>
                <c:pt idx="4">
                  <c:v>76</c:v>
                </c:pt>
                <c:pt idx="5">
                  <c:v>107</c:v>
                </c:pt>
              </c:numCache>
            </c:numRef>
          </c:val>
          <c:smooth val="0"/>
          <c:extLst>
            <c:ext xmlns:c16="http://schemas.microsoft.com/office/drawing/2014/chart" uri="{C3380CC4-5D6E-409C-BE32-E72D297353CC}">
              <c16:uniqueId val="{00000000-79CA-3649-A905-E6A736A79A49}"/>
            </c:ext>
          </c:extLst>
        </c:ser>
        <c:ser>
          <c:idx val="1"/>
          <c:order val="1"/>
          <c:tx>
            <c:strRef>
              <c:f>Sheet1!$C$1</c:f>
              <c:strCache>
                <c:ptCount val="1"/>
                <c:pt idx="0">
                  <c:v>TRIN-r</c:v>
                </c:pt>
              </c:strCache>
            </c:strRef>
          </c:tx>
          <c:spPr>
            <a:ln w="28575" cap="rnd">
              <a:solidFill>
                <a:srgbClr val="FFC000"/>
              </a:solidFill>
              <a:round/>
            </a:ln>
            <a:effectLst/>
          </c:spPr>
          <c:marker>
            <c:symbol val="none"/>
          </c:marker>
          <c:cat>
            <c:strRef>
              <c:f>Sheet1!$A$2:$A$7</c:f>
              <c:strCache>
                <c:ptCount val="6"/>
                <c:pt idx="0">
                  <c:v>RAC</c:v>
                </c:pt>
                <c:pt idx="1">
                  <c:v>RCA</c:v>
                </c:pt>
                <c:pt idx="2">
                  <c:v>CAR</c:v>
                </c:pt>
                <c:pt idx="3">
                  <c:v>CRA</c:v>
                </c:pt>
                <c:pt idx="4">
                  <c:v>ARC</c:v>
                </c:pt>
                <c:pt idx="5">
                  <c:v>ACR</c:v>
                </c:pt>
              </c:strCache>
            </c:strRef>
          </c:cat>
          <c:val>
            <c:numRef>
              <c:f>Sheet1!$C$2:$C$7</c:f>
              <c:numCache>
                <c:formatCode>General</c:formatCode>
                <c:ptCount val="6"/>
                <c:pt idx="0">
                  <c:v>63</c:v>
                </c:pt>
                <c:pt idx="1">
                  <c:v>61</c:v>
                </c:pt>
                <c:pt idx="2">
                  <c:v>62</c:v>
                </c:pt>
                <c:pt idx="3">
                  <c:v>63</c:v>
                </c:pt>
                <c:pt idx="4">
                  <c:v>63</c:v>
                </c:pt>
                <c:pt idx="5">
                  <c:v>60</c:v>
                </c:pt>
              </c:numCache>
            </c:numRef>
          </c:val>
          <c:smooth val="0"/>
          <c:extLst>
            <c:ext xmlns:c16="http://schemas.microsoft.com/office/drawing/2014/chart" uri="{C3380CC4-5D6E-409C-BE32-E72D297353CC}">
              <c16:uniqueId val="{00000001-79CA-3649-A905-E6A736A79A49}"/>
            </c:ext>
          </c:extLst>
        </c:ser>
        <c:ser>
          <c:idx val="2"/>
          <c:order val="2"/>
          <c:tx>
            <c:strRef>
              <c:f>Sheet1!$D$1</c:f>
              <c:strCache>
                <c:ptCount val="1"/>
                <c:pt idx="0">
                  <c:v>CRIN</c:v>
                </c:pt>
              </c:strCache>
            </c:strRef>
          </c:tx>
          <c:spPr>
            <a:ln w="28575" cap="rnd">
              <a:solidFill>
                <a:srgbClr val="FF0000"/>
              </a:solidFill>
              <a:round/>
            </a:ln>
            <a:effectLst/>
          </c:spPr>
          <c:marker>
            <c:symbol val="none"/>
          </c:marker>
          <c:cat>
            <c:strRef>
              <c:f>Sheet1!$A$2:$A$7</c:f>
              <c:strCache>
                <c:ptCount val="6"/>
                <c:pt idx="0">
                  <c:v>RAC</c:v>
                </c:pt>
                <c:pt idx="1">
                  <c:v>RCA</c:v>
                </c:pt>
                <c:pt idx="2">
                  <c:v>CAR</c:v>
                </c:pt>
                <c:pt idx="3">
                  <c:v>CRA</c:v>
                </c:pt>
                <c:pt idx="4">
                  <c:v>ARC</c:v>
                </c:pt>
                <c:pt idx="5">
                  <c:v>ACR</c:v>
                </c:pt>
              </c:strCache>
            </c:strRef>
          </c:cat>
          <c:val>
            <c:numRef>
              <c:f>Sheet1!$D$2:$D$7</c:f>
              <c:numCache>
                <c:formatCode>General</c:formatCode>
                <c:ptCount val="6"/>
                <c:pt idx="0">
                  <c:v>82</c:v>
                </c:pt>
                <c:pt idx="1">
                  <c:v>96</c:v>
                </c:pt>
                <c:pt idx="2">
                  <c:v>90</c:v>
                </c:pt>
                <c:pt idx="3">
                  <c:v>93</c:v>
                </c:pt>
                <c:pt idx="4">
                  <c:v>82</c:v>
                </c:pt>
                <c:pt idx="5">
                  <c:v>100</c:v>
                </c:pt>
              </c:numCache>
            </c:numRef>
          </c:val>
          <c:smooth val="0"/>
          <c:extLst>
            <c:ext xmlns:c16="http://schemas.microsoft.com/office/drawing/2014/chart" uri="{C3380CC4-5D6E-409C-BE32-E72D297353CC}">
              <c16:uniqueId val="{00000002-79CA-3649-A905-E6A736A79A49}"/>
            </c:ext>
          </c:extLst>
        </c:ser>
        <c:dLbls>
          <c:showLegendKey val="0"/>
          <c:showVal val="0"/>
          <c:showCatName val="0"/>
          <c:showSerName val="0"/>
          <c:showPercent val="0"/>
          <c:showBubbleSize val="0"/>
        </c:dLbls>
        <c:smooth val="0"/>
        <c:axId val="446529184"/>
        <c:axId val="446537808"/>
      </c:lineChart>
      <c:catAx>
        <c:axId val="446529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446537808"/>
        <c:crosses val="autoZero"/>
        <c:auto val="1"/>
        <c:lblAlgn val="ctr"/>
        <c:lblOffset val="100"/>
        <c:noMultiLvlLbl val="0"/>
      </c:catAx>
      <c:valAx>
        <c:axId val="446537808"/>
        <c:scaling>
          <c:orientation val="minMax"/>
          <c:max val="120"/>
        </c:scaling>
        <c:delete val="0"/>
        <c:axPos val="l"/>
        <c:majorGridlines>
          <c:spPr>
            <a:ln w="9525" cap="flat" cmpd="sng" algn="ctr">
              <a:solidFill>
                <a:sysClr val="window" lastClr="FFFFFF">
                  <a:lumMod val="75000"/>
                </a:sys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446529184"/>
        <c:crosses val="autoZero"/>
        <c:crossBetween val="between"/>
        <c:majorUnit val="10"/>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legend>
    <c:plotVisOnly val="1"/>
    <c:dispBlanksAs val="gap"/>
    <c:showDLblsOverMax val="0"/>
    <c:extLst/>
  </c:chart>
  <c:spPr>
    <a:noFill/>
    <a:ln>
      <a:noFill/>
    </a:ln>
    <a:effectLst/>
  </c:spPr>
  <c:txPr>
    <a:bodyPr/>
    <a:lstStyle/>
    <a:p>
      <a:pPr>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solidFill>
                <a:latin typeface="+mn-lt"/>
                <a:ea typeface="+mn-ea"/>
                <a:cs typeface="+mn-cs"/>
              </a:defRPr>
            </a:pPr>
            <a:r>
              <a:rPr lang="en-US" sz="2000" b="1" u="sng" dirty="0">
                <a:solidFill>
                  <a:schemeClr val="tx1"/>
                </a:solidFill>
              </a:rPr>
              <a:t>80% Mixed Responding</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VRIN-r</c:v>
                </c:pt>
              </c:strCache>
            </c:strRef>
          </c:tx>
          <c:spPr>
            <a:ln w="28575" cap="rnd">
              <a:solidFill>
                <a:srgbClr val="0070C0"/>
              </a:solidFill>
              <a:round/>
            </a:ln>
            <a:effectLst/>
          </c:spPr>
          <c:marker>
            <c:symbol val="none"/>
          </c:marker>
          <c:cat>
            <c:strRef>
              <c:f>Sheet1!$A$2:$A$7</c:f>
              <c:strCache>
                <c:ptCount val="6"/>
                <c:pt idx="0">
                  <c:v>RAC</c:v>
                </c:pt>
                <c:pt idx="1">
                  <c:v>RCA</c:v>
                </c:pt>
                <c:pt idx="2">
                  <c:v>CAR</c:v>
                </c:pt>
                <c:pt idx="3">
                  <c:v>CRA</c:v>
                </c:pt>
                <c:pt idx="4">
                  <c:v>ARC</c:v>
                </c:pt>
                <c:pt idx="5">
                  <c:v>ACR</c:v>
                </c:pt>
              </c:strCache>
            </c:strRef>
          </c:cat>
          <c:val>
            <c:numRef>
              <c:f>Sheet1!$B$2:$B$7</c:f>
              <c:numCache>
                <c:formatCode>General</c:formatCode>
                <c:ptCount val="6"/>
                <c:pt idx="0">
                  <c:v>83</c:v>
                </c:pt>
                <c:pt idx="1">
                  <c:v>112</c:v>
                </c:pt>
                <c:pt idx="2">
                  <c:v>95</c:v>
                </c:pt>
                <c:pt idx="3">
                  <c:v>102</c:v>
                </c:pt>
                <c:pt idx="4">
                  <c:v>81</c:v>
                </c:pt>
                <c:pt idx="5">
                  <c:v>104</c:v>
                </c:pt>
              </c:numCache>
            </c:numRef>
          </c:val>
          <c:smooth val="0"/>
          <c:extLst>
            <c:ext xmlns:c16="http://schemas.microsoft.com/office/drawing/2014/chart" uri="{C3380CC4-5D6E-409C-BE32-E72D297353CC}">
              <c16:uniqueId val="{00000000-4913-4446-9C26-CF0D714B754F}"/>
            </c:ext>
          </c:extLst>
        </c:ser>
        <c:ser>
          <c:idx val="1"/>
          <c:order val="1"/>
          <c:tx>
            <c:strRef>
              <c:f>Sheet1!$C$1</c:f>
              <c:strCache>
                <c:ptCount val="1"/>
                <c:pt idx="0">
                  <c:v>TRIN-r</c:v>
                </c:pt>
              </c:strCache>
            </c:strRef>
          </c:tx>
          <c:spPr>
            <a:ln w="28575" cap="rnd">
              <a:solidFill>
                <a:srgbClr val="FFC000"/>
              </a:solidFill>
              <a:round/>
            </a:ln>
            <a:effectLst/>
          </c:spPr>
          <c:marker>
            <c:symbol val="none"/>
          </c:marker>
          <c:cat>
            <c:strRef>
              <c:f>Sheet1!$A$2:$A$7</c:f>
              <c:strCache>
                <c:ptCount val="6"/>
                <c:pt idx="0">
                  <c:v>RAC</c:v>
                </c:pt>
                <c:pt idx="1">
                  <c:v>RCA</c:v>
                </c:pt>
                <c:pt idx="2">
                  <c:v>CAR</c:v>
                </c:pt>
                <c:pt idx="3">
                  <c:v>CRA</c:v>
                </c:pt>
                <c:pt idx="4">
                  <c:v>ARC</c:v>
                </c:pt>
                <c:pt idx="5">
                  <c:v>ACR</c:v>
                </c:pt>
              </c:strCache>
            </c:strRef>
          </c:cat>
          <c:val>
            <c:numRef>
              <c:f>Sheet1!$C$2:$C$7</c:f>
              <c:numCache>
                <c:formatCode>General</c:formatCode>
                <c:ptCount val="6"/>
                <c:pt idx="0">
                  <c:v>62</c:v>
                </c:pt>
                <c:pt idx="1">
                  <c:v>61</c:v>
                </c:pt>
                <c:pt idx="2">
                  <c:v>61</c:v>
                </c:pt>
                <c:pt idx="3">
                  <c:v>63</c:v>
                </c:pt>
                <c:pt idx="4">
                  <c:v>64</c:v>
                </c:pt>
                <c:pt idx="5">
                  <c:v>61</c:v>
                </c:pt>
              </c:numCache>
            </c:numRef>
          </c:val>
          <c:smooth val="0"/>
          <c:extLst>
            <c:ext xmlns:c16="http://schemas.microsoft.com/office/drawing/2014/chart" uri="{C3380CC4-5D6E-409C-BE32-E72D297353CC}">
              <c16:uniqueId val="{00000001-4913-4446-9C26-CF0D714B754F}"/>
            </c:ext>
          </c:extLst>
        </c:ser>
        <c:ser>
          <c:idx val="2"/>
          <c:order val="2"/>
          <c:tx>
            <c:strRef>
              <c:f>Sheet1!$D$1</c:f>
              <c:strCache>
                <c:ptCount val="1"/>
                <c:pt idx="0">
                  <c:v>CRIN</c:v>
                </c:pt>
              </c:strCache>
            </c:strRef>
          </c:tx>
          <c:spPr>
            <a:ln w="28575" cap="rnd">
              <a:solidFill>
                <a:srgbClr val="FF0000"/>
              </a:solidFill>
              <a:round/>
            </a:ln>
            <a:effectLst/>
          </c:spPr>
          <c:marker>
            <c:symbol val="none"/>
          </c:marker>
          <c:cat>
            <c:strRef>
              <c:f>Sheet1!$A$2:$A$7</c:f>
              <c:strCache>
                <c:ptCount val="6"/>
                <c:pt idx="0">
                  <c:v>RAC</c:v>
                </c:pt>
                <c:pt idx="1">
                  <c:v>RCA</c:v>
                </c:pt>
                <c:pt idx="2">
                  <c:v>CAR</c:v>
                </c:pt>
                <c:pt idx="3">
                  <c:v>CRA</c:v>
                </c:pt>
                <c:pt idx="4">
                  <c:v>ARC</c:v>
                </c:pt>
                <c:pt idx="5">
                  <c:v>ACR</c:v>
                </c:pt>
              </c:strCache>
            </c:strRef>
          </c:cat>
          <c:val>
            <c:numRef>
              <c:f>Sheet1!$D$2:$D$7</c:f>
              <c:numCache>
                <c:formatCode>General</c:formatCode>
                <c:ptCount val="6"/>
                <c:pt idx="0">
                  <c:v>89</c:v>
                </c:pt>
                <c:pt idx="1">
                  <c:v>100</c:v>
                </c:pt>
                <c:pt idx="2">
                  <c:v>96</c:v>
                </c:pt>
                <c:pt idx="3">
                  <c:v>99</c:v>
                </c:pt>
                <c:pt idx="4">
                  <c:v>89</c:v>
                </c:pt>
                <c:pt idx="5">
                  <c:v>99</c:v>
                </c:pt>
              </c:numCache>
            </c:numRef>
          </c:val>
          <c:smooth val="0"/>
          <c:extLst>
            <c:ext xmlns:c16="http://schemas.microsoft.com/office/drawing/2014/chart" uri="{C3380CC4-5D6E-409C-BE32-E72D297353CC}">
              <c16:uniqueId val="{00000002-4913-4446-9C26-CF0D714B754F}"/>
            </c:ext>
          </c:extLst>
        </c:ser>
        <c:dLbls>
          <c:showLegendKey val="0"/>
          <c:showVal val="0"/>
          <c:showCatName val="0"/>
          <c:showSerName val="0"/>
          <c:showPercent val="0"/>
          <c:showBubbleSize val="0"/>
        </c:dLbls>
        <c:smooth val="0"/>
        <c:axId val="446540944"/>
        <c:axId val="446541336"/>
      </c:lineChart>
      <c:catAx>
        <c:axId val="446540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446541336"/>
        <c:crosses val="autoZero"/>
        <c:auto val="1"/>
        <c:lblAlgn val="ctr"/>
        <c:lblOffset val="100"/>
        <c:noMultiLvlLbl val="0"/>
      </c:catAx>
      <c:valAx>
        <c:axId val="446541336"/>
        <c:scaling>
          <c:orientation val="minMax"/>
          <c:max val="120"/>
        </c:scaling>
        <c:delete val="0"/>
        <c:axPos val="l"/>
        <c:majorGridlines>
          <c:spPr>
            <a:ln w="9525" cap="flat" cmpd="sng" algn="ctr">
              <a:solidFill>
                <a:sysClr val="window" lastClr="FFFFFF">
                  <a:lumMod val="75000"/>
                </a:sys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446540944"/>
        <c:crosses val="autoZero"/>
        <c:crossBetween val="between"/>
        <c:majorUnit val="10"/>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legend>
    <c:plotVisOnly val="1"/>
    <c:dispBlanksAs val="gap"/>
    <c:showDLblsOverMax val="0"/>
    <c:extLst/>
  </c:chart>
  <c:spPr>
    <a:noFill/>
    <a:ln>
      <a:noFill/>
    </a:ln>
    <a:effectLst/>
  </c:spPr>
  <c:txPr>
    <a:bodyPr/>
    <a:lstStyle/>
    <a:p>
      <a:pPr>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solidFill>
                <a:latin typeface="+mn-lt"/>
                <a:ea typeface="+mn-ea"/>
                <a:cs typeface="+mn-cs"/>
              </a:defRPr>
            </a:pPr>
            <a:r>
              <a:rPr lang="en-US" sz="2000" b="1" u="sng" dirty="0">
                <a:solidFill>
                  <a:schemeClr val="tx1"/>
                </a:solidFill>
              </a:rPr>
              <a:t>100% Mixed Responding</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VRIN-r</c:v>
                </c:pt>
              </c:strCache>
            </c:strRef>
          </c:tx>
          <c:spPr>
            <a:ln w="28575" cap="rnd">
              <a:solidFill>
                <a:srgbClr val="0070C0"/>
              </a:solidFill>
              <a:round/>
            </a:ln>
            <a:effectLst/>
          </c:spPr>
          <c:marker>
            <c:symbol val="none"/>
          </c:marker>
          <c:cat>
            <c:strRef>
              <c:f>Sheet1!$A$2:$A$7</c:f>
              <c:strCache>
                <c:ptCount val="6"/>
                <c:pt idx="0">
                  <c:v>RAC</c:v>
                </c:pt>
                <c:pt idx="1">
                  <c:v>RCA</c:v>
                </c:pt>
                <c:pt idx="2">
                  <c:v>CAR</c:v>
                </c:pt>
                <c:pt idx="3">
                  <c:v>CRA</c:v>
                </c:pt>
                <c:pt idx="4">
                  <c:v>ARC</c:v>
                </c:pt>
                <c:pt idx="5">
                  <c:v>ACR</c:v>
                </c:pt>
              </c:strCache>
            </c:strRef>
          </c:cat>
          <c:val>
            <c:numRef>
              <c:f>Sheet1!$B$2:$B$7</c:f>
              <c:numCache>
                <c:formatCode>General</c:formatCode>
                <c:ptCount val="6"/>
                <c:pt idx="0">
                  <c:v>87</c:v>
                </c:pt>
                <c:pt idx="1">
                  <c:v>119</c:v>
                </c:pt>
                <c:pt idx="2">
                  <c:v>102</c:v>
                </c:pt>
                <c:pt idx="3">
                  <c:v>108</c:v>
                </c:pt>
                <c:pt idx="4">
                  <c:v>85</c:v>
                </c:pt>
                <c:pt idx="5">
                  <c:v>115</c:v>
                </c:pt>
              </c:numCache>
            </c:numRef>
          </c:val>
          <c:smooth val="0"/>
          <c:extLst>
            <c:ext xmlns:c16="http://schemas.microsoft.com/office/drawing/2014/chart" uri="{C3380CC4-5D6E-409C-BE32-E72D297353CC}">
              <c16:uniqueId val="{00000000-8EEB-0043-9FE8-01BB4B4430F6}"/>
            </c:ext>
          </c:extLst>
        </c:ser>
        <c:ser>
          <c:idx val="1"/>
          <c:order val="1"/>
          <c:tx>
            <c:strRef>
              <c:f>Sheet1!$C$1</c:f>
              <c:strCache>
                <c:ptCount val="1"/>
                <c:pt idx="0">
                  <c:v>TRIN-r</c:v>
                </c:pt>
              </c:strCache>
            </c:strRef>
          </c:tx>
          <c:spPr>
            <a:ln w="28575" cap="rnd">
              <a:solidFill>
                <a:srgbClr val="FFC000"/>
              </a:solidFill>
              <a:round/>
            </a:ln>
            <a:effectLst/>
          </c:spPr>
          <c:marker>
            <c:symbol val="none"/>
          </c:marker>
          <c:cat>
            <c:strRef>
              <c:f>Sheet1!$A$2:$A$7</c:f>
              <c:strCache>
                <c:ptCount val="6"/>
                <c:pt idx="0">
                  <c:v>RAC</c:v>
                </c:pt>
                <c:pt idx="1">
                  <c:v>RCA</c:v>
                </c:pt>
                <c:pt idx="2">
                  <c:v>CAR</c:v>
                </c:pt>
                <c:pt idx="3">
                  <c:v>CRA</c:v>
                </c:pt>
                <c:pt idx="4">
                  <c:v>ARC</c:v>
                </c:pt>
                <c:pt idx="5">
                  <c:v>ACR</c:v>
                </c:pt>
              </c:strCache>
            </c:strRef>
          </c:cat>
          <c:val>
            <c:numRef>
              <c:f>Sheet1!$C$2:$C$7</c:f>
              <c:numCache>
                <c:formatCode>General</c:formatCode>
                <c:ptCount val="6"/>
                <c:pt idx="0">
                  <c:v>60</c:v>
                </c:pt>
                <c:pt idx="1">
                  <c:v>58</c:v>
                </c:pt>
                <c:pt idx="2">
                  <c:v>60</c:v>
                </c:pt>
                <c:pt idx="3">
                  <c:v>62</c:v>
                </c:pt>
                <c:pt idx="4">
                  <c:v>64</c:v>
                </c:pt>
                <c:pt idx="5">
                  <c:v>59</c:v>
                </c:pt>
              </c:numCache>
            </c:numRef>
          </c:val>
          <c:smooth val="0"/>
          <c:extLst>
            <c:ext xmlns:c16="http://schemas.microsoft.com/office/drawing/2014/chart" uri="{C3380CC4-5D6E-409C-BE32-E72D297353CC}">
              <c16:uniqueId val="{00000001-8EEB-0043-9FE8-01BB4B4430F6}"/>
            </c:ext>
          </c:extLst>
        </c:ser>
        <c:ser>
          <c:idx val="2"/>
          <c:order val="2"/>
          <c:tx>
            <c:strRef>
              <c:f>Sheet1!$D$1</c:f>
              <c:strCache>
                <c:ptCount val="1"/>
                <c:pt idx="0">
                  <c:v>CRIN</c:v>
                </c:pt>
              </c:strCache>
            </c:strRef>
          </c:tx>
          <c:spPr>
            <a:ln w="28575" cap="rnd">
              <a:solidFill>
                <a:srgbClr val="FF0000"/>
              </a:solidFill>
              <a:round/>
            </a:ln>
            <a:effectLst/>
          </c:spPr>
          <c:marker>
            <c:symbol val="none"/>
          </c:marker>
          <c:cat>
            <c:strRef>
              <c:f>Sheet1!$A$2:$A$7</c:f>
              <c:strCache>
                <c:ptCount val="6"/>
                <c:pt idx="0">
                  <c:v>RAC</c:v>
                </c:pt>
                <c:pt idx="1">
                  <c:v>RCA</c:v>
                </c:pt>
                <c:pt idx="2">
                  <c:v>CAR</c:v>
                </c:pt>
                <c:pt idx="3">
                  <c:v>CRA</c:v>
                </c:pt>
                <c:pt idx="4">
                  <c:v>ARC</c:v>
                </c:pt>
                <c:pt idx="5">
                  <c:v>ACR</c:v>
                </c:pt>
              </c:strCache>
            </c:strRef>
          </c:cat>
          <c:val>
            <c:numRef>
              <c:f>Sheet1!$D$2:$D$7</c:f>
              <c:numCache>
                <c:formatCode>General</c:formatCode>
                <c:ptCount val="6"/>
                <c:pt idx="0">
                  <c:v>94</c:v>
                </c:pt>
                <c:pt idx="1">
                  <c:v>101</c:v>
                </c:pt>
                <c:pt idx="2">
                  <c:v>100</c:v>
                </c:pt>
                <c:pt idx="3">
                  <c:v>101</c:v>
                </c:pt>
                <c:pt idx="4">
                  <c:v>93</c:v>
                </c:pt>
                <c:pt idx="5">
                  <c:v>101</c:v>
                </c:pt>
              </c:numCache>
            </c:numRef>
          </c:val>
          <c:smooth val="0"/>
          <c:extLst>
            <c:ext xmlns:c16="http://schemas.microsoft.com/office/drawing/2014/chart" uri="{C3380CC4-5D6E-409C-BE32-E72D297353CC}">
              <c16:uniqueId val="{00000002-8EEB-0043-9FE8-01BB4B4430F6}"/>
            </c:ext>
          </c:extLst>
        </c:ser>
        <c:dLbls>
          <c:showLegendKey val="0"/>
          <c:showVal val="0"/>
          <c:showCatName val="0"/>
          <c:showSerName val="0"/>
          <c:showPercent val="0"/>
          <c:showBubbleSize val="0"/>
        </c:dLbls>
        <c:smooth val="0"/>
        <c:axId val="446530752"/>
        <c:axId val="446531536"/>
      </c:lineChart>
      <c:catAx>
        <c:axId val="446530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446531536"/>
        <c:crosses val="autoZero"/>
        <c:auto val="1"/>
        <c:lblAlgn val="ctr"/>
        <c:lblOffset val="100"/>
        <c:noMultiLvlLbl val="0"/>
      </c:catAx>
      <c:valAx>
        <c:axId val="446531536"/>
        <c:scaling>
          <c:orientation val="minMax"/>
          <c:max val="120"/>
        </c:scaling>
        <c:delete val="0"/>
        <c:axPos val="l"/>
        <c:majorGridlines>
          <c:spPr>
            <a:ln w="9525" cap="flat" cmpd="sng" algn="ctr">
              <a:solidFill>
                <a:sysClr val="window" lastClr="FFFFFF">
                  <a:lumMod val="75000"/>
                </a:sys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446530752"/>
        <c:crosses val="autoZero"/>
        <c:crossBetween val="between"/>
        <c:majorUnit val="10"/>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legend>
    <c:plotVisOnly val="1"/>
    <c:dispBlanksAs val="gap"/>
    <c:showDLblsOverMax val="0"/>
    <c:extLst/>
  </c:chart>
  <c:spPr>
    <a:noFill/>
    <a:ln>
      <a:noFill/>
    </a:ln>
    <a:effectLst/>
  </c:spPr>
  <c:txPr>
    <a:bodyPr/>
    <a:lstStyle/>
    <a:p>
      <a:pPr>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0" i="0" u="none" strike="noStrike" kern="1200" spc="0" baseline="0">
                <a:solidFill>
                  <a:schemeClr val="tx1"/>
                </a:solidFill>
                <a:latin typeface="+mn-lt"/>
                <a:ea typeface="+mn-ea"/>
                <a:cs typeface="+mn-cs"/>
              </a:defRPr>
            </a:pPr>
            <a:r>
              <a:rPr lang="en-US" sz="2000" b="1" i="0" u="sng" baseline="0" dirty="0">
                <a:solidFill>
                  <a:schemeClr val="tx1"/>
                </a:solidFill>
                <a:effectLst/>
              </a:rPr>
              <a:t>40% Mixed Responding</a:t>
            </a:r>
            <a:endParaRPr lang="en-US" sz="2000" dirty="0">
              <a:solidFill>
                <a:schemeClr val="tx1"/>
              </a:solidFill>
              <a:effectLst/>
            </a:endParaRP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solidFill>
              <a:latin typeface="+mn-lt"/>
              <a:ea typeface="+mn-ea"/>
              <a:cs typeface="+mn-cs"/>
            </a:defRPr>
          </a:pPr>
          <a:endParaRPr lang="en-US"/>
        </a:p>
      </c:txPr>
    </c:title>
    <c:autoTitleDeleted val="0"/>
    <c:plotArea>
      <c:layout/>
      <c:barChart>
        <c:barDir val="col"/>
        <c:grouping val="percentStacked"/>
        <c:varyColors val="0"/>
        <c:ser>
          <c:idx val="0"/>
          <c:order val="0"/>
          <c:tx>
            <c:strRef>
              <c:f>'40 Chart'!$B$1</c:f>
              <c:strCache>
                <c:ptCount val="1"/>
                <c:pt idx="0">
                  <c:v>VRIN-r</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'40 Chart'!$A$2:$A$7</c:f>
              <c:strCache>
                <c:ptCount val="6"/>
                <c:pt idx="0">
                  <c:v>RAC</c:v>
                </c:pt>
                <c:pt idx="1">
                  <c:v>RCA</c:v>
                </c:pt>
                <c:pt idx="2">
                  <c:v>CAR</c:v>
                </c:pt>
                <c:pt idx="3">
                  <c:v>CRA</c:v>
                </c:pt>
                <c:pt idx="4">
                  <c:v>ARC</c:v>
                </c:pt>
                <c:pt idx="5">
                  <c:v>ACR</c:v>
                </c:pt>
              </c:strCache>
            </c:strRef>
          </c:cat>
          <c:val>
            <c:numRef>
              <c:f>'40 Chart'!$B$2:$B$7</c:f>
              <c:numCache>
                <c:formatCode>0%</c:formatCode>
                <c:ptCount val="6"/>
                <c:pt idx="0">
                  <c:v>0.1729365524985963</c:v>
                </c:pt>
                <c:pt idx="1">
                  <c:v>0.59124087591240881</c:v>
                </c:pt>
                <c:pt idx="2">
                  <c:v>0.35822571588994945</c:v>
                </c:pt>
                <c:pt idx="3">
                  <c:v>0.52835485682201011</c:v>
                </c:pt>
                <c:pt idx="4">
                  <c:v>0.17630544637843909</c:v>
                </c:pt>
                <c:pt idx="5">
                  <c:v>0.42784952274003368</c:v>
                </c:pt>
              </c:numCache>
            </c:numRef>
          </c:val>
          <c:extLst>
            <c:ext xmlns:c16="http://schemas.microsoft.com/office/drawing/2014/chart" uri="{C3380CC4-5D6E-409C-BE32-E72D297353CC}">
              <c16:uniqueId val="{00000000-EFF1-8841-A252-42AE200BA5A0}"/>
            </c:ext>
          </c:extLst>
        </c:ser>
        <c:ser>
          <c:idx val="1"/>
          <c:order val="1"/>
          <c:tx>
            <c:strRef>
              <c:f>'40 Chart'!$C$1</c:f>
              <c:strCache>
                <c:ptCount val="1"/>
                <c:pt idx="0">
                  <c:v>TRIN-r</c:v>
                </c:pt>
              </c:strCache>
            </c:strRef>
          </c:tx>
          <c:spPr>
            <a:solidFill>
              <a:schemeClr val="accent6"/>
            </a:solidFill>
            <a:ln>
              <a:noFill/>
            </a:ln>
            <a:effectLst/>
            <a:scene3d>
              <a:camera prst="orthographicFront"/>
              <a:lightRig rig="threePt" dir="t"/>
            </a:scene3d>
            <a:sp3d>
              <a:bevelT w="0"/>
            </a:sp3d>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'40 Chart'!$A$2:$A$7</c:f>
              <c:strCache>
                <c:ptCount val="6"/>
                <c:pt idx="0">
                  <c:v>RAC</c:v>
                </c:pt>
                <c:pt idx="1">
                  <c:v>RCA</c:v>
                </c:pt>
                <c:pt idx="2">
                  <c:v>CAR</c:v>
                </c:pt>
                <c:pt idx="3">
                  <c:v>CRA</c:v>
                </c:pt>
                <c:pt idx="4">
                  <c:v>ARC</c:v>
                </c:pt>
                <c:pt idx="5">
                  <c:v>ACR</c:v>
                </c:pt>
              </c:strCache>
            </c:strRef>
          </c:cat>
          <c:val>
            <c:numRef>
              <c:f>'40 Chart'!$C$2:$C$7</c:f>
              <c:numCache>
                <c:formatCode>0%</c:formatCode>
                <c:ptCount val="6"/>
                <c:pt idx="0">
                  <c:v>6.1201572150477258E-2</c:v>
                </c:pt>
                <c:pt idx="1">
                  <c:v>2.4705221785513758E-2</c:v>
                </c:pt>
                <c:pt idx="2">
                  <c:v>4.5480067377877596E-2</c:v>
                </c:pt>
                <c:pt idx="3">
                  <c:v>3.4250421111734979E-2</c:v>
                </c:pt>
                <c:pt idx="4">
                  <c:v>3.2004491858506456E-2</c:v>
                </c:pt>
                <c:pt idx="5">
                  <c:v>2.7512633352049412E-2</c:v>
                </c:pt>
              </c:numCache>
            </c:numRef>
          </c:val>
          <c:extLst>
            <c:ext xmlns:c16="http://schemas.microsoft.com/office/drawing/2014/chart" uri="{C3380CC4-5D6E-409C-BE32-E72D297353CC}">
              <c16:uniqueId val="{00000001-EFF1-8841-A252-42AE200BA5A0}"/>
            </c:ext>
          </c:extLst>
        </c:ser>
        <c:ser>
          <c:idx val="2"/>
          <c:order val="2"/>
          <c:tx>
            <c:strRef>
              <c:f>'40 Chart'!$D$1</c:f>
              <c:strCache>
                <c:ptCount val="1"/>
                <c:pt idx="0">
                  <c:v>VRIN-r+TRIN-r</c:v>
                </c:pt>
              </c:strCache>
            </c:strRef>
          </c:tx>
          <c:spPr>
            <a:solidFill>
              <a:srgbClr val="FFC000"/>
            </a:solidFill>
            <a:ln>
              <a:noFill/>
            </a:ln>
            <a:effectLst/>
          </c:spPr>
          <c:invertIfNegative val="0"/>
          <c:dLbls>
            <c:dLbl>
              <c:idx val="0"/>
              <c:layout>
                <c:manualLayout>
                  <c:x val="7.6212810074789708E-2"/>
                  <c:y val="-9.259259259259258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764-764F-9B70-329809AF37AD}"/>
                </c:ext>
              </c:extLst>
            </c:dLbl>
            <c:dLbl>
              <c:idx val="4"/>
              <c:layout>
                <c:manualLayout>
                  <c:x val="8.3232928713104476E-2"/>
                  <c:y val="-5.5555555555556911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764-764F-9B70-329809AF37AD}"/>
                </c:ext>
              </c:extLst>
            </c:dLbl>
            <c:dLbl>
              <c:idx val="5"/>
              <c:layout>
                <c:manualLayout>
                  <c:x val="7.3831177077729113E-2"/>
                  <c:y val="3.888888888888895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A8B-F44C-8E2E-A9A4F1E3D144}"/>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ysClr val="windowText" lastClr="000000"/>
                      </a:solidFill>
                      <a:prstDash val="solid"/>
                      <a:miter lim="800000"/>
                    </a:ln>
                    <a:effectLst/>
                  </c:spPr>
                </c15:leaderLines>
              </c:ext>
            </c:extLst>
          </c:dLbls>
          <c:cat>
            <c:strRef>
              <c:f>'40 Chart'!$A$2:$A$7</c:f>
              <c:strCache>
                <c:ptCount val="6"/>
                <c:pt idx="0">
                  <c:v>RAC</c:v>
                </c:pt>
                <c:pt idx="1">
                  <c:v>RCA</c:v>
                </c:pt>
                <c:pt idx="2">
                  <c:v>CAR</c:v>
                </c:pt>
                <c:pt idx="3">
                  <c:v>CRA</c:v>
                </c:pt>
                <c:pt idx="4">
                  <c:v>ARC</c:v>
                </c:pt>
                <c:pt idx="5">
                  <c:v>ACR</c:v>
                </c:pt>
              </c:strCache>
            </c:strRef>
          </c:cat>
          <c:val>
            <c:numRef>
              <c:f>'40 Chart'!$D$2:$D$7</c:f>
              <c:numCache>
                <c:formatCode>0%</c:formatCode>
                <c:ptCount val="6"/>
                <c:pt idx="0">
                  <c:v>1.7405951712521055E-2</c:v>
                </c:pt>
                <c:pt idx="1">
                  <c:v>4.042672655811342E-2</c:v>
                </c:pt>
                <c:pt idx="2">
                  <c:v>2.4143739472206625E-2</c:v>
                </c:pt>
                <c:pt idx="3">
                  <c:v>0.10668163952835485</c:v>
                </c:pt>
                <c:pt idx="4">
                  <c:v>1.1229646266142616E-2</c:v>
                </c:pt>
                <c:pt idx="5">
                  <c:v>1.8528916339135316E-2</c:v>
                </c:pt>
              </c:numCache>
            </c:numRef>
          </c:val>
          <c:extLst>
            <c:ext xmlns:c16="http://schemas.microsoft.com/office/drawing/2014/chart" uri="{C3380CC4-5D6E-409C-BE32-E72D297353CC}">
              <c16:uniqueId val="{00000002-EFF1-8841-A252-42AE200BA5A0}"/>
            </c:ext>
          </c:extLst>
        </c:ser>
        <c:ser>
          <c:idx val="3"/>
          <c:order val="3"/>
          <c:tx>
            <c:strRef>
              <c:f>'40 Chart'!$E$1</c:f>
              <c:strCache>
                <c:ptCount val="1"/>
                <c:pt idx="0">
                  <c:v>CRIN</c:v>
                </c:pt>
              </c:strCache>
            </c:strRef>
          </c:tx>
          <c:spPr>
            <a:solidFill>
              <a:srgbClr val="FF0000"/>
            </a:solidFill>
            <a:ln>
              <a:noFill/>
            </a:ln>
            <a:effectLst/>
          </c:spPr>
          <c:invertIfNegative val="0"/>
          <c:dLbls>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'40 Chart'!$A$2:$A$7</c:f>
              <c:strCache>
                <c:ptCount val="6"/>
                <c:pt idx="0">
                  <c:v>RAC</c:v>
                </c:pt>
                <c:pt idx="1">
                  <c:v>RCA</c:v>
                </c:pt>
                <c:pt idx="2">
                  <c:v>CAR</c:v>
                </c:pt>
                <c:pt idx="3">
                  <c:v>CRA</c:v>
                </c:pt>
                <c:pt idx="4">
                  <c:v>ARC</c:v>
                </c:pt>
                <c:pt idx="5">
                  <c:v>ACR</c:v>
                </c:pt>
              </c:strCache>
            </c:strRef>
          </c:cat>
          <c:val>
            <c:numRef>
              <c:f>'40 Chart'!$E$2:$E$7</c:f>
              <c:numCache>
                <c:formatCode>0%</c:formatCode>
                <c:ptCount val="6"/>
                <c:pt idx="0">
                  <c:v>0.13812464907355418</c:v>
                </c:pt>
                <c:pt idx="1">
                  <c:v>0.10218978102189782</c:v>
                </c:pt>
                <c:pt idx="2">
                  <c:v>0.16058394160583941</c:v>
                </c:pt>
                <c:pt idx="3">
                  <c:v>0.13026389668725435</c:v>
                </c:pt>
                <c:pt idx="4">
                  <c:v>0.16002245929253228</c:v>
                </c:pt>
                <c:pt idx="5">
                  <c:v>0.16002245929253228</c:v>
                </c:pt>
              </c:numCache>
            </c:numRef>
          </c:val>
          <c:extLst>
            <c:ext xmlns:c16="http://schemas.microsoft.com/office/drawing/2014/chart" uri="{C3380CC4-5D6E-409C-BE32-E72D297353CC}">
              <c16:uniqueId val="{00000003-EFF1-8841-A252-42AE200BA5A0}"/>
            </c:ext>
          </c:extLst>
        </c:ser>
        <c:ser>
          <c:idx val="4"/>
          <c:order val="4"/>
          <c:tx>
            <c:strRef>
              <c:f>'40 Chart'!$F$1</c:f>
              <c:strCache>
                <c:ptCount val="1"/>
                <c:pt idx="0">
                  <c:v>CASES NOT INVALID</c:v>
                </c:pt>
              </c:strCache>
            </c:strRef>
          </c:tx>
          <c:spPr>
            <a:solidFill>
              <a:schemeClr val="bg2">
                <a:lumMod val="90000"/>
              </a:schemeClr>
            </a:solidFill>
            <a:ln>
              <a:noFill/>
            </a:ln>
            <a:effectLst/>
          </c:spPr>
          <c:invertIfNegative val="0"/>
          <c:dLbls>
            <c:dLbl>
              <c:idx val="0"/>
              <c:tx>
                <c:rich>
                  <a:bodyPr/>
                  <a:lstStyle/>
                  <a:p>
                    <a:fld id="{91C755D6-F519-7A4E-83A0-A970A12B4B6E}" type="VALUE">
                      <a:rPr lang="en-US" sz="1500"/>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A764-764F-9B70-329809AF37AD}"/>
                </c:ext>
              </c:extLst>
            </c:dLbl>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'40 Chart'!$A$2:$A$7</c:f>
              <c:strCache>
                <c:ptCount val="6"/>
                <c:pt idx="0">
                  <c:v>RAC</c:v>
                </c:pt>
                <c:pt idx="1">
                  <c:v>RCA</c:v>
                </c:pt>
                <c:pt idx="2">
                  <c:v>CAR</c:v>
                </c:pt>
                <c:pt idx="3">
                  <c:v>CRA</c:v>
                </c:pt>
                <c:pt idx="4">
                  <c:v>ARC</c:v>
                </c:pt>
                <c:pt idx="5">
                  <c:v>ACR</c:v>
                </c:pt>
              </c:strCache>
            </c:strRef>
          </c:cat>
          <c:val>
            <c:numRef>
              <c:f>'40 Chart'!$F$2:$F$7</c:f>
              <c:numCache>
                <c:formatCode>0%</c:formatCode>
                <c:ptCount val="6"/>
                <c:pt idx="0">
                  <c:v>0.61033127456485126</c:v>
                </c:pt>
                <c:pt idx="1">
                  <c:v>0.24143739472206627</c:v>
                </c:pt>
                <c:pt idx="2">
                  <c:v>0.41156653565412687</c:v>
                </c:pt>
                <c:pt idx="3">
                  <c:v>0.20044918585064569</c:v>
                </c:pt>
                <c:pt idx="4">
                  <c:v>0.62043795620437958</c:v>
                </c:pt>
                <c:pt idx="5">
                  <c:v>0.3660864682762493</c:v>
                </c:pt>
              </c:numCache>
            </c:numRef>
          </c:val>
          <c:extLst>
            <c:ext xmlns:c16="http://schemas.microsoft.com/office/drawing/2014/chart" uri="{C3380CC4-5D6E-409C-BE32-E72D297353CC}">
              <c16:uniqueId val="{00000004-EFF1-8841-A252-42AE200BA5A0}"/>
            </c:ext>
          </c:extLst>
        </c:ser>
        <c:dLbls>
          <c:showLegendKey val="0"/>
          <c:showVal val="0"/>
          <c:showCatName val="0"/>
          <c:showSerName val="0"/>
          <c:showPercent val="0"/>
          <c:showBubbleSize val="0"/>
        </c:dLbls>
        <c:gapWidth val="38"/>
        <c:overlap val="100"/>
        <c:axId val="310807791"/>
        <c:axId val="775894591"/>
      </c:barChart>
      <c:catAx>
        <c:axId val="3108077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775894591"/>
        <c:crosses val="autoZero"/>
        <c:auto val="1"/>
        <c:lblAlgn val="ctr"/>
        <c:lblOffset val="100"/>
        <c:noMultiLvlLbl val="0"/>
      </c:catAx>
      <c:valAx>
        <c:axId val="77589459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310807791"/>
        <c:crosses val="autoZero"/>
        <c:crossBetween val="between"/>
      </c:valAx>
      <c:spPr>
        <a:noFill/>
        <a:ln>
          <a:noFill/>
        </a:ln>
        <a:effectLst/>
      </c:spPr>
    </c:plotArea>
    <c:plotVisOnly val="1"/>
    <c:dispBlanksAs val="gap"/>
    <c:showDLblsOverMax val="0"/>
    <c:extLst/>
  </c:chart>
  <c:spPr>
    <a:solidFill>
      <a:schemeClr val="bg1"/>
    </a:solidFill>
    <a:ln w="9525" cap="flat" cmpd="sng" algn="ctr">
      <a:solidFill>
        <a:sysClr val="window" lastClr="FFFFFF"/>
      </a:solidFill>
      <a:round/>
    </a:ln>
    <a:effectLst/>
  </c:spPr>
  <c:txPr>
    <a:bodyPr/>
    <a:lstStyle/>
    <a:p>
      <a:pPr>
        <a:defRPr sz="1100"/>
      </a:pPr>
      <a:endParaRPr lang="en-US"/>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0" i="0" u="none" strike="noStrike" kern="1200" spc="0" baseline="0">
                <a:solidFill>
                  <a:schemeClr val="tx1"/>
                </a:solidFill>
                <a:latin typeface="+mn-lt"/>
                <a:ea typeface="+mn-ea"/>
                <a:cs typeface="+mn-cs"/>
              </a:defRPr>
            </a:pPr>
            <a:r>
              <a:rPr lang="en-US" sz="2000" b="1" i="0" u="sng" baseline="0" dirty="0">
                <a:solidFill>
                  <a:schemeClr val="tx1"/>
                </a:solidFill>
                <a:effectLst/>
              </a:rPr>
              <a:t>40% Mixed Responding</a:t>
            </a:r>
            <a:endParaRPr lang="en-US" sz="2000" dirty="0">
              <a:solidFill>
                <a:schemeClr val="tx1"/>
              </a:solidFill>
              <a:effectLst/>
            </a:endParaRP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solidFill>
              <a:latin typeface="+mn-lt"/>
              <a:ea typeface="+mn-ea"/>
              <a:cs typeface="+mn-cs"/>
            </a:defRPr>
          </a:pPr>
          <a:endParaRPr lang="en-US"/>
        </a:p>
      </c:txPr>
    </c:title>
    <c:autoTitleDeleted val="0"/>
    <c:plotArea>
      <c:layout/>
      <c:barChart>
        <c:barDir val="col"/>
        <c:grouping val="percentStacked"/>
        <c:varyColors val="0"/>
        <c:ser>
          <c:idx val="0"/>
          <c:order val="0"/>
          <c:tx>
            <c:strRef>
              <c:f>'40 Chart'!$B$1</c:f>
              <c:strCache>
                <c:ptCount val="1"/>
                <c:pt idx="0">
                  <c:v>VRIN-r</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'40 Chart'!$A$2:$A$7</c:f>
              <c:strCache>
                <c:ptCount val="6"/>
                <c:pt idx="0">
                  <c:v>RAC</c:v>
                </c:pt>
                <c:pt idx="1">
                  <c:v>RCA</c:v>
                </c:pt>
                <c:pt idx="2">
                  <c:v>CAR</c:v>
                </c:pt>
                <c:pt idx="3">
                  <c:v>CRA</c:v>
                </c:pt>
                <c:pt idx="4">
                  <c:v>ARC</c:v>
                </c:pt>
                <c:pt idx="5">
                  <c:v>ACR</c:v>
                </c:pt>
              </c:strCache>
            </c:strRef>
          </c:cat>
          <c:val>
            <c:numRef>
              <c:f>'40 Chart'!$B$2:$B$7</c:f>
              <c:numCache>
                <c:formatCode>0%</c:formatCode>
                <c:ptCount val="6"/>
                <c:pt idx="0">
                  <c:v>0.1729365524985963</c:v>
                </c:pt>
                <c:pt idx="1">
                  <c:v>0.59124087591240881</c:v>
                </c:pt>
                <c:pt idx="2">
                  <c:v>0.35822571588994945</c:v>
                </c:pt>
                <c:pt idx="3">
                  <c:v>0.52835485682201011</c:v>
                </c:pt>
                <c:pt idx="4">
                  <c:v>0.17630544637843909</c:v>
                </c:pt>
                <c:pt idx="5">
                  <c:v>0.42784952274003368</c:v>
                </c:pt>
              </c:numCache>
            </c:numRef>
          </c:val>
          <c:extLst>
            <c:ext xmlns:c16="http://schemas.microsoft.com/office/drawing/2014/chart" uri="{C3380CC4-5D6E-409C-BE32-E72D297353CC}">
              <c16:uniqueId val="{00000000-EFF1-8841-A252-42AE200BA5A0}"/>
            </c:ext>
          </c:extLst>
        </c:ser>
        <c:ser>
          <c:idx val="1"/>
          <c:order val="1"/>
          <c:tx>
            <c:strRef>
              <c:f>'40 Chart'!$C$1</c:f>
              <c:strCache>
                <c:ptCount val="1"/>
                <c:pt idx="0">
                  <c:v>TRIN-r</c:v>
                </c:pt>
              </c:strCache>
            </c:strRef>
          </c:tx>
          <c:spPr>
            <a:solidFill>
              <a:schemeClr val="accent6"/>
            </a:solidFill>
            <a:ln>
              <a:noFill/>
            </a:ln>
            <a:effectLst/>
            <a:scene3d>
              <a:camera prst="orthographicFront"/>
              <a:lightRig rig="threePt" dir="t"/>
            </a:scene3d>
            <a:sp3d>
              <a:bevelT w="0"/>
            </a:sp3d>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'40 Chart'!$A$2:$A$7</c:f>
              <c:strCache>
                <c:ptCount val="6"/>
                <c:pt idx="0">
                  <c:v>RAC</c:v>
                </c:pt>
                <c:pt idx="1">
                  <c:v>RCA</c:v>
                </c:pt>
                <c:pt idx="2">
                  <c:v>CAR</c:v>
                </c:pt>
                <c:pt idx="3">
                  <c:v>CRA</c:v>
                </c:pt>
                <c:pt idx="4">
                  <c:v>ARC</c:v>
                </c:pt>
                <c:pt idx="5">
                  <c:v>ACR</c:v>
                </c:pt>
              </c:strCache>
            </c:strRef>
          </c:cat>
          <c:val>
            <c:numRef>
              <c:f>'40 Chart'!$C$2:$C$7</c:f>
              <c:numCache>
                <c:formatCode>0%</c:formatCode>
                <c:ptCount val="6"/>
                <c:pt idx="0">
                  <c:v>6.1201572150477258E-2</c:v>
                </c:pt>
                <c:pt idx="1">
                  <c:v>2.4705221785513758E-2</c:v>
                </c:pt>
                <c:pt idx="2">
                  <c:v>4.5480067377877596E-2</c:v>
                </c:pt>
                <c:pt idx="3">
                  <c:v>3.4250421111734979E-2</c:v>
                </c:pt>
                <c:pt idx="4">
                  <c:v>3.2004491858506456E-2</c:v>
                </c:pt>
                <c:pt idx="5">
                  <c:v>2.7512633352049412E-2</c:v>
                </c:pt>
              </c:numCache>
            </c:numRef>
          </c:val>
          <c:extLst>
            <c:ext xmlns:c16="http://schemas.microsoft.com/office/drawing/2014/chart" uri="{C3380CC4-5D6E-409C-BE32-E72D297353CC}">
              <c16:uniqueId val="{00000001-EFF1-8841-A252-42AE200BA5A0}"/>
            </c:ext>
          </c:extLst>
        </c:ser>
        <c:ser>
          <c:idx val="2"/>
          <c:order val="2"/>
          <c:tx>
            <c:strRef>
              <c:f>'40 Chart'!$D$1</c:f>
              <c:strCache>
                <c:ptCount val="1"/>
                <c:pt idx="0">
                  <c:v>VRIN-r+TRIN-r</c:v>
                </c:pt>
              </c:strCache>
            </c:strRef>
          </c:tx>
          <c:spPr>
            <a:solidFill>
              <a:srgbClr val="FFC000"/>
            </a:solidFill>
            <a:ln>
              <a:noFill/>
            </a:ln>
            <a:effectLst/>
          </c:spPr>
          <c:invertIfNegative val="0"/>
          <c:dLbls>
            <c:dLbl>
              <c:idx val="0"/>
              <c:layout>
                <c:manualLayout>
                  <c:x val="7.6212810074789708E-2"/>
                  <c:y val="-9.259259259259258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764-764F-9B70-329809AF37AD}"/>
                </c:ext>
              </c:extLst>
            </c:dLbl>
            <c:dLbl>
              <c:idx val="4"/>
              <c:layout>
                <c:manualLayout>
                  <c:x val="8.3232928713104476E-2"/>
                  <c:y val="-5.5555555555556911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764-764F-9B70-329809AF37AD}"/>
                </c:ext>
              </c:extLst>
            </c:dLbl>
            <c:dLbl>
              <c:idx val="5"/>
              <c:layout>
                <c:manualLayout>
                  <c:x val="7.3831177077729113E-2"/>
                  <c:y val="3.888888888888895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A8B-F44C-8E2E-A9A4F1E3D144}"/>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ysClr val="windowText" lastClr="000000"/>
                      </a:solidFill>
                      <a:prstDash val="solid"/>
                      <a:miter lim="800000"/>
                    </a:ln>
                    <a:effectLst/>
                  </c:spPr>
                </c15:leaderLines>
              </c:ext>
            </c:extLst>
          </c:dLbls>
          <c:cat>
            <c:strRef>
              <c:f>'40 Chart'!$A$2:$A$7</c:f>
              <c:strCache>
                <c:ptCount val="6"/>
                <c:pt idx="0">
                  <c:v>RAC</c:v>
                </c:pt>
                <c:pt idx="1">
                  <c:v>RCA</c:v>
                </c:pt>
                <c:pt idx="2">
                  <c:v>CAR</c:v>
                </c:pt>
                <c:pt idx="3">
                  <c:v>CRA</c:v>
                </c:pt>
                <c:pt idx="4">
                  <c:v>ARC</c:v>
                </c:pt>
                <c:pt idx="5">
                  <c:v>ACR</c:v>
                </c:pt>
              </c:strCache>
            </c:strRef>
          </c:cat>
          <c:val>
            <c:numRef>
              <c:f>'40 Chart'!$D$2:$D$7</c:f>
              <c:numCache>
                <c:formatCode>0%</c:formatCode>
                <c:ptCount val="6"/>
                <c:pt idx="0">
                  <c:v>1.7405951712521055E-2</c:v>
                </c:pt>
                <c:pt idx="1">
                  <c:v>4.042672655811342E-2</c:v>
                </c:pt>
                <c:pt idx="2">
                  <c:v>2.4143739472206625E-2</c:v>
                </c:pt>
                <c:pt idx="3">
                  <c:v>0.10668163952835485</c:v>
                </c:pt>
                <c:pt idx="4">
                  <c:v>1.1229646266142616E-2</c:v>
                </c:pt>
                <c:pt idx="5">
                  <c:v>1.8528916339135316E-2</c:v>
                </c:pt>
              </c:numCache>
            </c:numRef>
          </c:val>
          <c:extLst>
            <c:ext xmlns:c16="http://schemas.microsoft.com/office/drawing/2014/chart" uri="{C3380CC4-5D6E-409C-BE32-E72D297353CC}">
              <c16:uniqueId val="{00000002-EFF1-8841-A252-42AE200BA5A0}"/>
            </c:ext>
          </c:extLst>
        </c:ser>
        <c:ser>
          <c:idx val="3"/>
          <c:order val="3"/>
          <c:tx>
            <c:strRef>
              <c:f>'40 Chart'!$E$1</c:f>
              <c:strCache>
                <c:ptCount val="1"/>
                <c:pt idx="0">
                  <c:v>CRIN</c:v>
                </c:pt>
              </c:strCache>
            </c:strRef>
          </c:tx>
          <c:spPr>
            <a:solidFill>
              <a:srgbClr val="FF0000"/>
            </a:solidFill>
            <a:ln>
              <a:noFill/>
            </a:ln>
            <a:effectLst/>
          </c:spPr>
          <c:invertIfNegative val="0"/>
          <c:dLbls>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'40 Chart'!$A$2:$A$7</c:f>
              <c:strCache>
                <c:ptCount val="6"/>
                <c:pt idx="0">
                  <c:v>RAC</c:v>
                </c:pt>
                <c:pt idx="1">
                  <c:v>RCA</c:v>
                </c:pt>
                <c:pt idx="2">
                  <c:v>CAR</c:v>
                </c:pt>
                <c:pt idx="3">
                  <c:v>CRA</c:v>
                </c:pt>
                <c:pt idx="4">
                  <c:v>ARC</c:v>
                </c:pt>
                <c:pt idx="5">
                  <c:v>ACR</c:v>
                </c:pt>
              </c:strCache>
            </c:strRef>
          </c:cat>
          <c:val>
            <c:numRef>
              <c:f>'40 Chart'!$E$2:$E$7</c:f>
              <c:numCache>
                <c:formatCode>0%</c:formatCode>
                <c:ptCount val="6"/>
                <c:pt idx="0">
                  <c:v>0.13812464907355418</c:v>
                </c:pt>
                <c:pt idx="1">
                  <c:v>0.10218978102189782</c:v>
                </c:pt>
                <c:pt idx="2">
                  <c:v>0.16058394160583941</c:v>
                </c:pt>
                <c:pt idx="3">
                  <c:v>0.13026389668725435</c:v>
                </c:pt>
                <c:pt idx="4">
                  <c:v>0.16002245929253228</c:v>
                </c:pt>
                <c:pt idx="5">
                  <c:v>0.16002245929253228</c:v>
                </c:pt>
              </c:numCache>
            </c:numRef>
          </c:val>
          <c:extLst>
            <c:ext xmlns:c16="http://schemas.microsoft.com/office/drawing/2014/chart" uri="{C3380CC4-5D6E-409C-BE32-E72D297353CC}">
              <c16:uniqueId val="{00000003-EFF1-8841-A252-42AE200BA5A0}"/>
            </c:ext>
          </c:extLst>
        </c:ser>
        <c:ser>
          <c:idx val="4"/>
          <c:order val="4"/>
          <c:tx>
            <c:strRef>
              <c:f>'40 Chart'!$F$1</c:f>
              <c:strCache>
                <c:ptCount val="1"/>
                <c:pt idx="0">
                  <c:v>CASES NOT INVALID</c:v>
                </c:pt>
              </c:strCache>
            </c:strRef>
          </c:tx>
          <c:spPr>
            <a:solidFill>
              <a:schemeClr val="bg2">
                <a:lumMod val="90000"/>
              </a:schemeClr>
            </a:solidFill>
            <a:ln>
              <a:noFill/>
            </a:ln>
            <a:effectLst/>
          </c:spPr>
          <c:invertIfNegative val="0"/>
          <c:dLbls>
            <c:dLbl>
              <c:idx val="0"/>
              <c:tx>
                <c:rich>
                  <a:bodyPr/>
                  <a:lstStyle/>
                  <a:p>
                    <a:fld id="{91C755D6-F519-7A4E-83A0-A970A12B4B6E}" type="VALUE">
                      <a:rPr lang="en-US" sz="1500"/>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A764-764F-9B70-329809AF37AD}"/>
                </c:ext>
              </c:extLst>
            </c:dLbl>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'40 Chart'!$A$2:$A$7</c:f>
              <c:strCache>
                <c:ptCount val="6"/>
                <c:pt idx="0">
                  <c:v>RAC</c:v>
                </c:pt>
                <c:pt idx="1">
                  <c:v>RCA</c:v>
                </c:pt>
                <c:pt idx="2">
                  <c:v>CAR</c:v>
                </c:pt>
                <c:pt idx="3">
                  <c:v>CRA</c:v>
                </c:pt>
                <c:pt idx="4">
                  <c:v>ARC</c:v>
                </c:pt>
                <c:pt idx="5">
                  <c:v>ACR</c:v>
                </c:pt>
              </c:strCache>
            </c:strRef>
          </c:cat>
          <c:val>
            <c:numRef>
              <c:f>'40 Chart'!$F$2:$F$7</c:f>
              <c:numCache>
                <c:formatCode>0%</c:formatCode>
                <c:ptCount val="6"/>
                <c:pt idx="0">
                  <c:v>0.61033127456485126</c:v>
                </c:pt>
                <c:pt idx="1">
                  <c:v>0.24143739472206627</c:v>
                </c:pt>
                <c:pt idx="2">
                  <c:v>0.41156653565412687</c:v>
                </c:pt>
                <c:pt idx="3">
                  <c:v>0.20044918585064569</c:v>
                </c:pt>
                <c:pt idx="4">
                  <c:v>0.62043795620437958</c:v>
                </c:pt>
                <c:pt idx="5">
                  <c:v>0.3660864682762493</c:v>
                </c:pt>
              </c:numCache>
            </c:numRef>
          </c:val>
          <c:extLst>
            <c:ext xmlns:c16="http://schemas.microsoft.com/office/drawing/2014/chart" uri="{C3380CC4-5D6E-409C-BE32-E72D297353CC}">
              <c16:uniqueId val="{00000004-EFF1-8841-A252-42AE200BA5A0}"/>
            </c:ext>
          </c:extLst>
        </c:ser>
        <c:dLbls>
          <c:showLegendKey val="0"/>
          <c:showVal val="0"/>
          <c:showCatName val="0"/>
          <c:showSerName val="0"/>
          <c:showPercent val="0"/>
          <c:showBubbleSize val="0"/>
        </c:dLbls>
        <c:gapWidth val="38"/>
        <c:overlap val="100"/>
        <c:axId val="310807791"/>
        <c:axId val="775894591"/>
      </c:barChart>
      <c:catAx>
        <c:axId val="3108077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775894591"/>
        <c:crosses val="autoZero"/>
        <c:auto val="1"/>
        <c:lblAlgn val="ctr"/>
        <c:lblOffset val="100"/>
        <c:noMultiLvlLbl val="0"/>
      </c:catAx>
      <c:valAx>
        <c:axId val="77589459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310807791"/>
        <c:crosses val="autoZero"/>
        <c:crossBetween val="between"/>
      </c:valAx>
      <c:spPr>
        <a:noFill/>
        <a:ln>
          <a:noFill/>
        </a:ln>
        <a:effectLst/>
      </c:spPr>
    </c:plotArea>
    <c:plotVisOnly val="1"/>
    <c:dispBlanksAs val="gap"/>
    <c:showDLblsOverMax val="0"/>
    <c:extLst/>
  </c:chart>
  <c:spPr>
    <a:solidFill>
      <a:schemeClr val="bg1"/>
    </a:solidFill>
    <a:ln w="9525" cap="flat" cmpd="sng" algn="ctr">
      <a:solidFill>
        <a:sysClr val="window" lastClr="FFFFFF"/>
      </a:solidFill>
      <a:round/>
    </a:ln>
    <a:effectLst/>
  </c:spPr>
  <c:txPr>
    <a:bodyPr/>
    <a:lstStyle/>
    <a:p>
      <a:pPr>
        <a:defRPr sz="1100"/>
      </a:pPr>
      <a:endParaRPr lang="en-US"/>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0" i="0" u="none" strike="noStrike" kern="1200" spc="0" baseline="0">
                <a:solidFill>
                  <a:schemeClr val="tx1"/>
                </a:solidFill>
                <a:latin typeface="+mn-lt"/>
                <a:ea typeface="+mn-ea"/>
                <a:cs typeface="+mn-cs"/>
              </a:defRPr>
            </a:pPr>
            <a:r>
              <a:rPr lang="en-US" sz="2000" b="1" i="0" u="sng" baseline="0" dirty="0">
                <a:solidFill>
                  <a:schemeClr val="tx1"/>
                </a:solidFill>
                <a:effectLst/>
              </a:rPr>
              <a:t>40% Mixed Responding</a:t>
            </a:r>
            <a:endParaRPr lang="en-US" sz="2000" dirty="0">
              <a:solidFill>
                <a:schemeClr val="tx1"/>
              </a:solidFill>
              <a:effectLst/>
            </a:endParaRP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solidFill>
              <a:latin typeface="+mn-lt"/>
              <a:ea typeface="+mn-ea"/>
              <a:cs typeface="+mn-cs"/>
            </a:defRPr>
          </a:pPr>
          <a:endParaRPr lang="en-US"/>
        </a:p>
      </c:txPr>
    </c:title>
    <c:autoTitleDeleted val="0"/>
    <c:plotArea>
      <c:layout/>
      <c:barChart>
        <c:barDir val="col"/>
        <c:grouping val="percentStacked"/>
        <c:varyColors val="0"/>
        <c:ser>
          <c:idx val="0"/>
          <c:order val="0"/>
          <c:tx>
            <c:strRef>
              <c:f>'40 Chart'!$B$1</c:f>
              <c:strCache>
                <c:ptCount val="1"/>
                <c:pt idx="0">
                  <c:v>VRIN-r</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'40 Chart'!$A$2:$A$7</c:f>
              <c:strCache>
                <c:ptCount val="6"/>
                <c:pt idx="0">
                  <c:v>RAC</c:v>
                </c:pt>
                <c:pt idx="1">
                  <c:v>RCA</c:v>
                </c:pt>
                <c:pt idx="2">
                  <c:v>CAR</c:v>
                </c:pt>
                <c:pt idx="3">
                  <c:v>CRA</c:v>
                </c:pt>
                <c:pt idx="4">
                  <c:v>ARC</c:v>
                </c:pt>
                <c:pt idx="5">
                  <c:v>ACR</c:v>
                </c:pt>
              </c:strCache>
            </c:strRef>
          </c:cat>
          <c:val>
            <c:numRef>
              <c:f>'40 Chart'!$B$2:$B$7</c:f>
              <c:numCache>
                <c:formatCode>0%</c:formatCode>
                <c:ptCount val="6"/>
                <c:pt idx="0">
                  <c:v>0.1729365524985963</c:v>
                </c:pt>
                <c:pt idx="1">
                  <c:v>0.59124087591240881</c:v>
                </c:pt>
                <c:pt idx="2">
                  <c:v>0.35822571588994945</c:v>
                </c:pt>
                <c:pt idx="3">
                  <c:v>0.52835485682201011</c:v>
                </c:pt>
                <c:pt idx="4">
                  <c:v>0.17630544637843909</c:v>
                </c:pt>
                <c:pt idx="5">
                  <c:v>0.42784952274003368</c:v>
                </c:pt>
              </c:numCache>
            </c:numRef>
          </c:val>
          <c:extLst>
            <c:ext xmlns:c16="http://schemas.microsoft.com/office/drawing/2014/chart" uri="{C3380CC4-5D6E-409C-BE32-E72D297353CC}">
              <c16:uniqueId val="{00000000-EFF1-8841-A252-42AE200BA5A0}"/>
            </c:ext>
          </c:extLst>
        </c:ser>
        <c:ser>
          <c:idx val="1"/>
          <c:order val="1"/>
          <c:tx>
            <c:strRef>
              <c:f>'40 Chart'!$C$1</c:f>
              <c:strCache>
                <c:ptCount val="1"/>
                <c:pt idx="0">
                  <c:v>TRIN-r</c:v>
                </c:pt>
              </c:strCache>
            </c:strRef>
          </c:tx>
          <c:spPr>
            <a:solidFill>
              <a:schemeClr val="accent6"/>
            </a:solidFill>
            <a:ln>
              <a:noFill/>
            </a:ln>
            <a:effectLst/>
            <a:scene3d>
              <a:camera prst="orthographicFront"/>
              <a:lightRig rig="threePt" dir="t"/>
            </a:scene3d>
            <a:sp3d>
              <a:bevelT w="0"/>
            </a:sp3d>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'40 Chart'!$A$2:$A$7</c:f>
              <c:strCache>
                <c:ptCount val="6"/>
                <c:pt idx="0">
                  <c:v>RAC</c:v>
                </c:pt>
                <c:pt idx="1">
                  <c:v>RCA</c:v>
                </c:pt>
                <c:pt idx="2">
                  <c:v>CAR</c:v>
                </c:pt>
                <c:pt idx="3">
                  <c:v>CRA</c:v>
                </c:pt>
                <c:pt idx="4">
                  <c:v>ARC</c:v>
                </c:pt>
                <c:pt idx="5">
                  <c:v>ACR</c:v>
                </c:pt>
              </c:strCache>
            </c:strRef>
          </c:cat>
          <c:val>
            <c:numRef>
              <c:f>'40 Chart'!$C$2:$C$7</c:f>
              <c:numCache>
                <c:formatCode>0%</c:formatCode>
                <c:ptCount val="6"/>
                <c:pt idx="0">
                  <c:v>6.1201572150477258E-2</c:v>
                </c:pt>
                <c:pt idx="1">
                  <c:v>2.4705221785513758E-2</c:v>
                </c:pt>
                <c:pt idx="2">
                  <c:v>4.5480067377877596E-2</c:v>
                </c:pt>
                <c:pt idx="3">
                  <c:v>3.4250421111734979E-2</c:v>
                </c:pt>
                <c:pt idx="4">
                  <c:v>3.2004491858506456E-2</c:v>
                </c:pt>
                <c:pt idx="5">
                  <c:v>2.7512633352049412E-2</c:v>
                </c:pt>
              </c:numCache>
            </c:numRef>
          </c:val>
          <c:extLst>
            <c:ext xmlns:c16="http://schemas.microsoft.com/office/drawing/2014/chart" uri="{C3380CC4-5D6E-409C-BE32-E72D297353CC}">
              <c16:uniqueId val="{00000001-EFF1-8841-A252-42AE200BA5A0}"/>
            </c:ext>
          </c:extLst>
        </c:ser>
        <c:ser>
          <c:idx val="2"/>
          <c:order val="2"/>
          <c:tx>
            <c:strRef>
              <c:f>'40 Chart'!$D$1</c:f>
              <c:strCache>
                <c:ptCount val="1"/>
                <c:pt idx="0">
                  <c:v>VRIN-r+TRIN-r</c:v>
                </c:pt>
              </c:strCache>
            </c:strRef>
          </c:tx>
          <c:spPr>
            <a:solidFill>
              <a:srgbClr val="FFC000"/>
            </a:solidFill>
            <a:ln>
              <a:noFill/>
            </a:ln>
            <a:effectLst/>
          </c:spPr>
          <c:invertIfNegative val="0"/>
          <c:dLbls>
            <c:dLbl>
              <c:idx val="0"/>
              <c:layout>
                <c:manualLayout>
                  <c:x val="7.6212810074789708E-2"/>
                  <c:y val="-9.259259259259258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764-764F-9B70-329809AF37AD}"/>
                </c:ext>
              </c:extLst>
            </c:dLbl>
            <c:dLbl>
              <c:idx val="4"/>
              <c:layout>
                <c:manualLayout>
                  <c:x val="8.3232928713104476E-2"/>
                  <c:y val="-5.5555555555556911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764-764F-9B70-329809AF37AD}"/>
                </c:ext>
              </c:extLst>
            </c:dLbl>
            <c:dLbl>
              <c:idx val="5"/>
              <c:layout>
                <c:manualLayout>
                  <c:x val="7.3831177077729113E-2"/>
                  <c:y val="3.888888888888895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A8B-F44C-8E2E-A9A4F1E3D144}"/>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ysClr val="windowText" lastClr="000000"/>
                      </a:solidFill>
                      <a:prstDash val="solid"/>
                      <a:miter lim="800000"/>
                    </a:ln>
                    <a:effectLst/>
                  </c:spPr>
                </c15:leaderLines>
              </c:ext>
            </c:extLst>
          </c:dLbls>
          <c:cat>
            <c:strRef>
              <c:f>'40 Chart'!$A$2:$A$7</c:f>
              <c:strCache>
                <c:ptCount val="6"/>
                <c:pt idx="0">
                  <c:v>RAC</c:v>
                </c:pt>
                <c:pt idx="1">
                  <c:v>RCA</c:v>
                </c:pt>
                <c:pt idx="2">
                  <c:v>CAR</c:v>
                </c:pt>
                <c:pt idx="3">
                  <c:v>CRA</c:v>
                </c:pt>
                <c:pt idx="4">
                  <c:v>ARC</c:v>
                </c:pt>
                <c:pt idx="5">
                  <c:v>ACR</c:v>
                </c:pt>
              </c:strCache>
            </c:strRef>
          </c:cat>
          <c:val>
            <c:numRef>
              <c:f>'40 Chart'!$D$2:$D$7</c:f>
              <c:numCache>
                <c:formatCode>0%</c:formatCode>
                <c:ptCount val="6"/>
                <c:pt idx="0">
                  <c:v>1.7405951712521055E-2</c:v>
                </c:pt>
                <c:pt idx="1">
                  <c:v>4.042672655811342E-2</c:v>
                </c:pt>
                <c:pt idx="2">
                  <c:v>2.4143739472206625E-2</c:v>
                </c:pt>
                <c:pt idx="3">
                  <c:v>0.10668163952835485</c:v>
                </c:pt>
                <c:pt idx="4">
                  <c:v>1.1229646266142616E-2</c:v>
                </c:pt>
                <c:pt idx="5">
                  <c:v>1.8528916339135316E-2</c:v>
                </c:pt>
              </c:numCache>
            </c:numRef>
          </c:val>
          <c:extLst>
            <c:ext xmlns:c16="http://schemas.microsoft.com/office/drawing/2014/chart" uri="{C3380CC4-5D6E-409C-BE32-E72D297353CC}">
              <c16:uniqueId val="{00000002-EFF1-8841-A252-42AE200BA5A0}"/>
            </c:ext>
          </c:extLst>
        </c:ser>
        <c:ser>
          <c:idx val="3"/>
          <c:order val="3"/>
          <c:tx>
            <c:strRef>
              <c:f>'40 Chart'!$E$1</c:f>
              <c:strCache>
                <c:ptCount val="1"/>
                <c:pt idx="0">
                  <c:v>CRIN</c:v>
                </c:pt>
              </c:strCache>
            </c:strRef>
          </c:tx>
          <c:spPr>
            <a:solidFill>
              <a:srgbClr val="FF0000"/>
            </a:solidFill>
            <a:ln>
              <a:noFill/>
            </a:ln>
            <a:effectLst/>
          </c:spPr>
          <c:invertIfNegative val="0"/>
          <c:dLbls>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'40 Chart'!$A$2:$A$7</c:f>
              <c:strCache>
                <c:ptCount val="6"/>
                <c:pt idx="0">
                  <c:v>RAC</c:v>
                </c:pt>
                <c:pt idx="1">
                  <c:v>RCA</c:v>
                </c:pt>
                <c:pt idx="2">
                  <c:v>CAR</c:v>
                </c:pt>
                <c:pt idx="3">
                  <c:v>CRA</c:v>
                </c:pt>
                <c:pt idx="4">
                  <c:v>ARC</c:v>
                </c:pt>
                <c:pt idx="5">
                  <c:v>ACR</c:v>
                </c:pt>
              </c:strCache>
            </c:strRef>
          </c:cat>
          <c:val>
            <c:numRef>
              <c:f>'40 Chart'!$E$2:$E$7</c:f>
              <c:numCache>
                <c:formatCode>0%</c:formatCode>
                <c:ptCount val="6"/>
                <c:pt idx="0">
                  <c:v>0.13812464907355418</c:v>
                </c:pt>
                <c:pt idx="1">
                  <c:v>0.10218978102189782</c:v>
                </c:pt>
                <c:pt idx="2">
                  <c:v>0.16058394160583941</c:v>
                </c:pt>
                <c:pt idx="3">
                  <c:v>0.13026389668725435</c:v>
                </c:pt>
                <c:pt idx="4">
                  <c:v>0.16002245929253228</c:v>
                </c:pt>
                <c:pt idx="5">
                  <c:v>0.16002245929253228</c:v>
                </c:pt>
              </c:numCache>
            </c:numRef>
          </c:val>
          <c:extLst>
            <c:ext xmlns:c16="http://schemas.microsoft.com/office/drawing/2014/chart" uri="{C3380CC4-5D6E-409C-BE32-E72D297353CC}">
              <c16:uniqueId val="{00000003-EFF1-8841-A252-42AE200BA5A0}"/>
            </c:ext>
          </c:extLst>
        </c:ser>
        <c:ser>
          <c:idx val="4"/>
          <c:order val="4"/>
          <c:tx>
            <c:strRef>
              <c:f>'40 Chart'!$F$1</c:f>
              <c:strCache>
                <c:ptCount val="1"/>
                <c:pt idx="0">
                  <c:v>CASES NOT INVALID</c:v>
                </c:pt>
              </c:strCache>
            </c:strRef>
          </c:tx>
          <c:spPr>
            <a:solidFill>
              <a:schemeClr val="bg2">
                <a:lumMod val="90000"/>
              </a:schemeClr>
            </a:solidFill>
            <a:ln>
              <a:noFill/>
            </a:ln>
            <a:effectLst/>
          </c:spPr>
          <c:invertIfNegative val="0"/>
          <c:dLbls>
            <c:dLbl>
              <c:idx val="0"/>
              <c:tx>
                <c:rich>
                  <a:bodyPr/>
                  <a:lstStyle/>
                  <a:p>
                    <a:fld id="{91C755D6-F519-7A4E-83A0-A970A12B4B6E}" type="VALUE">
                      <a:rPr lang="en-US" sz="1500"/>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A764-764F-9B70-329809AF37AD}"/>
                </c:ext>
              </c:extLst>
            </c:dLbl>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'40 Chart'!$A$2:$A$7</c:f>
              <c:strCache>
                <c:ptCount val="6"/>
                <c:pt idx="0">
                  <c:v>RAC</c:v>
                </c:pt>
                <c:pt idx="1">
                  <c:v>RCA</c:v>
                </c:pt>
                <c:pt idx="2">
                  <c:v>CAR</c:v>
                </c:pt>
                <c:pt idx="3">
                  <c:v>CRA</c:v>
                </c:pt>
                <c:pt idx="4">
                  <c:v>ARC</c:v>
                </c:pt>
                <c:pt idx="5">
                  <c:v>ACR</c:v>
                </c:pt>
              </c:strCache>
            </c:strRef>
          </c:cat>
          <c:val>
            <c:numRef>
              <c:f>'40 Chart'!$F$2:$F$7</c:f>
              <c:numCache>
                <c:formatCode>0%</c:formatCode>
                <c:ptCount val="6"/>
                <c:pt idx="0">
                  <c:v>0.61033127456485126</c:v>
                </c:pt>
                <c:pt idx="1">
                  <c:v>0.24143739472206627</c:v>
                </c:pt>
                <c:pt idx="2">
                  <c:v>0.41156653565412687</c:v>
                </c:pt>
                <c:pt idx="3">
                  <c:v>0.20044918585064569</c:v>
                </c:pt>
                <c:pt idx="4">
                  <c:v>0.62043795620437958</c:v>
                </c:pt>
                <c:pt idx="5">
                  <c:v>0.3660864682762493</c:v>
                </c:pt>
              </c:numCache>
            </c:numRef>
          </c:val>
          <c:extLst>
            <c:ext xmlns:c16="http://schemas.microsoft.com/office/drawing/2014/chart" uri="{C3380CC4-5D6E-409C-BE32-E72D297353CC}">
              <c16:uniqueId val="{00000004-EFF1-8841-A252-42AE200BA5A0}"/>
            </c:ext>
          </c:extLst>
        </c:ser>
        <c:dLbls>
          <c:showLegendKey val="0"/>
          <c:showVal val="0"/>
          <c:showCatName val="0"/>
          <c:showSerName val="0"/>
          <c:showPercent val="0"/>
          <c:showBubbleSize val="0"/>
        </c:dLbls>
        <c:gapWidth val="38"/>
        <c:overlap val="100"/>
        <c:axId val="310807791"/>
        <c:axId val="775894591"/>
      </c:barChart>
      <c:catAx>
        <c:axId val="3108077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775894591"/>
        <c:crosses val="autoZero"/>
        <c:auto val="1"/>
        <c:lblAlgn val="ctr"/>
        <c:lblOffset val="100"/>
        <c:noMultiLvlLbl val="0"/>
      </c:catAx>
      <c:valAx>
        <c:axId val="77589459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310807791"/>
        <c:crosses val="autoZero"/>
        <c:crossBetween val="between"/>
      </c:valAx>
      <c:spPr>
        <a:noFill/>
        <a:ln>
          <a:noFill/>
        </a:ln>
        <a:effectLst/>
      </c:spPr>
    </c:plotArea>
    <c:plotVisOnly val="1"/>
    <c:dispBlanksAs val="gap"/>
    <c:showDLblsOverMax val="0"/>
    <c:extLst/>
  </c:chart>
  <c:spPr>
    <a:solidFill>
      <a:schemeClr val="bg1"/>
    </a:solidFill>
    <a:ln w="9525" cap="flat" cmpd="sng" algn="ctr">
      <a:solidFill>
        <a:sysClr val="window" lastClr="FFFFFF"/>
      </a:solidFill>
      <a:round/>
    </a:ln>
    <a:effectLst/>
  </c:spPr>
  <c:txPr>
    <a:bodyPr/>
    <a:lstStyle/>
    <a:p>
      <a:pPr>
        <a:defRPr sz="1100"/>
      </a:pPr>
      <a:endParaRPr lang="en-US"/>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0" i="0" u="none" strike="noStrike" kern="1200" spc="0" baseline="0">
                <a:solidFill>
                  <a:schemeClr val="tx1"/>
                </a:solidFill>
                <a:latin typeface="+mn-lt"/>
                <a:ea typeface="+mn-ea"/>
                <a:cs typeface="+mn-cs"/>
              </a:defRPr>
            </a:pPr>
            <a:r>
              <a:rPr lang="en-US" sz="2000" b="1" i="0" u="sng" baseline="0" dirty="0">
                <a:solidFill>
                  <a:schemeClr val="tx1"/>
                </a:solidFill>
                <a:effectLst/>
              </a:rPr>
              <a:t>40% Mixed Responding</a:t>
            </a:r>
            <a:endParaRPr lang="en-US" sz="2000" dirty="0">
              <a:solidFill>
                <a:schemeClr val="tx1"/>
              </a:solidFill>
              <a:effectLst/>
            </a:endParaRP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solidFill>
              <a:latin typeface="+mn-lt"/>
              <a:ea typeface="+mn-ea"/>
              <a:cs typeface="+mn-cs"/>
            </a:defRPr>
          </a:pPr>
          <a:endParaRPr lang="en-US"/>
        </a:p>
      </c:txPr>
    </c:title>
    <c:autoTitleDeleted val="0"/>
    <c:plotArea>
      <c:layout/>
      <c:barChart>
        <c:barDir val="col"/>
        <c:grouping val="percentStacked"/>
        <c:varyColors val="0"/>
        <c:ser>
          <c:idx val="0"/>
          <c:order val="0"/>
          <c:tx>
            <c:strRef>
              <c:f>'40 Chart'!$B$1</c:f>
              <c:strCache>
                <c:ptCount val="1"/>
                <c:pt idx="0">
                  <c:v>VRIN-r</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'40 Chart'!$A$2:$A$7</c:f>
              <c:strCache>
                <c:ptCount val="6"/>
                <c:pt idx="0">
                  <c:v>RAC</c:v>
                </c:pt>
                <c:pt idx="1">
                  <c:v>RCA</c:v>
                </c:pt>
                <c:pt idx="2">
                  <c:v>CAR</c:v>
                </c:pt>
                <c:pt idx="3">
                  <c:v>CRA</c:v>
                </c:pt>
                <c:pt idx="4">
                  <c:v>ARC</c:v>
                </c:pt>
                <c:pt idx="5">
                  <c:v>ACR</c:v>
                </c:pt>
              </c:strCache>
            </c:strRef>
          </c:cat>
          <c:val>
            <c:numRef>
              <c:f>'40 Chart'!$B$2:$B$7</c:f>
              <c:numCache>
                <c:formatCode>0%</c:formatCode>
                <c:ptCount val="6"/>
                <c:pt idx="0">
                  <c:v>0.1729365524985963</c:v>
                </c:pt>
                <c:pt idx="1">
                  <c:v>0.59124087591240881</c:v>
                </c:pt>
                <c:pt idx="2">
                  <c:v>0.35822571588994945</c:v>
                </c:pt>
                <c:pt idx="3">
                  <c:v>0.52835485682201011</c:v>
                </c:pt>
                <c:pt idx="4">
                  <c:v>0.17630544637843909</c:v>
                </c:pt>
                <c:pt idx="5">
                  <c:v>0.42784952274003368</c:v>
                </c:pt>
              </c:numCache>
            </c:numRef>
          </c:val>
          <c:extLst>
            <c:ext xmlns:c16="http://schemas.microsoft.com/office/drawing/2014/chart" uri="{C3380CC4-5D6E-409C-BE32-E72D297353CC}">
              <c16:uniqueId val="{00000000-EFF1-8841-A252-42AE200BA5A0}"/>
            </c:ext>
          </c:extLst>
        </c:ser>
        <c:ser>
          <c:idx val="1"/>
          <c:order val="1"/>
          <c:tx>
            <c:strRef>
              <c:f>'40 Chart'!$C$1</c:f>
              <c:strCache>
                <c:ptCount val="1"/>
                <c:pt idx="0">
                  <c:v>TRIN-r</c:v>
                </c:pt>
              </c:strCache>
            </c:strRef>
          </c:tx>
          <c:spPr>
            <a:solidFill>
              <a:schemeClr val="accent6"/>
            </a:solidFill>
            <a:ln>
              <a:noFill/>
            </a:ln>
            <a:effectLst/>
            <a:scene3d>
              <a:camera prst="orthographicFront"/>
              <a:lightRig rig="threePt" dir="t"/>
            </a:scene3d>
            <a:sp3d>
              <a:bevelT w="0"/>
            </a:sp3d>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'40 Chart'!$A$2:$A$7</c:f>
              <c:strCache>
                <c:ptCount val="6"/>
                <c:pt idx="0">
                  <c:v>RAC</c:v>
                </c:pt>
                <c:pt idx="1">
                  <c:v>RCA</c:v>
                </c:pt>
                <c:pt idx="2">
                  <c:v>CAR</c:v>
                </c:pt>
                <c:pt idx="3">
                  <c:v>CRA</c:v>
                </c:pt>
                <c:pt idx="4">
                  <c:v>ARC</c:v>
                </c:pt>
                <c:pt idx="5">
                  <c:v>ACR</c:v>
                </c:pt>
              </c:strCache>
            </c:strRef>
          </c:cat>
          <c:val>
            <c:numRef>
              <c:f>'40 Chart'!$C$2:$C$7</c:f>
              <c:numCache>
                <c:formatCode>0%</c:formatCode>
                <c:ptCount val="6"/>
                <c:pt idx="0">
                  <c:v>6.1201572150477258E-2</c:v>
                </c:pt>
                <c:pt idx="1">
                  <c:v>2.4705221785513758E-2</c:v>
                </c:pt>
                <c:pt idx="2">
                  <c:v>4.5480067377877596E-2</c:v>
                </c:pt>
                <c:pt idx="3">
                  <c:v>3.4250421111734979E-2</c:v>
                </c:pt>
                <c:pt idx="4">
                  <c:v>3.2004491858506456E-2</c:v>
                </c:pt>
                <c:pt idx="5">
                  <c:v>2.7512633352049412E-2</c:v>
                </c:pt>
              </c:numCache>
            </c:numRef>
          </c:val>
          <c:extLst>
            <c:ext xmlns:c16="http://schemas.microsoft.com/office/drawing/2014/chart" uri="{C3380CC4-5D6E-409C-BE32-E72D297353CC}">
              <c16:uniqueId val="{00000001-EFF1-8841-A252-42AE200BA5A0}"/>
            </c:ext>
          </c:extLst>
        </c:ser>
        <c:ser>
          <c:idx val="2"/>
          <c:order val="2"/>
          <c:tx>
            <c:strRef>
              <c:f>'40 Chart'!$D$1</c:f>
              <c:strCache>
                <c:ptCount val="1"/>
                <c:pt idx="0">
                  <c:v>VRIN-r+TRIN-r</c:v>
                </c:pt>
              </c:strCache>
            </c:strRef>
          </c:tx>
          <c:spPr>
            <a:solidFill>
              <a:srgbClr val="FFC000"/>
            </a:solidFill>
            <a:ln>
              <a:noFill/>
            </a:ln>
            <a:effectLst/>
          </c:spPr>
          <c:invertIfNegative val="0"/>
          <c:dLbls>
            <c:dLbl>
              <c:idx val="0"/>
              <c:layout>
                <c:manualLayout>
                  <c:x val="7.6212810074789708E-2"/>
                  <c:y val="-9.259259259259258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764-764F-9B70-329809AF37AD}"/>
                </c:ext>
              </c:extLst>
            </c:dLbl>
            <c:dLbl>
              <c:idx val="4"/>
              <c:layout>
                <c:manualLayout>
                  <c:x val="8.3232928713104476E-2"/>
                  <c:y val="-5.5555555555556911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764-764F-9B70-329809AF37AD}"/>
                </c:ext>
              </c:extLst>
            </c:dLbl>
            <c:dLbl>
              <c:idx val="5"/>
              <c:layout>
                <c:manualLayout>
                  <c:x val="7.3831177077729113E-2"/>
                  <c:y val="3.888888888888895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A8B-F44C-8E2E-A9A4F1E3D144}"/>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ysClr val="windowText" lastClr="000000"/>
                      </a:solidFill>
                      <a:prstDash val="solid"/>
                      <a:miter lim="800000"/>
                    </a:ln>
                    <a:effectLst/>
                  </c:spPr>
                </c15:leaderLines>
              </c:ext>
            </c:extLst>
          </c:dLbls>
          <c:cat>
            <c:strRef>
              <c:f>'40 Chart'!$A$2:$A$7</c:f>
              <c:strCache>
                <c:ptCount val="6"/>
                <c:pt idx="0">
                  <c:v>RAC</c:v>
                </c:pt>
                <c:pt idx="1">
                  <c:v>RCA</c:v>
                </c:pt>
                <c:pt idx="2">
                  <c:v>CAR</c:v>
                </c:pt>
                <c:pt idx="3">
                  <c:v>CRA</c:v>
                </c:pt>
                <c:pt idx="4">
                  <c:v>ARC</c:v>
                </c:pt>
                <c:pt idx="5">
                  <c:v>ACR</c:v>
                </c:pt>
              </c:strCache>
            </c:strRef>
          </c:cat>
          <c:val>
            <c:numRef>
              <c:f>'40 Chart'!$D$2:$D$7</c:f>
              <c:numCache>
                <c:formatCode>0%</c:formatCode>
                <c:ptCount val="6"/>
                <c:pt idx="0">
                  <c:v>1.7405951712521055E-2</c:v>
                </c:pt>
                <c:pt idx="1">
                  <c:v>4.042672655811342E-2</c:v>
                </c:pt>
                <c:pt idx="2">
                  <c:v>2.4143739472206625E-2</c:v>
                </c:pt>
                <c:pt idx="3">
                  <c:v>0.10668163952835485</c:v>
                </c:pt>
                <c:pt idx="4">
                  <c:v>1.1229646266142616E-2</c:v>
                </c:pt>
                <c:pt idx="5">
                  <c:v>1.8528916339135316E-2</c:v>
                </c:pt>
              </c:numCache>
            </c:numRef>
          </c:val>
          <c:extLst>
            <c:ext xmlns:c16="http://schemas.microsoft.com/office/drawing/2014/chart" uri="{C3380CC4-5D6E-409C-BE32-E72D297353CC}">
              <c16:uniqueId val="{00000002-EFF1-8841-A252-42AE200BA5A0}"/>
            </c:ext>
          </c:extLst>
        </c:ser>
        <c:ser>
          <c:idx val="3"/>
          <c:order val="3"/>
          <c:tx>
            <c:strRef>
              <c:f>'40 Chart'!$E$1</c:f>
              <c:strCache>
                <c:ptCount val="1"/>
                <c:pt idx="0">
                  <c:v>CRIN</c:v>
                </c:pt>
              </c:strCache>
            </c:strRef>
          </c:tx>
          <c:spPr>
            <a:solidFill>
              <a:srgbClr val="FF0000"/>
            </a:solidFill>
            <a:ln>
              <a:noFill/>
            </a:ln>
            <a:effectLst/>
          </c:spPr>
          <c:invertIfNegative val="0"/>
          <c:dLbls>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'40 Chart'!$A$2:$A$7</c:f>
              <c:strCache>
                <c:ptCount val="6"/>
                <c:pt idx="0">
                  <c:v>RAC</c:v>
                </c:pt>
                <c:pt idx="1">
                  <c:v>RCA</c:v>
                </c:pt>
                <c:pt idx="2">
                  <c:v>CAR</c:v>
                </c:pt>
                <c:pt idx="3">
                  <c:v>CRA</c:v>
                </c:pt>
                <c:pt idx="4">
                  <c:v>ARC</c:v>
                </c:pt>
                <c:pt idx="5">
                  <c:v>ACR</c:v>
                </c:pt>
              </c:strCache>
            </c:strRef>
          </c:cat>
          <c:val>
            <c:numRef>
              <c:f>'40 Chart'!$E$2:$E$7</c:f>
              <c:numCache>
                <c:formatCode>0%</c:formatCode>
                <c:ptCount val="6"/>
                <c:pt idx="0">
                  <c:v>0.13812464907355418</c:v>
                </c:pt>
                <c:pt idx="1">
                  <c:v>0.10218978102189782</c:v>
                </c:pt>
                <c:pt idx="2">
                  <c:v>0.16058394160583941</c:v>
                </c:pt>
                <c:pt idx="3">
                  <c:v>0.13026389668725435</c:v>
                </c:pt>
                <c:pt idx="4">
                  <c:v>0.16002245929253228</c:v>
                </c:pt>
                <c:pt idx="5">
                  <c:v>0.16002245929253228</c:v>
                </c:pt>
              </c:numCache>
            </c:numRef>
          </c:val>
          <c:extLst>
            <c:ext xmlns:c16="http://schemas.microsoft.com/office/drawing/2014/chart" uri="{C3380CC4-5D6E-409C-BE32-E72D297353CC}">
              <c16:uniqueId val="{00000003-EFF1-8841-A252-42AE200BA5A0}"/>
            </c:ext>
          </c:extLst>
        </c:ser>
        <c:ser>
          <c:idx val="4"/>
          <c:order val="4"/>
          <c:tx>
            <c:strRef>
              <c:f>'40 Chart'!$F$1</c:f>
              <c:strCache>
                <c:ptCount val="1"/>
                <c:pt idx="0">
                  <c:v>CASES NOT INVALID</c:v>
                </c:pt>
              </c:strCache>
            </c:strRef>
          </c:tx>
          <c:spPr>
            <a:solidFill>
              <a:schemeClr val="bg2">
                <a:lumMod val="90000"/>
              </a:schemeClr>
            </a:solidFill>
            <a:ln>
              <a:noFill/>
            </a:ln>
            <a:effectLst/>
          </c:spPr>
          <c:invertIfNegative val="0"/>
          <c:dLbls>
            <c:dLbl>
              <c:idx val="0"/>
              <c:tx>
                <c:rich>
                  <a:bodyPr/>
                  <a:lstStyle/>
                  <a:p>
                    <a:fld id="{91C755D6-F519-7A4E-83A0-A970A12B4B6E}" type="VALUE">
                      <a:rPr lang="en-US" sz="1500"/>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A764-764F-9B70-329809AF37AD}"/>
                </c:ext>
              </c:extLst>
            </c:dLbl>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'40 Chart'!$A$2:$A$7</c:f>
              <c:strCache>
                <c:ptCount val="6"/>
                <c:pt idx="0">
                  <c:v>RAC</c:v>
                </c:pt>
                <c:pt idx="1">
                  <c:v>RCA</c:v>
                </c:pt>
                <c:pt idx="2">
                  <c:v>CAR</c:v>
                </c:pt>
                <c:pt idx="3">
                  <c:v>CRA</c:v>
                </c:pt>
                <c:pt idx="4">
                  <c:v>ARC</c:v>
                </c:pt>
                <c:pt idx="5">
                  <c:v>ACR</c:v>
                </c:pt>
              </c:strCache>
            </c:strRef>
          </c:cat>
          <c:val>
            <c:numRef>
              <c:f>'40 Chart'!$F$2:$F$7</c:f>
              <c:numCache>
                <c:formatCode>0%</c:formatCode>
                <c:ptCount val="6"/>
                <c:pt idx="0">
                  <c:v>0.61033127456485126</c:v>
                </c:pt>
                <c:pt idx="1">
                  <c:v>0.24143739472206627</c:v>
                </c:pt>
                <c:pt idx="2">
                  <c:v>0.41156653565412687</c:v>
                </c:pt>
                <c:pt idx="3">
                  <c:v>0.20044918585064569</c:v>
                </c:pt>
                <c:pt idx="4">
                  <c:v>0.62043795620437958</c:v>
                </c:pt>
                <c:pt idx="5">
                  <c:v>0.3660864682762493</c:v>
                </c:pt>
              </c:numCache>
            </c:numRef>
          </c:val>
          <c:extLst>
            <c:ext xmlns:c16="http://schemas.microsoft.com/office/drawing/2014/chart" uri="{C3380CC4-5D6E-409C-BE32-E72D297353CC}">
              <c16:uniqueId val="{00000004-EFF1-8841-A252-42AE200BA5A0}"/>
            </c:ext>
          </c:extLst>
        </c:ser>
        <c:dLbls>
          <c:showLegendKey val="0"/>
          <c:showVal val="0"/>
          <c:showCatName val="0"/>
          <c:showSerName val="0"/>
          <c:showPercent val="0"/>
          <c:showBubbleSize val="0"/>
        </c:dLbls>
        <c:gapWidth val="38"/>
        <c:overlap val="100"/>
        <c:axId val="310807791"/>
        <c:axId val="775894591"/>
      </c:barChart>
      <c:catAx>
        <c:axId val="3108077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775894591"/>
        <c:crosses val="autoZero"/>
        <c:auto val="1"/>
        <c:lblAlgn val="ctr"/>
        <c:lblOffset val="100"/>
        <c:noMultiLvlLbl val="0"/>
      </c:catAx>
      <c:valAx>
        <c:axId val="77589459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310807791"/>
        <c:crosses val="autoZero"/>
        <c:crossBetween val="between"/>
      </c:valAx>
      <c:spPr>
        <a:noFill/>
        <a:ln>
          <a:noFill/>
        </a:ln>
        <a:effectLst/>
      </c:spPr>
    </c:plotArea>
    <c:plotVisOnly val="1"/>
    <c:dispBlanksAs val="gap"/>
    <c:showDLblsOverMax val="0"/>
    <c:extLst/>
  </c:chart>
  <c:spPr>
    <a:solidFill>
      <a:schemeClr val="bg1"/>
    </a:solidFill>
    <a:ln w="9525" cap="flat" cmpd="sng" algn="ctr">
      <a:solidFill>
        <a:sysClr val="window" lastClr="FFFFFF"/>
      </a:solidFill>
      <a:round/>
    </a:ln>
    <a:effectLst/>
  </c:spPr>
  <c:txPr>
    <a:bodyPr/>
    <a:lstStyle/>
    <a:p>
      <a:pPr>
        <a:defRPr sz="1100"/>
      </a:pPr>
      <a:endParaRPr lang="en-US"/>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0" i="0" u="none" strike="noStrike" kern="1200" spc="0" baseline="0">
                <a:solidFill>
                  <a:schemeClr val="tx1"/>
                </a:solidFill>
                <a:latin typeface="+mn-lt"/>
                <a:ea typeface="+mn-ea"/>
                <a:cs typeface="+mn-cs"/>
              </a:defRPr>
            </a:pPr>
            <a:r>
              <a:rPr lang="en-US" sz="2000" b="1" i="0" u="sng" baseline="0" dirty="0">
                <a:effectLst/>
              </a:rPr>
              <a:t>60% Mixed Responding</a:t>
            </a:r>
            <a:endParaRPr lang="en-US" sz="2000" dirty="0">
              <a:effectLst/>
            </a:endParaRP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solidFill>
              <a:latin typeface="+mn-lt"/>
              <a:ea typeface="+mn-ea"/>
              <a:cs typeface="+mn-cs"/>
            </a:defRPr>
          </a:pPr>
          <a:endParaRPr lang="en-US"/>
        </a:p>
      </c:txPr>
    </c:title>
    <c:autoTitleDeleted val="0"/>
    <c:plotArea>
      <c:layout/>
      <c:barChart>
        <c:barDir val="col"/>
        <c:grouping val="percentStacked"/>
        <c:varyColors val="0"/>
        <c:ser>
          <c:idx val="0"/>
          <c:order val="0"/>
          <c:tx>
            <c:strRef>
              <c:f>'60 Chart'!$B$1</c:f>
              <c:strCache>
                <c:ptCount val="1"/>
                <c:pt idx="0">
                  <c:v>VRIN-r</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'60 Chart'!$A$2:$A$7</c:f>
              <c:strCache>
                <c:ptCount val="6"/>
                <c:pt idx="0">
                  <c:v>RAC</c:v>
                </c:pt>
                <c:pt idx="1">
                  <c:v>RCA</c:v>
                </c:pt>
                <c:pt idx="2">
                  <c:v>CAR</c:v>
                </c:pt>
                <c:pt idx="3">
                  <c:v>CRA</c:v>
                </c:pt>
                <c:pt idx="4">
                  <c:v>ARC</c:v>
                </c:pt>
                <c:pt idx="5">
                  <c:v>ACR</c:v>
                </c:pt>
              </c:strCache>
            </c:strRef>
          </c:cat>
          <c:val>
            <c:numRef>
              <c:f>'60 Chart'!$B$2:$B$7</c:f>
              <c:numCache>
                <c:formatCode>0%</c:formatCode>
                <c:ptCount val="6"/>
                <c:pt idx="0">
                  <c:v>0.37170129140932062</c:v>
                </c:pt>
                <c:pt idx="1">
                  <c:v>0.85626052779337447</c:v>
                </c:pt>
                <c:pt idx="2">
                  <c:v>0.66423357664233573</c:v>
                </c:pt>
                <c:pt idx="3">
                  <c:v>0.75126333520494104</c:v>
                </c:pt>
                <c:pt idx="4">
                  <c:v>0.32004491858506456</c:v>
                </c:pt>
                <c:pt idx="5">
                  <c:v>0.93935991016282983</c:v>
                </c:pt>
              </c:numCache>
            </c:numRef>
          </c:val>
          <c:extLst>
            <c:ext xmlns:c16="http://schemas.microsoft.com/office/drawing/2014/chart" uri="{C3380CC4-5D6E-409C-BE32-E72D297353CC}">
              <c16:uniqueId val="{00000000-EFF1-8841-A252-42AE200BA5A0}"/>
            </c:ext>
          </c:extLst>
        </c:ser>
        <c:ser>
          <c:idx val="1"/>
          <c:order val="1"/>
          <c:tx>
            <c:strRef>
              <c:f>'60 Chart'!$C$1</c:f>
              <c:strCache>
                <c:ptCount val="1"/>
                <c:pt idx="0">
                  <c:v>TRIN-r</c:v>
                </c:pt>
              </c:strCache>
            </c:strRef>
          </c:tx>
          <c:spPr>
            <a:solidFill>
              <a:schemeClr val="accent6"/>
            </a:solidFill>
            <a:ln>
              <a:noFill/>
            </a:ln>
            <a:effectLst/>
          </c:spPr>
          <c:invertIfNegative val="0"/>
          <c:dLbls>
            <c:dLbl>
              <c:idx val="1"/>
              <c:layout>
                <c:manualLayout>
                  <c:x val="7.2640367171879855E-2"/>
                  <c:y val="2.777777777777777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60F-2B42-9E28-B97D2F385F6D}"/>
                </c:ext>
              </c:extLst>
            </c:dLbl>
            <c:dLbl>
              <c:idx val="3"/>
              <c:layout>
                <c:manualLayout>
                  <c:x val="7.2640367171879938E-2"/>
                  <c:y val="-3.3950225088053312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60F-2B42-9E28-B97D2F385F6D}"/>
                </c:ext>
              </c:extLst>
            </c:dLbl>
            <c:dLbl>
              <c:idx val="5"/>
              <c:layout>
                <c:manualLayout>
                  <c:x val="7.3831238013256167E-2"/>
                  <c:y val="1.666666666666664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60F-2B42-9E28-B97D2F385F6D}"/>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ysClr val="windowText" lastClr="000000"/>
                      </a:solidFill>
                      <a:prstDash val="solid"/>
                      <a:miter lim="800000"/>
                    </a:ln>
                    <a:effectLst/>
                  </c:spPr>
                </c15:leaderLines>
              </c:ext>
            </c:extLst>
          </c:dLbls>
          <c:cat>
            <c:strRef>
              <c:f>'60 Chart'!$A$2:$A$7</c:f>
              <c:strCache>
                <c:ptCount val="6"/>
                <c:pt idx="0">
                  <c:v>RAC</c:v>
                </c:pt>
                <c:pt idx="1">
                  <c:v>RCA</c:v>
                </c:pt>
                <c:pt idx="2">
                  <c:v>CAR</c:v>
                </c:pt>
                <c:pt idx="3">
                  <c:v>CRA</c:v>
                </c:pt>
                <c:pt idx="4">
                  <c:v>ARC</c:v>
                </c:pt>
                <c:pt idx="5">
                  <c:v>ACR</c:v>
                </c:pt>
              </c:strCache>
            </c:strRef>
          </c:cat>
          <c:val>
            <c:numRef>
              <c:f>'60 Chart'!$C$2:$C$7</c:f>
              <c:numCache>
                <c:formatCode>0%</c:formatCode>
                <c:ptCount val="6"/>
                <c:pt idx="0">
                  <c:v>4.7164514317798979E-2</c:v>
                </c:pt>
                <c:pt idx="1">
                  <c:v>2.807411566535654E-3</c:v>
                </c:pt>
                <c:pt idx="2">
                  <c:v>2.5828186412128019E-2</c:v>
                </c:pt>
                <c:pt idx="3">
                  <c:v>1.7967434025828188E-2</c:v>
                </c:pt>
                <c:pt idx="4">
                  <c:v>6.1201572150477258E-2</c:v>
                </c:pt>
                <c:pt idx="5">
                  <c:v>2.2459292532285235E-3</c:v>
                </c:pt>
              </c:numCache>
            </c:numRef>
          </c:val>
          <c:extLst>
            <c:ext xmlns:c16="http://schemas.microsoft.com/office/drawing/2014/chart" uri="{C3380CC4-5D6E-409C-BE32-E72D297353CC}">
              <c16:uniqueId val="{00000001-EFF1-8841-A252-42AE200BA5A0}"/>
            </c:ext>
          </c:extLst>
        </c:ser>
        <c:ser>
          <c:idx val="2"/>
          <c:order val="2"/>
          <c:tx>
            <c:strRef>
              <c:f>'60 Chart'!$D$1</c:f>
              <c:strCache>
                <c:ptCount val="1"/>
                <c:pt idx="0">
                  <c:v>VRIN-r+TRIN-r</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'60 Chart'!$A$2:$A$7</c:f>
              <c:strCache>
                <c:ptCount val="6"/>
                <c:pt idx="0">
                  <c:v>RAC</c:v>
                </c:pt>
                <c:pt idx="1">
                  <c:v>RCA</c:v>
                </c:pt>
                <c:pt idx="2">
                  <c:v>CAR</c:v>
                </c:pt>
                <c:pt idx="3">
                  <c:v>CRA</c:v>
                </c:pt>
                <c:pt idx="4">
                  <c:v>ARC</c:v>
                </c:pt>
                <c:pt idx="5">
                  <c:v>ACR</c:v>
                </c:pt>
              </c:strCache>
            </c:strRef>
          </c:cat>
          <c:val>
            <c:numRef>
              <c:f>'60 Chart'!$D$2:$D$7</c:f>
              <c:numCache>
                <c:formatCode>0%</c:formatCode>
                <c:ptCount val="6"/>
                <c:pt idx="0">
                  <c:v>3.874227961819203E-2</c:v>
                </c:pt>
                <c:pt idx="1">
                  <c:v>6.9623806850084222E-2</c:v>
                </c:pt>
                <c:pt idx="2">
                  <c:v>6.2886019090398648E-2</c:v>
                </c:pt>
                <c:pt idx="3">
                  <c:v>9.6574957888826501E-2</c:v>
                </c:pt>
                <c:pt idx="4">
                  <c:v>4.4918585064570464E-2</c:v>
                </c:pt>
                <c:pt idx="5">
                  <c:v>4.3234138124649074E-2</c:v>
                </c:pt>
              </c:numCache>
            </c:numRef>
          </c:val>
          <c:extLst>
            <c:ext xmlns:c16="http://schemas.microsoft.com/office/drawing/2014/chart" uri="{C3380CC4-5D6E-409C-BE32-E72D297353CC}">
              <c16:uniqueId val="{00000002-EFF1-8841-A252-42AE200BA5A0}"/>
            </c:ext>
          </c:extLst>
        </c:ser>
        <c:ser>
          <c:idx val="3"/>
          <c:order val="3"/>
          <c:tx>
            <c:strRef>
              <c:f>'60 Chart'!$E$1</c:f>
              <c:strCache>
                <c:ptCount val="1"/>
                <c:pt idx="0">
                  <c:v>CRIN</c:v>
                </c:pt>
              </c:strCache>
            </c:strRef>
          </c:tx>
          <c:spPr>
            <a:solidFill>
              <a:srgbClr val="FF0000"/>
            </a:solidFill>
            <a:ln>
              <a:noFill/>
            </a:ln>
            <a:effectLst/>
          </c:spPr>
          <c:invertIfNegative val="0"/>
          <c:dLbls>
            <c:dLbl>
              <c:idx val="5"/>
              <c:layout>
                <c:manualLayout>
                  <c:x val="7.3831238013256167E-2"/>
                  <c:y val="2.222222222222222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60F-2B42-9E28-B97D2F385F6D}"/>
                </c:ext>
              </c:extLst>
            </c:dLbl>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ysClr val="windowText" lastClr="000000"/>
                      </a:solidFill>
                      <a:prstDash val="solid"/>
                      <a:miter lim="800000"/>
                    </a:ln>
                    <a:effectLst/>
                  </c:spPr>
                </c15:leaderLines>
              </c:ext>
            </c:extLst>
          </c:dLbls>
          <c:cat>
            <c:strRef>
              <c:f>'60 Chart'!$A$2:$A$7</c:f>
              <c:strCache>
                <c:ptCount val="6"/>
                <c:pt idx="0">
                  <c:v>RAC</c:v>
                </c:pt>
                <c:pt idx="1">
                  <c:v>RCA</c:v>
                </c:pt>
                <c:pt idx="2">
                  <c:v>CAR</c:v>
                </c:pt>
                <c:pt idx="3">
                  <c:v>CRA</c:v>
                </c:pt>
                <c:pt idx="4">
                  <c:v>ARC</c:v>
                </c:pt>
                <c:pt idx="5">
                  <c:v>ACR</c:v>
                </c:pt>
              </c:strCache>
            </c:strRef>
          </c:cat>
          <c:val>
            <c:numRef>
              <c:f>'60 Chart'!$E$2:$E$7</c:f>
              <c:numCache>
                <c:formatCode>0%</c:formatCode>
                <c:ptCount val="6"/>
                <c:pt idx="0">
                  <c:v>0.23750701852891634</c:v>
                </c:pt>
                <c:pt idx="1">
                  <c:v>3.3127456485120721E-2</c:v>
                </c:pt>
                <c:pt idx="2">
                  <c:v>0.14317798989331837</c:v>
                </c:pt>
                <c:pt idx="3">
                  <c:v>6.6816395283548574E-2</c:v>
                </c:pt>
                <c:pt idx="4">
                  <c:v>0.25996631106120155</c:v>
                </c:pt>
                <c:pt idx="5">
                  <c:v>1.403705783267827E-2</c:v>
                </c:pt>
              </c:numCache>
            </c:numRef>
          </c:val>
          <c:extLst>
            <c:ext xmlns:c16="http://schemas.microsoft.com/office/drawing/2014/chart" uri="{C3380CC4-5D6E-409C-BE32-E72D297353CC}">
              <c16:uniqueId val="{00000003-EFF1-8841-A252-42AE200BA5A0}"/>
            </c:ext>
          </c:extLst>
        </c:ser>
        <c:ser>
          <c:idx val="4"/>
          <c:order val="4"/>
          <c:tx>
            <c:strRef>
              <c:f>'60 Chart'!$F$1</c:f>
              <c:strCache>
                <c:ptCount val="1"/>
                <c:pt idx="0">
                  <c:v>CASES NOT INVALID</c:v>
                </c:pt>
              </c:strCache>
            </c:strRef>
          </c:tx>
          <c:spPr>
            <a:solidFill>
              <a:schemeClr val="bg2">
                <a:lumMod val="90000"/>
              </a:schemeClr>
            </a:solidFill>
            <a:ln>
              <a:noFill/>
            </a:ln>
            <a:effectLst/>
          </c:spPr>
          <c:invertIfNegative val="0"/>
          <c:dLbls>
            <c:dLbl>
              <c:idx val="5"/>
              <c:layout>
                <c:manualLayout>
                  <c:x val="7.3831192863222234E-2"/>
                  <c:y val="-1.111111111111110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60F-2B42-9E28-B97D2F385F6D}"/>
                </c:ext>
              </c:extLst>
            </c:dLbl>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ysClr val="windowText" lastClr="000000"/>
                      </a:solidFill>
                      <a:prstDash val="solid"/>
                      <a:miter lim="800000"/>
                    </a:ln>
                    <a:effectLst/>
                  </c:spPr>
                </c15:leaderLines>
              </c:ext>
            </c:extLst>
          </c:dLbls>
          <c:cat>
            <c:strRef>
              <c:f>'60 Chart'!$A$2:$A$7</c:f>
              <c:strCache>
                <c:ptCount val="6"/>
                <c:pt idx="0">
                  <c:v>RAC</c:v>
                </c:pt>
                <c:pt idx="1">
                  <c:v>RCA</c:v>
                </c:pt>
                <c:pt idx="2">
                  <c:v>CAR</c:v>
                </c:pt>
                <c:pt idx="3">
                  <c:v>CRA</c:v>
                </c:pt>
                <c:pt idx="4">
                  <c:v>ARC</c:v>
                </c:pt>
                <c:pt idx="5">
                  <c:v>ACR</c:v>
                </c:pt>
              </c:strCache>
            </c:strRef>
          </c:cat>
          <c:val>
            <c:numRef>
              <c:f>'60 Chart'!$F$2:$F$7</c:f>
              <c:numCache>
                <c:formatCode>0%</c:formatCode>
                <c:ptCount val="6"/>
                <c:pt idx="0">
                  <c:v>0.30488489612577202</c:v>
                </c:pt>
                <c:pt idx="1">
                  <c:v>3.8180797304884898E-2</c:v>
                </c:pt>
                <c:pt idx="2">
                  <c:v>0.10387422796181921</c:v>
                </c:pt>
                <c:pt idx="3">
                  <c:v>6.7377877596855693E-2</c:v>
                </c:pt>
                <c:pt idx="4">
                  <c:v>0.31386861313868614</c:v>
                </c:pt>
                <c:pt idx="5">
                  <c:v>1.1229646266142617E-3</c:v>
                </c:pt>
              </c:numCache>
            </c:numRef>
          </c:val>
          <c:extLst>
            <c:ext xmlns:c16="http://schemas.microsoft.com/office/drawing/2014/chart" uri="{C3380CC4-5D6E-409C-BE32-E72D297353CC}">
              <c16:uniqueId val="{00000004-EFF1-8841-A252-42AE200BA5A0}"/>
            </c:ext>
          </c:extLst>
        </c:ser>
        <c:dLbls>
          <c:dLblPos val="ctr"/>
          <c:showLegendKey val="0"/>
          <c:showVal val="1"/>
          <c:showCatName val="0"/>
          <c:showSerName val="0"/>
          <c:showPercent val="0"/>
          <c:showBubbleSize val="0"/>
        </c:dLbls>
        <c:gapWidth val="62"/>
        <c:overlap val="100"/>
        <c:axId val="310807791"/>
        <c:axId val="775894591"/>
      </c:barChart>
      <c:catAx>
        <c:axId val="3108077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775894591"/>
        <c:crosses val="autoZero"/>
        <c:auto val="1"/>
        <c:lblAlgn val="ctr"/>
        <c:lblOffset val="100"/>
        <c:noMultiLvlLbl val="0"/>
      </c:catAx>
      <c:valAx>
        <c:axId val="77589459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310807791"/>
        <c:crosses val="autoZero"/>
        <c:crossBetween val="between"/>
      </c:valAx>
      <c:spPr>
        <a:noFill/>
        <a:ln>
          <a:noFill/>
        </a:ln>
        <a:effectLst/>
      </c:spPr>
    </c:plotArea>
    <c:plotVisOnly val="1"/>
    <c:dispBlanksAs val="gap"/>
    <c:showDLblsOverMax val="0"/>
    <c:extLst/>
  </c:chart>
  <c:spPr>
    <a:solidFill>
      <a:schemeClr val="bg1"/>
    </a:solidFill>
    <a:ln w="9525" cap="flat" cmpd="sng" algn="ctr">
      <a:solidFill>
        <a:sysClr val="window" lastClr="FFFFFF"/>
      </a:solidFill>
      <a:round/>
    </a:ln>
    <a:effectLst/>
  </c:spPr>
  <c:txPr>
    <a:bodyPr/>
    <a:lstStyle/>
    <a:p>
      <a:pPr>
        <a:defRPr sz="1100"/>
      </a:pPr>
      <a:endParaRPr lang="en-US"/>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0" i="0" u="none" strike="noStrike" kern="1200" spc="0" baseline="0">
                <a:solidFill>
                  <a:schemeClr val="tx1"/>
                </a:solidFill>
                <a:latin typeface="+mn-lt"/>
                <a:ea typeface="+mn-ea"/>
                <a:cs typeface="+mn-cs"/>
              </a:defRPr>
            </a:pPr>
            <a:r>
              <a:rPr lang="en-US" sz="2000" b="1" i="0" u="sng" baseline="0" dirty="0">
                <a:effectLst/>
              </a:rPr>
              <a:t>80% Mixed Responding</a:t>
            </a:r>
            <a:endParaRPr lang="en-US" sz="2000" dirty="0">
              <a:effectLst/>
            </a:endParaRP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solidFill>
              <a:latin typeface="+mn-lt"/>
              <a:ea typeface="+mn-ea"/>
              <a:cs typeface="+mn-cs"/>
            </a:defRPr>
          </a:pPr>
          <a:endParaRPr lang="en-US"/>
        </a:p>
      </c:txPr>
    </c:title>
    <c:autoTitleDeleted val="0"/>
    <c:plotArea>
      <c:layout/>
      <c:barChart>
        <c:barDir val="col"/>
        <c:grouping val="percentStacked"/>
        <c:varyColors val="0"/>
        <c:ser>
          <c:idx val="0"/>
          <c:order val="0"/>
          <c:tx>
            <c:strRef>
              <c:f>'80 Chart'!$B$1</c:f>
              <c:strCache>
                <c:ptCount val="1"/>
                <c:pt idx="0">
                  <c:v>VRIN-r</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'80 Chart'!$A$2:$A$7</c:f>
              <c:strCache>
                <c:ptCount val="6"/>
                <c:pt idx="0">
                  <c:v>RAC</c:v>
                </c:pt>
                <c:pt idx="1">
                  <c:v>RCA</c:v>
                </c:pt>
                <c:pt idx="2">
                  <c:v>CAR</c:v>
                </c:pt>
                <c:pt idx="3">
                  <c:v>CRA</c:v>
                </c:pt>
                <c:pt idx="4">
                  <c:v>ARC</c:v>
                </c:pt>
                <c:pt idx="5">
                  <c:v>ACR</c:v>
                </c:pt>
              </c:strCache>
            </c:strRef>
          </c:cat>
          <c:val>
            <c:numRef>
              <c:f>'80 Chart'!$B$2:$B$7</c:f>
              <c:numCache>
                <c:formatCode>0%</c:formatCode>
                <c:ptCount val="6"/>
                <c:pt idx="0">
                  <c:v>0.55418304323413814</c:v>
                </c:pt>
                <c:pt idx="1">
                  <c:v>0.94272880404267267</c:v>
                </c:pt>
                <c:pt idx="2">
                  <c:v>0.85233015160022463</c:v>
                </c:pt>
                <c:pt idx="3">
                  <c:v>0.86805165637282433</c:v>
                </c:pt>
                <c:pt idx="4">
                  <c:v>0.4918585064570466</c:v>
                </c:pt>
                <c:pt idx="5">
                  <c:v>0.92644581695676598</c:v>
                </c:pt>
              </c:numCache>
            </c:numRef>
          </c:val>
          <c:extLst>
            <c:ext xmlns:c16="http://schemas.microsoft.com/office/drawing/2014/chart" uri="{C3380CC4-5D6E-409C-BE32-E72D297353CC}">
              <c16:uniqueId val="{00000000-EFF1-8841-A252-42AE200BA5A0}"/>
            </c:ext>
          </c:extLst>
        </c:ser>
        <c:ser>
          <c:idx val="1"/>
          <c:order val="1"/>
          <c:tx>
            <c:strRef>
              <c:f>'80 Chart'!$C$1</c:f>
              <c:strCache>
                <c:ptCount val="1"/>
                <c:pt idx="0">
                  <c:v>TRIN-r</c:v>
                </c:pt>
              </c:strCache>
            </c:strRef>
          </c:tx>
          <c:spPr>
            <a:solidFill>
              <a:schemeClr val="accent6"/>
            </a:solidFill>
            <a:ln>
              <a:noFill/>
            </a:ln>
            <a:effectLst/>
          </c:spPr>
          <c:invertIfNegative val="0"/>
          <c:dLbls>
            <c:dLbl>
              <c:idx val="1"/>
              <c:layout>
                <c:manualLayout>
                  <c:x val="8.3357798393960542E-2"/>
                  <c:y val="-1.296296296296296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F42-4741-9ECA-4C8CCC8A9EB2}"/>
                </c:ext>
              </c:extLst>
            </c:dLbl>
            <c:dLbl>
              <c:idx val="2"/>
              <c:layout>
                <c:manualLayout>
                  <c:x val="7.5022018554564529E-2"/>
                  <c:y val="9.259259259259258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F42-4741-9ECA-4C8CCC8A9EB2}"/>
                </c:ext>
              </c:extLst>
            </c:dLbl>
            <c:dLbl>
              <c:idx val="5"/>
              <c:layout>
                <c:manualLayout>
                  <c:x val="7.3831192863222234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F42-4741-9ECA-4C8CCC8A9EB2}"/>
                </c:ext>
              </c:extLst>
            </c:dLbl>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ysClr val="windowText" lastClr="000000"/>
                      </a:solidFill>
                      <a:prstDash val="solid"/>
                      <a:miter lim="800000"/>
                    </a:ln>
                    <a:effectLst/>
                  </c:spPr>
                </c15:leaderLines>
              </c:ext>
            </c:extLst>
          </c:dLbls>
          <c:cat>
            <c:strRef>
              <c:f>'80 Chart'!$A$2:$A$7</c:f>
              <c:strCache>
                <c:ptCount val="6"/>
                <c:pt idx="0">
                  <c:v>RAC</c:v>
                </c:pt>
                <c:pt idx="1">
                  <c:v>RCA</c:v>
                </c:pt>
                <c:pt idx="2">
                  <c:v>CAR</c:v>
                </c:pt>
                <c:pt idx="3">
                  <c:v>CRA</c:v>
                </c:pt>
                <c:pt idx="4">
                  <c:v>ARC</c:v>
                </c:pt>
                <c:pt idx="5">
                  <c:v>ACR</c:v>
                </c:pt>
              </c:strCache>
            </c:strRef>
          </c:cat>
          <c:val>
            <c:numRef>
              <c:f>'80 Chart'!$C$2:$C$7</c:f>
              <c:numCache>
                <c:formatCode>0%</c:formatCode>
                <c:ptCount val="6"/>
                <c:pt idx="0">
                  <c:v>3.2004491858506456E-2</c:v>
                </c:pt>
                <c:pt idx="1">
                  <c:v>0</c:v>
                </c:pt>
                <c:pt idx="2">
                  <c:v>6.7377877596855699E-3</c:v>
                </c:pt>
                <c:pt idx="3">
                  <c:v>6.1763054463784394E-3</c:v>
                </c:pt>
                <c:pt idx="4">
                  <c:v>5.1656372824256037E-2</c:v>
                </c:pt>
                <c:pt idx="5">
                  <c:v>2.2459292532285235E-3</c:v>
                </c:pt>
              </c:numCache>
            </c:numRef>
          </c:val>
          <c:extLst>
            <c:ext xmlns:c16="http://schemas.microsoft.com/office/drawing/2014/chart" uri="{C3380CC4-5D6E-409C-BE32-E72D297353CC}">
              <c16:uniqueId val="{00000001-EFF1-8841-A252-42AE200BA5A0}"/>
            </c:ext>
          </c:extLst>
        </c:ser>
        <c:ser>
          <c:idx val="2"/>
          <c:order val="2"/>
          <c:tx>
            <c:strRef>
              <c:f>'80 Chart'!$D$1</c:f>
              <c:strCache>
                <c:ptCount val="1"/>
                <c:pt idx="0">
                  <c:v>VRIN-r+TRIN-r</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'80 Chart'!$A$2:$A$7</c:f>
              <c:strCache>
                <c:ptCount val="6"/>
                <c:pt idx="0">
                  <c:v>RAC</c:v>
                </c:pt>
                <c:pt idx="1">
                  <c:v>RCA</c:v>
                </c:pt>
                <c:pt idx="2">
                  <c:v>CAR</c:v>
                </c:pt>
                <c:pt idx="3">
                  <c:v>CRA</c:v>
                </c:pt>
                <c:pt idx="4">
                  <c:v>ARC</c:v>
                </c:pt>
                <c:pt idx="5">
                  <c:v>ACR</c:v>
                </c:pt>
              </c:strCache>
            </c:strRef>
          </c:cat>
          <c:val>
            <c:numRef>
              <c:f>'80 Chart'!$D$2:$D$7</c:f>
              <c:numCache>
                <c:formatCode>0%</c:formatCode>
                <c:ptCount val="6"/>
                <c:pt idx="0">
                  <c:v>4.9410443571027515E-2</c:v>
                </c:pt>
                <c:pt idx="1">
                  <c:v>5.2779337450870295E-2</c:v>
                </c:pt>
                <c:pt idx="2">
                  <c:v>6.3447501403705781E-2</c:v>
                </c:pt>
                <c:pt idx="3">
                  <c:v>9.3206064008983722E-2</c:v>
                </c:pt>
                <c:pt idx="4">
                  <c:v>6.9062324536777089E-2</c:v>
                </c:pt>
                <c:pt idx="5">
                  <c:v>5.2779337450870295E-2</c:v>
                </c:pt>
              </c:numCache>
            </c:numRef>
          </c:val>
          <c:extLst>
            <c:ext xmlns:c16="http://schemas.microsoft.com/office/drawing/2014/chart" uri="{C3380CC4-5D6E-409C-BE32-E72D297353CC}">
              <c16:uniqueId val="{00000002-EFF1-8841-A252-42AE200BA5A0}"/>
            </c:ext>
          </c:extLst>
        </c:ser>
        <c:ser>
          <c:idx val="3"/>
          <c:order val="3"/>
          <c:tx>
            <c:strRef>
              <c:f>'80 Chart'!$E$1</c:f>
              <c:strCache>
                <c:ptCount val="1"/>
                <c:pt idx="0">
                  <c:v>CRIN</c:v>
                </c:pt>
              </c:strCache>
            </c:strRef>
          </c:tx>
          <c:spPr>
            <a:solidFill>
              <a:srgbClr val="FF0000"/>
            </a:solidFill>
            <a:ln>
              <a:noFill/>
            </a:ln>
            <a:effectLst/>
          </c:spPr>
          <c:invertIfNegative val="0"/>
          <c:dLbls>
            <c:delete val="1"/>
          </c:dLbls>
          <c:cat>
            <c:strRef>
              <c:f>'80 Chart'!$A$2:$A$7</c:f>
              <c:strCache>
                <c:ptCount val="6"/>
                <c:pt idx="0">
                  <c:v>RAC</c:v>
                </c:pt>
                <c:pt idx="1">
                  <c:v>RCA</c:v>
                </c:pt>
                <c:pt idx="2">
                  <c:v>CAR</c:v>
                </c:pt>
                <c:pt idx="3">
                  <c:v>CRA</c:v>
                </c:pt>
                <c:pt idx="4">
                  <c:v>ARC</c:v>
                </c:pt>
                <c:pt idx="5">
                  <c:v>ACR</c:v>
                </c:pt>
              </c:strCache>
            </c:strRef>
          </c:cat>
          <c:val>
            <c:numRef>
              <c:f>'80 Chart'!$E$2:$E$7</c:f>
              <c:numCache>
                <c:formatCode>0%</c:formatCode>
                <c:ptCount val="6"/>
                <c:pt idx="0">
                  <c:v>0.24480628860190903</c:v>
                </c:pt>
                <c:pt idx="1">
                  <c:v>2.2459292532285235E-3</c:v>
                </c:pt>
                <c:pt idx="2">
                  <c:v>6.0640089837170133E-2</c:v>
                </c:pt>
                <c:pt idx="3">
                  <c:v>2.358225715889949E-2</c:v>
                </c:pt>
                <c:pt idx="4">
                  <c:v>0.26614261650758003</c:v>
                </c:pt>
                <c:pt idx="5">
                  <c:v>1.2914093206064009E-2</c:v>
                </c:pt>
              </c:numCache>
            </c:numRef>
          </c:val>
          <c:extLst>
            <c:ext xmlns:c16="http://schemas.microsoft.com/office/drawing/2014/chart" uri="{C3380CC4-5D6E-409C-BE32-E72D297353CC}">
              <c16:uniqueId val="{00000003-EFF1-8841-A252-42AE200BA5A0}"/>
            </c:ext>
          </c:extLst>
        </c:ser>
        <c:ser>
          <c:idx val="4"/>
          <c:order val="4"/>
          <c:tx>
            <c:strRef>
              <c:f>'80 Chart'!$F$1</c:f>
              <c:strCache>
                <c:ptCount val="1"/>
                <c:pt idx="0">
                  <c:v>NOT DETECTED</c:v>
                </c:pt>
              </c:strCache>
            </c:strRef>
          </c:tx>
          <c:spPr>
            <a:solidFill>
              <a:schemeClr val="bg2">
                <a:lumMod val="90000"/>
              </a:schemeClr>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0-FF42-4741-9ECA-4C8CCC8A9EB2}"/>
                </c:ext>
              </c:extLst>
            </c:dLbl>
            <c:dLbl>
              <c:idx val="2"/>
              <c:layout>
                <c:manualLayout>
                  <c:x val="7.2640367171879938E-2"/>
                  <c:y val="1.111111111111109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F42-4741-9ECA-4C8CCC8A9EB2}"/>
                </c:ext>
              </c:extLst>
            </c:dLbl>
            <c:dLbl>
              <c:idx val="3"/>
              <c:layout>
                <c:manualLayout>
                  <c:x val="7.3831192863222234E-2"/>
                  <c:y val="1.296296296296296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F42-4741-9ECA-4C8CCC8A9EB2}"/>
                </c:ext>
              </c:extLst>
            </c:dLbl>
            <c:dLbl>
              <c:idx val="5"/>
              <c:layout>
                <c:manualLayout>
                  <c:x val="7.3831192863222234E-2"/>
                  <c:y val="-1.111111111111111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F42-4741-9ECA-4C8CCC8A9EB2}"/>
                </c:ext>
              </c:extLst>
            </c:dLbl>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ysClr val="windowText" lastClr="000000"/>
                      </a:solidFill>
                      <a:prstDash val="solid"/>
                      <a:miter lim="800000"/>
                    </a:ln>
                    <a:effectLst/>
                  </c:spPr>
                </c15:leaderLines>
              </c:ext>
            </c:extLst>
          </c:dLbls>
          <c:cat>
            <c:strRef>
              <c:f>'80 Chart'!$A$2:$A$7</c:f>
              <c:strCache>
                <c:ptCount val="6"/>
                <c:pt idx="0">
                  <c:v>RAC</c:v>
                </c:pt>
                <c:pt idx="1">
                  <c:v>RCA</c:v>
                </c:pt>
                <c:pt idx="2">
                  <c:v>CAR</c:v>
                </c:pt>
                <c:pt idx="3">
                  <c:v>CRA</c:v>
                </c:pt>
                <c:pt idx="4">
                  <c:v>ARC</c:v>
                </c:pt>
                <c:pt idx="5">
                  <c:v>ACR</c:v>
                </c:pt>
              </c:strCache>
            </c:strRef>
          </c:cat>
          <c:val>
            <c:numRef>
              <c:f>'80 Chart'!$F$2:$F$7</c:f>
              <c:numCache>
                <c:formatCode>0%</c:formatCode>
                <c:ptCount val="6"/>
                <c:pt idx="0">
                  <c:v>0.11959573273441887</c:v>
                </c:pt>
                <c:pt idx="1">
                  <c:v>2.2459292532285235E-3</c:v>
                </c:pt>
                <c:pt idx="2">
                  <c:v>1.6844469399213923E-2</c:v>
                </c:pt>
                <c:pt idx="3">
                  <c:v>8.9837170129140938E-3</c:v>
                </c:pt>
                <c:pt idx="4">
                  <c:v>0.12128017967434027</c:v>
                </c:pt>
                <c:pt idx="5">
                  <c:v>5.614823133071308E-3</c:v>
                </c:pt>
              </c:numCache>
            </c:numRef>
          </c:val>
          <c:extLst>
            <c:ext xmlns:c16="http://schemas.microsoft.com/office/drawing/2014/chart" uri="{C3380CC4-5D6E-409C-BE32-E72D297353CC}">
              <c16:uniqueId val="{00000004-EFF1-8841-A252-42AE200BA5A0}"/>
            </c:ext>
          </c:extLst>
        </c:ser>
        <c:dLbls>
          <c:dLblPos val="ctr"/>
          <c:showLegendKey val="0"/>
          <c:showVal val="1"/>
          <c:showCatName val="0"/>
          <c:showSerName val="0"/>
          <c:showPercent val="0"/>
          <c:showBubbleSize val="0"/>
        </c:dLbls>
        <c:gapWidth val="62"/>
        <c:overlap val="100"/>
        <c:axId val="310807791"/>
        <c:axId val="775894591"/>
      </c:barChart>
      <c:catAx>
        <c:axId val="3108077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775894591"/>
        <c:crosses val="autoZero"/>
        <c:auto val="1"/>
        <c:lblAlgn val="ctr"/>
        <c:lblOffset val="100"/>
        <c:noMultiLvlLbl val="0"/>
      </c:catAx>
      <c:valAx>
        <c:axId val="77589459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310807791"/>
        <c:crosses val="autoZero"/>
        <c:crossBetween val="between"/>
      </c:valAx>
      <c:spPr>
        <a:noFill/>
        <a:ln>
          <a:noFill/>
        </a:ln>
        <a:effectLst/>
      </c:spPr>
    </c:plotArea>
    <c:plotVisOnly val="1"/>
    <c:dispBlanksAs val="gap"/>
    <c:showDLblsOverMax val="0"/>
    <c:extLst/>
  </c:chart>
  <c:spPr>
    <a:solidFill>
      <a:schemeClr val="bg1"/>
    </a:solidFill>
    <a:ln w="9525" cap="flat" cmpd="sng" algn="ctr">
      <a:solidFill>
        <a:sysClr val="window" lastClr="FFFFFF"/>
      </a:solidFill>
      <a:round/>
    </a:ln>
    <a:effectLst/>
  </c:spPr>
  <c:txPr>
    <a:bodyPr/>
    <a:lstStyle/>
    <a:p>
      <a:pPr>
        <a:defRPr sz="1100"/>
      </a:pPr>
      <a:endParaRPr lang="en-US"/>
    </a:p>
  </c:txPr>
  <c:externalData r:id="rId4">
    <c:autoUpdate val="0"/>
  </c:externalData>
  <c:userShapes r:id="rId5"/>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0" i="0" u="none" strike="noStrike" kern="1200" spc="0" baseline="0">
                <a:solidFill>
                  <a:schemeClr val="tx1"/>
                </a:solidFill>
                <a:latin typeface="+mn-lt"/>
                <a:ea typeface="+mn-ea"/>
                <a:cs typeface="+mn-cs"/>
              </a:defRPr>
            </a:pPr>
            <a:r>
              <a:rPr lang="en-US" sz="2000" b="1" i="0" u="sng" baseline="0" dirty="0">
                <a:effectLst/>
              </a:rPr>
              <a:t>100% Mixed Responding</a:t>
            </a:r>
            <a:endParaRPr lang="en-US" sz="2000" dirty="0">
              <a:effectLst/>
            </a:endParaRP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solidFill>
              <a:latin typeface="+mn-lt"/>
              <a:ea typeface="+mn-ea"/>
              <a:cs typeface="+mn-cs"/>
            </a:defRPr>
          </a:pPr>
          <a:endParaRPr lang="en-US"/>
        </a:p>
      </c:txPr>
    </c:title>
    <c:autoTitleDeleted val="0"/>
    <c:plotArea>
      <c:layout/>
      <c:barChart>
        <c:barDir val="col"/>
        <c:grouping val="percentStacked"/>
        <c:varyColors val="0"/>
        <c:ser>
          <c:idx val="0"/>
          <c:order val="0"/>
          <c:tx>
            <c:strRef>
              <c:f>'100 Chart'!$B$1</c:f>
              <c:strCache>
                <c:ptCount val="1"/>
                <c:pt idx="0">
                  <c:v>VRIN-r</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'100 Chart'!$A$2:$A$7</c:f>
              <c:strCache>
                <c:ptCount val="6"/>
                <c:pt idx="0">
                  <c:v>RAC</c:v>
                </c:pt>
                <c:pt idx="1">
                  <c:v>RCA</c:v>
                </c:pt>
                <c:pt idx="2">
                  <c:v>CAR</c:v>
                </c:pt>
                <c:pt idx="3">
                  <c:v>CRA</c:v>
                </c:pt>
                <c:pt idx="4">
                  <c:v>ARC</c:v>
                </c:pt>
                <c:pt idx="5">
                  <c:v>ACR</c:v>
                </c:pt>
              </c:strCache>
            </c:strRef>
          </c:cat>
          <c:val>
            <c:numRef>
              <c:f>'100 Chart'!$B$2:$B$7</c:f>
              <c:numCache>
                <c:formatCode>0%</c:formatCode>
                <c:ptCount val="6"/>
                <c:pt idx="0">
                  <c:v>0.7647389107243121</c:v>
                </c:pt>
                <c:pt idx="1">
                  <c:v>0.99157776530039299</c:v>
                </c:pt>
                <c:pt idx="2">
                  <c:v>0.96631106120157217</c:v>
                </c:pt>
                <c:pt idx="3">
                  <c:v>0.93318360471645145</c:v>
                </c:pt>
                <c:pt idx="4">
                  <c:v>0.62380685008422232</c:v>
                </c:pt>
                <c:pt idx="5">
                  <c:v>0.9921392476137002</c:v>
                </c:pt>
              </c:numCache>
            </c:numRef>
          </c:val>
          <c:extLst>
            <c:ext xmlns:c16="http://schemas.microsoft.com/office/drawing/2014/chart" uri="{C3380CC4-5D6E-409C-BE32-E72D297353CC}">
              <c16:uniqueId val="{00000000-EFF1-8841-A252-42AE200BA5A0}"/>
            </c:ext>
          </c:extLst>
        </c:ser>
        <c:ser>
          <c:idx val="1"/>
          <c:order val="1"/>
          <c:tx>
            <c:strRef>
              <c:f>'100 Chart'!$C$1</c:f>
              <c:strCache>
                <c:ptCount val="1"/>
                <c:pt idx="0">
                  <c:v>TRIN-r</c:v>
                </c:pt>
              </c:strCache>
            </c:strRef>
          </c:tx>
          <c:spPr>
            <a:solidFill>
              <a:schemeClr val="accent6"/>
            </a:solidFill>
            <a:ln>
              <a:noFill/>
            </a:ln>
            <a:effectLst/>
          </c:spPr>
          <c:invertIfNegative val="0"/>
          <c:dLbls>
            <c:dLbl>
              <c:idx val="0"/>
              <c:layout>
                <c:manualLayout>
                  <c:x val="7.3831199786063881E-2"/>
                  <c:y val="-1.8518518518518179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F757-A646-AA43-FF3EC2030D42}"/>
                </c:ext>
              </c:extLst>
            </c:dLbl>
            <c:dLbl>
              <c:idx val="1"/>
              <c:delete val="1"/>
              <c:extLst>
                <c:ext xmlns:c15="http://schemas.microsoft.com/office/drawing/2012/chart" uri="{CE6537A1-D6FC-4f65-9D91-7224C49458BB}"/>
                <c:ext xmlns:c16="http://schemas.microsoft.com/office/drawing/2014/chart" uri="{C3380CC4-5D6E-409C-BE32-E72D297353CC}">
                  <c16:uniqueId val="{0000000D-F757-A646-AA43-FF3EC2030D42}"/>
                </c:ext>
              </c:extLst>
            </c:dLbl>
            <c:dLbl>
              <c:idx val="2"/>
              <c:delete val="1"/>
              <c:extLst>
                <c:ext xmlns:c15="http://schemas.microsoft.com/office/drawing/2012/chart" uri="{CE6537A1-D6FC-4f65-9D91-7224C49458BB}"/>
                <c:ext xmlns:c16="http://schemas.microsoft.com/office/drawing/2014/chart" uri="{C3380CC4-5D6E-409C-BE32-E72D297353CC}">
                  <c16:uniqueId val="{0000000E-F757-A646-AA43-FF3EC2030D42}"/>
                </c:ext>
              </c:extLst>
            </c:dLbl>
            <c:dLbl>
              <c:idx val="3"/>
              <c:delete val="1"/>
              <c:extLst>
                <c:ext xmlns:c15="http://schemas.microsoft.com/office/drawing/2012/chart" uri="{CE6537A1-D6FC-4f65-9D91-7224C49458BB}"/>
                <c:ext xmlns:c16="http://schemas.microsoft.com/office/drawing/2014/chart" uri="{C3380CC4-5D6E-409C-BE32-E72D297353CC}">
                  <c16:uniqueId val="{0000000F-F757-A646-AA43-FF3EC2030D42}"/>
                </c:ext>
              </c:extLst>
            </c:dLbl>
            <c:dLbl>
              <c:idx val="5"/>
              <c:delete val="1"/>
              <c:extLst>
                <c:ext xmlns:c15="http://schemas.microsoft.com/office/drawing/2012/chart" uri="{CE6537A1-D6FC-4f65-9D91-7224C49458BB}"/>
                <c:ext xmlns:c16="http://schemas.microsoft.com/office/drawing/2014/chart" uri="{C3380CC4-5D6E-409C-BE32-E72D297353CC}">
                  <c16:uniqueId val="{00000007-F757-A646-AA43-FF3EC2030D42}"/>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'100 Chart'!$A$2:$A$7</c:f>
              <c:strCache>
                <c:ptCount val="6"/>
                <c:pt idx="0">
                  <c:v>RAC</c:v>
                </c:pt>
                <c:pt idx="1">
                  <c:v>RCA</c:v>
                </c:pt>
                <c:pt idx="2">
                  <c:v>CAR</c:v>
                </c:pt>
                <c:pt idx="3">
                  <c:v>CRA</c:v>
                </c:pt>
                <c:pt idx="4">
                  <c:v>ARC</c:v>
                </c:pt>
                <c:pt idx="5">
                  <c:v>ACR</c:v>
                </c:pt>
              </c:strCache>
            </c:strRef>
          </c:cat>
          <c:val>
            <c:numRef>
              <c:f>'100 Chart'!$C$2:$C$7</c:f>
              <c:numCache>
                <c:formatCode>0%</c:formatCode>
                <c:ptCount val="6"/>
                <c:pt idx="0">
                  <c:v>1.0668163952835485E-2</c:v>
                </c:pt>
                <c:pt idx="1">
                  <c:v>0</c:v>
                </c:pt>
                <c:pt idx="2">
                  <c:v>0</c:v>
                </c:pt>
                <c:pt idx="3">
                  <c:v>0</c:v>
                </c:pt>
                <c:pt idx="4">
                  <c:v>3.8180797304884898E-2</c:v>
                </c:pt>
                <c:pt idx="5">
                  <c:v>0</c:v>
                </c:pt>
              </c:numCache>
            </c:numRef>
          </c:val>
          <c:extLst>
            <c:ext xmlns:c16="http://schemas.microsoft.com/office/drawing/2014/chart" uri="{C3380CC4-5D6E-409C-BE32-E72D297353CC}">
              <c16:uniqueId val="{00000001-EFF1-8841-A252-42AE200BA5A0}"/>
            </c:ext>
          </c:extLst>
        </c:ser>
        <c:ser>
          <c:idx val="2"/>
          <c:order val="2"/>
          <c:tx>
            <c:strRef>
              <c:f>'100 Chart'!$D$1</c:f>
              <c:strCache>
                <c:ptCount val="1"/>
                <c:pt idx="0">
                  <c:v>VRIN-r+TRIN-r</c:v>
                </c:pt>
              </c:strCache>
            </c:strRef>
          </c:tx>
          <c:spPr>
            <a:solidFill>
              <a:srgbClr val="FFC000"/>
            </a:solidFill>
            <a:ln>
              <a:noFill/>
            </a:ln>
            <a:effectLst/>
          </c:spPr>
          <c:invertIfNegative val="0"/>
          <c:dLbls>
            <c:dLbl>
              <c:idx val="1"/>
              <c:layout>
                <c:manualLayout>
                  <c:x val="7.5022025589064914E-2"/>
                  <c:y val="1.666666666666666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757-A646-AA43-FF3EC2030D42}"/>
                </c:ext>
              </c:extLst>
            </c:dLbl>
            <c:dLbl>
              <c:idx val="5"/>
              <c:layout>
                <c:manualLayout>
                  <c:x val="7.3831199786063922E-2"/>
                  <c:y val="1.481481481481481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757-A646-AA43-FF3EC2030D42}"/>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ysClr val="windowText" lastClr="000000"/>
                      </a:solidFill>
                      <a:prstDash val="solid"/>
                      <a:miter lim="800000"/>
                    </a:ln>
                    <a:effectLst/>
                  </c:spPr>
                </c15:leaderLines>
              </c:ext>
            </c:extLst>
          </c:dLbls>
          <c:cat>
            <c:strRef>
              <c:f>'100 Chart'!$A$2:$A$7</c:f>
              <c:strCache>
                <c:ptCount val="6"/>
                <c:pt idx="0">
                  <c:v>RAC</c:v>
                </c:pt>
                <c:pt idx="1">
                  <c:v>RCA</c:v>
                </c:pt>
                <c:pt idx="2">
                  <c:v>CAR</c:v>
                </c:pt>
                <c:pt idx="3">
                  <c:v>CRA</c:v>
                </c:pt>
                <c:pt idx="4">
                  <c:v>ARC</c:v>
                </c:pt>
                <c:pt idx="5">
                  <c:v>ACR</c:v>
                </c:pt>
              </c:strCache>
            </c:strRef>
          </c:cat>
          <c:val>
            <c:numRef>
              <c:f>'100 Chart'!$D$2:$D$7</c:f>
              <c:numCache>
                <c:formatCode>0%</c:formatCode>
                <c:ptCount val="6"/>
                <c:pt idx="0">
                  <c:v>2.5266704098820883E-2</c:v>
                </c:pt>
                <c:pt idx="1">
                  <c:v>8.4222346996069616E-3</c:v>
                </c:pt>
                <c:pt idx="2">
                  <c:v>2.7512633352049412E-2</c:v>
                </c:pt>
                <c:pt idx="3">
                  <c:v>6.2324536777091523E-2</c:v>
                </c:pt>
                <c:pt idx="4">
                  <c:v>7.4677147669848398E-2</c:v>
                </c:pt>
                <c:pt idx="5">
                  <c:v>7.860752386299831E-3</c:v>
                </c:pt>
              </c:numCache>
            </c:numRef>
          </c:val>
          <c:extLst>
            <c:ext xmlns:c16="http://schemas.microsoft.com/office/drawing/2014/chart" uri="{C3380CC4-5D6E-409C-BE32-E72D297353CC}">
              <c16:uniqueId val="{00000002-EFF1-8841-A252-42AE200BA5A0}"/>
            </c:ext>
          </c:extLst>
        </c:ser>
        <c:ser>
          <c:idx val="3"/>
          <c:order val="3"/>
          <c:tx>
            <c:strRef>
              <c:f>'100 Chart'!$E$1</c:f>
              <c:strCache>
                <c:ptCount val="1"/>
                <c:pt idx="0">
                  <c:v>CRIN</c:v>
                </c:pt>
              </c:strCache>
            </c:strRef>
          </c:tx>
          <c:spPr>
            <a:solidFill>
              <a:srgbClr val="FF0000"/>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A-F757-A646-AA43-FF3EC2030D42}"/>
                </c:ext>
              </c:extLst>
            </c:dLbl>
            <c:dLbl>
              <c:idx val="2"/>
              <c:delete val="1"/>
              <c:extLst>
                <c:ext xmlns:c15="http://schemas.microsoft.com/office/drawing/2012/chart" uri="{CE6537A1-D6FC-4f65-9D91-7224C49458BB}"/>
                <c:ext xmlns:c16="http://schemas.microsoft.com/office/drawing/2014/chart" uri="{C3380CC4-5D6E-409C-BE32-E72D297353CC}">
                  <c16:uniqueId val="{0000000B-F757-A646-AA43-FF3EC2030D42}"/>
                </c:ext>
              </c:extLst>
            </c:dLbl>
            <c:dLbl>
              <c:idx val="3"/>
              <c:delete val="1"/>
              <c:extLst>
                <c:ext xmlns:c15="http://schemas.microsoft.com/office/drawing/2012/chart" uri="{CE6537A1-D6FC-4f65-9D91-7224C49458BB}"/>
                <c:ext xmlns:c16="http://schemas.microsoft.com/office/drawing/2014/chart" uri="{C3380CC4-5D6E-409C-BE32-E72D297353CC}">
                  <c16:uniqueId val="{0000000C-F757-A646-AA43-FF3EC2030D42}"/>
                </c:ext>
              </c:extLst>
            </c:dLbl>
            <c:dLbl>
              <c:idx val="5"/>
              <c:delete val="1"/>
              <c:extLst>
                <c:ext xmlns:c15="http://schemas.microsoft.com/office/drawing/2012/chart" uri="{CE6537A1-D6FC-4f65-9D91-7224C49458BB}"/>
                <c:ext xmlns:c16="http://schemas.microsoft.com/office/drawing/2014/chart" uri="{C3380CC4-5D6E-409C-BE32-E72D297353CC}">
                  <c16:uniqueId val="{00000001-F757-A646-AA43-FF3EC2030D42}"/>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'100 Chart'!$A$2:$A$7</c:f>
              <c:strCache>
                <c:ptCount val="6"/>
                <c:pt idx="0">
                  <c:v>RAC</c:v>
                </c:pt>
                <c:pt idx="1">
                  <c:v>RCA</c:v>
                </c:pt>
                <c:pt idx="2">
                  <c:v>CAR</c:v>
                </c:pt>
                <c:pt idx="3">
                  <c:v>CRA</c:v>
                </c:pt>
                <c:pt idx="4">
                  <c:v>ARC</c:v>
                </c:pt>
                <c:pt idx="5">
                  <c:v>ACR</c:v>
                </c:pt>
              </c:strCache>
            </c:strRef>
          </c:cat>
          <c:val>
            <c:numRef>
              <c:f>'100 Chart'!$E$2:$E$7</c:f>
              <c:numCache>
                <c:formatCode>0%</c:formatCode>
                <c:ptCount val="6"/>
                <c:pt idx="0">
                  <c:v>0.18528916339135318</c:v>
                </c:pt>
                <c:pt idx="1">
                  <c:v>0</c:v>
                </c:pt>
                <c:pt idx="2">
                  <c:v>6.1763054463784394E-3</c:v>
                </c:pt>
                <c:pt idx="3">
                  <c:v>4.4918585064570469E-3</c:v>
                </c:pt>
                <c:pt idx="4">
                  <c:v>0.23975294778214487</c:v>
                </c:pt>
                <c:pt idx="5">
                  <c:v>0</c:v>
                </c:pt>
              </c:numCache>
            </c:numRef>
          </c:val>
          <c:extLst>
            <c:ext xmlns:c16="http://schemas.microsoft.com/office/drawing/2014/chart" uri="{C3380CC4-5D6E-409C-BE32-E72D297353CC}">
              <c16:uniqueId val="{00000003-EFF1-8841-A252-42AE200BA5A0}"/>
            </c:ext>
          </c:extLst>
        </c:ser>
        <c:ser>
          <c:idx val="4"/>
          <c:order val="4"/>
          <c:tx>
            <c:strRef>
              <c:f>'100 Chart'!$F$1</c:f>
              <c:strCache>
                <c:ptCount val="1"/>
                <c:pt idx="0">
                  <c:v>NOT DETECTED</c:v>
                </c:pt>
              </c:strCache>
            </c:strRef>
          </c:tx>
          <c:spPr>
            <a:solidFill>
              <a:schemeClr val="bg2">
                <a:lumMod val="90000"/>
              </a:schemeClr>
            </a:solidFill>
            <a:ln>
              <a:noFill/>
            </a:ln>
            <a:effectLst/>
          </c:spPr>
          <c:invertIfNegative val="0"/>
          <c:dLbls>
            <c:dLbl>
              <c:idx val="0"/>
              <c:layout>
                <c:manualLayout>
                  <c:x val="7.2640373983062889E-2"/>
                  <c:y val="9.259259259259258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757-A646-AA43-FF3EC2030D42}"/>
                </c:ext>
              </c:extLst>
            </c:dLbl>
            <c:dLbl>
              <c:idx val="1"/>
              <c:delete val="1"/>
              <c:extLst>
                <c:ext xmlns:c15="http://schemas.microsoft.com/office/drawing/2012/chart" uri="{CE6537A1-D6FC-4f65-9D91-7224C49458BB}"/>
                <c:ext xmlns:c16="http://schemas.microsoft.com/office/drawing/2014/chart" uri="{C3380CC4-5D6E-409C-BE32-E72D297353CC}">
                  <c16:uniqueId val="{00000005-F757-A646-AA43-FF3EC2030D42}"/>
                </c:ext>
              </c:extLst>
            </c:dLbl>
            <c:dLbl>
              <c:idx val="2"/>
              <c:delete val="1"/>
              <c:extLst>
                <c:ext xmlns:c15="http://schemas.microsoft.com/office/drawing/2012/chart" uri="{CE6537A1-D6FC-4f65-9D91-7224C49458BB}"/>
                <c:ext xmlns:c16="http://schemas.microsoft.com/office/drawing/2014/chart" uri="{C3380CC4-5D6E-409C-BE32-E72D297353CC}">
                  <c16:uniqueId val="{00000004-F757-A646-AA43-FF3EC2030D42}"/>
                </c:ext>
              </c:extLst>
            </c:dLbl>
            <c:dLbl>
              <c:idx val="3"/>
              <c:delete val="1"/>
              <c:extLst>
                <c:ext xmlns:c15="http://schemas.microsoft.com/office/drawing/2012/chart" uri="{CE6537A1-D6FC-4f65-9D91-7224C49458BB}"/>
                <c:ext xmlns:c16="http://schemas.microsoft.com/office/drawing/2014/chart" uri="{C3380CC4-5D6E-409C-BE32-E72D297353CC}">
                  <c16:uniqueId val="{00000003-F757-A646-AA43-FF3EC2030D42}"/>
                </c:ext>
              </c:extLst>
            </c:dLbl>
            <c:dLbl>
              <c:idx val="5"/>
              <c:delete val="1"/>
              <c:extLst>
                <c:ext xmlns:c15="http://schemas.microsoft.com/office/drawing/2012/chart" uri="{CE6537A1-D6FC-4f65-9D91-7224C49458BB}"/>
                <c:ext xmlns:c16="http://schemas.microsoft.com/office/drawing/2014/chart" uri="{C3380CC4-5D6E-409C-BE32-E72D297353CC}">
                  <c16:uniqueId val="{00000000-F757-A646-AA43-FF3EC2030D42}"/>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ysClr val="windowText" lastClr="000000"/>
                      </a:solidFill>
                      <a:prstDash val="solid"/>
                      <a:miter lim="800000"/>
                    </a:ln>
                    <a:effectLst/>
                  </c:spPr>
                </c15:leaderLines>
              </c:ext>
            </c:extLst>
          </c:dLbls>
          <c:cat>
            <c:strRef>
              <c:f>'100 Chart'!$A$2:$A$7</c:f>
              <c:strCache>
                <c:ptCount val="6"/>
                <c:pt idx="0">
                  <c:v>RAC</c:v>
                </c:pt>
                <c:pt idx="1">
                  <c:v>RCA</c:v>
                </c:pt>
                <c:pt idx="2">
                  <c:v>CAR</c:v>
                </c:pt>
                <c:pt idx="3">
                  <c:v>CRA</c:v>
                </c:pt>
                <c:pt idx="4">
                  <c:v>ARC</c:v>
                </c:pt>
                <c:pt idx="5">
                  <c:v>ACR</c:v>
                </c:pt>
              </c:strCache>
            </c:strRef>
          </c:cat>
          <c:val>
            <c:numRef>
              <c:f>'100 Chart'!$F$2:$F$7</c:f>
              <c:numCache>
                <c:formatCode>0%</c:formatCode>
                <c:ptCount val="6"/>
                <c:pt idx="0">
                  <c:v>1.403705783267827E-2</c:v>
                </c:pt>
                <c:pt idx="1">
                  <c:v>0</c:v>
                </c:pt>
                <c:pt idx="2">
                  <c:v>0</c:v>
                </c:pt>
                <c:pt idx="3">
                  <c:v>0</c:v>
                </c:pt>
                <c:pt idx="4">
                  <c:v>2.358225715889949E-2</c:v>
                </c:pt>
                <c:pt idx="5">
                  <c:v>0</c:v>
                </c:pt>
              </c:numCache>
            </c:numRef>
          </c:val>
          <c:extLst>
            <c:ext xmlns:c16="http://schemas.microsoft.com/office/drawing/2014/chart" uri="{C3380CC4-5D6E-409C-BE32-E72D297353CC}">
              <c16:uniqueId val="{00000004-EFF1-8841-A252-42AE200BA5A0}"/>
            </c:ext>
          </c:extLst>
        </c:ser>
        <c:dLbls>
          <c:dLblPos val="ctr"/>
          <c:showLegendKey val="0"/>
          <c:showVal val="1"/>
          <c:showCatName val="0"/>
          <c:showSerName val="0"/>
          <c:showPercent val="0"/>
          <c:showBubbleSize val="0"/>
        </c:dLbls>
        <c:gapWidth val="62"/>
        <c:overlap val="100"/>
        <c:axId val="310807791"/>
        <c:axId val="775894591"/>
      </c:barChart>
      <c:catAx>
        <c:axId val="3108077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775894591"/>
        <c:crosses val="autoZero"/>
        <c:auto val="1"/>
        <c:lblAlgn val="ctr"/>
        <c:lblOffset val="100"/>
        <c:noMultiLvlLbl val="0"/>
      </c:catAx>
      <c:valAx>
        <c:axId val="77589459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310807791"/>
        <c:crosses val="autoZero"/>
        <c:crossBetween val="between"/>
      </c:valAx>
      <c:spPr>
        <a:noFill/>
        <a:ln>
          <a:noFill/>
        </a:ln>
        <a:effectLst/>
      </c:spPr>
    </c:plotArea>
    <c:plotVisOnly val="1"/>
    <c:dispBlanksAs val="gap"/>
    <c:showDLblsOverMax val="0"/>
    <c:extLst/>
  </c:chart>
  <c:spPr>
    <a:solidFill>
      <a:schemeClr val="bg1"/>
    </a:solidFill>
    <a:ln w="9525" cap="flat" cmpd="sng" algn="ctr">
      <a:solidFill>
        <a:sysClr val="window" lastClr="FFFFFF"/>
      </a:solidFill>
      <a:round/>
    </a:ln>
    <a:effectLst/>
  </c:spPr>
  <c:txPr>
    <a:bodyPr/>
    <a:lstStyle/>
    <a:p>
      <a:pPr>
        <a:defRPr sz="1100"/>
      </a:pPr>
      <a:endParaRPr lang="en-US"/>
    </a:p>
  </c:txPr>
  <c:externalData r:id="rId4">
    <c:autoUpdate val="0"/>
  </c:externalData>
  <c:userShapes r:id="rId5"/>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r>
              <a:rPr lang="en-US" sz="2000" b="1" u="sng" dirty="0"/>
              <a:t>40% Mixed Responding </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0"/>
          <c:order val="0"/>
          <c:tx>
            <c:strRef>
              <c:f>Sheet5!$B$3</c:f>
              <c:strCache>
                <c:ptCount val="1"/>
                <c:pt idx="0">
                  <c:v>VRIN-r</c:v>
                </c:pt>
              </c:strCache>
            </c:strRef>
          </c:tx>
          <c:spPr>
            <a:ln w="28575" cap="rnd">
              <a:solidFill>
                <a:schemeClr val="accent1"/>
              </a:solidFill>
              <a:round/>
            </a:ln>
            <a:effectLst/>
          </c:spPr>
          <c:marker>
            <c:symbol val="none"/>
          </c:marker>
          <c:cat>
            <c:strRef>
              <c:f>Sheet5!$A$4:$A$9</c:f>
              <c:strCache>
                <c:ptCount val="6"/>
                <c:pt idx="0">
                  <c:v>RAC</c:v>
                </c:pt>
                <c:pt idx="1">
                  <c:v>RCA</c:v>
                </c:pt>
                <c:pt idx="2">
                  <c:v>CAR</c:v>
                </c:pt>
                <c:pt idx="3">
                  <c:v>CRA</c:v>
                </c:pt>
                <c:pt idx="4">
                  <c:v>ARC</c:v>
                </c:pt>
                <c:pt idx="5">
                  <c:v>ACR</c:v>
                </c:pt>
              </c:strCache>
            </c:strRef>
          </c:cat>
          <c:val>
            <c:numRef>
              <c:f>Sheet5!$B$4:$B$9</c:f>
              <c:numCache>
                <c:formatCode>General</c:formatCode>
                <c:ptCount val="6"/>
                <c:pt idx="0">
                  <c:v>69.771500000000003</c:v>
                </c:pt>
                <c:pt idx="1">
                  <c:v>84.174099999999996</c:v>
                </c:pt>
                <c:pt idx="2">
                  <c:v>76.254400000000004</c:v>
                </c:pt>
                <c:pt idx="3">
                  <c:v>81.909000000000006</c:v>
                </c:pt>
                <c:pt idx="4">
                  <c:v>68.948300000000003</c:v>
                </c:pt>
                <c:pt idx="5">
                  <c:v>78.2089</c:v>
                </c:pt>
              </c:numCache>
            </c:numRef>
          </c:val>
          <c:smooth val="0"/>
          <c:extLst>
            <c:ext xmlns:c16="http://schemas.microsoft.com/office/drawing/2014/chart" uri="{C3380CC4-5D6E-409C-BE32-E72D297353CC}">
              <c16:uniqueId val="{00000000-6F3A-A14F-A175-BDD7136CBC48}"/>
            </c:ext>
          </c:extLst>
        </c:ser>
        <c:ser>
          <c:idx val="1"/>
          <c:order val="1"/>
          <c:tx>
            <c:strRef>
              <c:f>Sheet5!$C$3</c:f>
              <c:strCache>
                <c:ptCount val="1"/>
                <c:pt idx="0">
                  <c:v>TRIN-r TRUE</c:v>
                </c:pt>
              </c:strCache>
            </c:strRef>
          </c:tx>
          <c:spPr>
            <a:ln w="28575" cap="rnd">
              <a:solidFill>
                <a:schemeClr val="accent2"/>
              </a:solidFill>
              <a:round/>
            </a:ln>
            <a:effectLst/>
          </c:spPr>
          <c:marker>
            <c:symbol val="none"/>
          </c:marker>
          <c:cat>
            <c:strRef>
              <c:f>Sheet5!$A$4:$A$9</c:f>
              <c:strCache>
                <c:ptCount val="6"/>
                <c:pt idx="0">
                  <c:v>RAC</c:v>
                </c:pt>
                <c:pt idx="1">
                  <c:v>RCA</c:v>
                </c:pt>
                <c:pt idx="2">
                  <c:v>CAR</c:v>
                </c:pt>
                <c:pt idx="3">
                  <c:v>CRA</c:v>
                </c:pt>
                <c:pt idx="4">
                  <c:v>ARC</c:v>
                </c:pt>
                <c:pt idx="5">
                  <c:v>ACR</c:v>
                </c:pt>
              </c:strCache>
            </c:strRef>
          </c:cat>
          <c:val>
            <c:numRef>
              <c:f>Sheet5!$C$4:$C$9</c:f>
              <c:numCache>
                <c:formatCode>General</c:formatCode>
                <c:ptCount val="6"/>
                <c:pt idx="0">
                  <c:v>66.376800000000003</c:v>
                </c:pt>
                <c:pt idx="1">
                  <c:v>66.035399999999996</c:v>
                </c:pt>
                <c:pt idx="2">
                  <c:v>66.302099999999996</c:v>
                </c:pt>
                <c:pt idx="3">
                  <c:v>67.653599999999997</c:v>
                </c:pt>
                <c:pt idx="4">
                  <c:v>68.206100000000006</c:v>
                </c:pt>
                <c:pt idx="5">
                  <c:v>66.419399999999996</c:v>
                </c:pt>
              </c:numCache>
            </c:numRef>
          </c:val>
          <c:smooth val="0"/>
          <c:extLst>
            <c:ext xmlns:c16="http://schemas.microsoft.com/office/drawing/2014/chart" uri="{C3380CC4-5D6E-409C-BE32-E72D297353CC}">
              <c16:uniqueId val="{00000001-6F3A-A14F-A175-BDD7136CBC48}"/>
            </c:ext>
          </c:extLst>
        </c:ser>
        <c:ser>
          <c:idx val="2"/>
          <c:order val="2"/>
          <c:tx>
            <c:strRef>
              <c:f>Sheet5!$D$3</c:f>
              <c:strCache>
                <c:ptCount val="1"/>
                <c:pt idx="0">
                  <c:v>TRIN-r FALSE</c:v>
                </c:pt>
              </c:strCache>
            </c:strRef>
          </c:tx>
          <c:spPr>
            <a:ln w="28575" cap="rnd">
              <a:solidFill>
                <a:schemeClr val="accent6"/>
              </a:solidFill>
              <a:round/>
            </a:ln>
            <a:effectLst/>
          </c:spPr>
          <c:marker>
            <c:symbol val="none"/>
          </c:marker>
          <c:cat>
            <c:strRef>
              <c:f>Sheet5!$A$4:$A$9</c:f>
              <c:strCache>
                <c:ptCount val="6"/>
                <c:pt idx="0">
                  <c:v>RAC</c:v>
                </c:pt>
                <c:pt idx="1">
                  <c:v>RCA</c:v>
                </c:pt>
                <c:pt idx="2">
                  <c:v>CAR</c:v>
                </c:pt>
                <c:pt idx="3">
                  <c:v>CRA</c:v>
                </c:pt>
                <c:pt idx="4">
                  <c:v>ARC</c:v>
                </c:pt>
                <c:pt idx="5">
                  <c:v>ACR</c:v>
                </c:pt>
              </c:strCache>
            </c:strRef>
          </c:cat>
          <c:val>
            <c:numRef>
              <c:f>Sheet5!$D$4:$D$9</c:f>
              <c:numCache>
                <c:formatCode>General</c:formatCode>
                <c:ptCount val="6"/>
                <c:pt idx="0">
                  <c:v>60.281300000000002</c:v>
                </c:pt>
                <c:pt idx="1">
                  <c:v>63.375599999999999</c:v>
                </c:pt>
                <c:pt idx="2">
                  <c:v>62.646799999999999</c:v>
                </c:pt>
                <c:pt idx="3">
                  <c:v>62.887700000000002</c:v>
                </c:pt>
                <c:pt idx="4">
                  <c:v>59.923099999999998</c:v>
                </c:pt>
                <c:pt idx="5">
                  <c:v>62.2577</c:v>
                </c:pt>
              </c:numCache>
            </c:numRef>
          </c:val>
          <c:smooth val="0"/>
          <c:extLst>
            <c:ext xmlns:c16="http://schemas.microsoft.com/office/drawing/2014/chart" uri="{C3380CC4-5D6E-409C-BE32-E72D297353CC}">
              <c16:uniqueId val="{00000002-6F3A-A14F-A175-BDD7136CBC48}"/>
            </c:ext>
          </c:extLst>
        </c:ser>
        <c:ser>
          <c:idx val="3"/>
          <c:order val="3"/>
          <c:tx>
            <c:strRef>
              <c:f>Sheet5!$E$3</c:f>
              <c:strCache>
                <c:ptCount val="1"/>
                <c:pt idx="0">
                  <c:v>CRIN</c:v>
                </c:pt>
              </c:strCache>
            </c:strRef>
          </c:tx>
          <c:spPr>
            <a:ln w="28575" cap="rnd">
              <a:solidFill>
                <a:schemeClr val="accent4"/>
              </a:solidFill>
              <a:round/>
            </a:ln>
            <a:effectLst/>
          </c:spPr>
          <c:marker>
            <c:symbol val="none"/>
          </c:marker>
          <c:cat>
            <c:strRef>
              <c:f>Sheet5!$A$4:$A$9</c:f>
              <c:strCache>
                <c:ptCount val="6"/>
                <c:pt idx="0">
                  <c:v>RAC</c:v>
                </c:pt>
                <c:pt idx="1">
                  <c:v>RCA</c:v>
                </c:pt>
                <c:pt idx="2">
                  <c:v>CAR</c:v>
                </c:pt>
                <c:pt idx="3">
                  <c:v>CRA</c:v>
                </c:pt>
                <c:pt idx="4">
                  <c:v>ARC</c:v>
                </c:pt>
                <c:pt idx="5">
                  <c:v>ACR</c:v>
                </c:pt>
              </c:strCache>
            </c:strRef>
          </c:cat>
          <c:val>
            <c:numRef>
              <c:f>Sheet5!$E$4:$E$9</c:f>
              <c:numCache>
                <c:formatCode>General</c:formatCode>
                <c:ptCount val="6"/>
                <c:pt idx="0">
                  <c:v>73.065100000000001</c:v>
                </c:pt>
                <c:pt idx="1">
                  <c:v>84.080299999999994</c:v>
                </c:pt>
                <c:pt idx="2">
                  <c:v>78.550799999999995</c:v>
                </c:pt>
                <c:pt idx="3">
                  <c:v>82.961799999999997</c:v>
                </c:pt>
                <c:pt idx="4">
                  <c:v>72.965699999999998</c:v>
                </c:pt>
                <c:pt idx="5">
                  <c:v>79.878200000000007</c:v>
                </c:pt>
              </c:numCache>
            </c:numRef>
          </c:val>
          <c:smooth val="0"/>
          <c:extLst>
            <c:ext xmlns:c16="http://schemas.microsoft.com/office/drawing/2014/chart" uri="{C3380CC4-5D6E-409C-BE32-E72D297353CC}">
              <c16:uniqueId val="{00000003-6F3A-A14F-A175-BDD7136CBC48}"/>
            </c:ext>
          </c:extLst>
        </c:ser>
        <c:dLbls>
          <c:showLegendKey val="0"/>
          <c:showVal val="0"/>
          <c:showCatName val="0"/>
          <c:showSerName val="0"/>
          <c:showPercent val="0"/>
          <c:showBubbleSize val="0"/>
        </c:dLbls>
        <c:smooth val="0"/>
        <c:axId val="506141488"/>
        <c:axId val="506141880"/>
      </c:lineChart>
      <c:catAx>
        <c:axId val="506141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506141880"/>
        <c:crosses val="autoZero"/>
        <c:auto val="1"/>
        <c:lblAlgn val="ctr"/>
        <c:lblOffset val="100"/>
        <c:noMultiLvlLbl val="0"/>
      </c:catAx>
      <c:valAx>
        <c:axId val="506141880"/>
        <c:scaling>
          <c:orientation val="minMax"/>
          <c:max val="12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506141488"/>
        <c:crosses val="autoZero"/>
        <c:crossBetween val="between"/>
        <c:majorUnit val="10"/>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legend>
    <c:plotVisOnly val="1"/>
    <c:dispBlanksAs val="gap"/>
    <c:showDLblsOverMax val="0"/>
    <c:extLst/>
  </c:chart>
  <c:spPr>
    <a:solidFill>
      <a:schemeClr val="bg1"/>
    </a:solidFill>
    <a:ln w="9525" cap="flat" cmpd="sng" algn="ctr">
      <a:solidFill>
        <a:sysClr val="window" lastClr="FFFFFF"/>
      </a:solidFill>
      <a:round/>
    </a:ln>
    <a:effectLst/>
  </c:spPr>
  <c:txPr>
    <a:bodyPr/>
    <a:lstStyle/>
    <a:p>
      <a:pPr>
        <a:defRPr/>
      </a:pPr>
      <a:endParaRPr lang="en-US"/>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r>
              <a:rPr lang="en-US" sz="2000" b="1" u="sng" dirty="0"/>
              <a:t>60% Mixed Responding </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0"/>
          <c:order val="0"/>
          <c:tx>
            <c:strRef>
              <c:f>Sheet5!$B$23</c:f>
              <c:strCache>
                <c:ptCount val="1"/>
                <c:pt idx="0">
                  <c:v>VRIN-r</c:v>
                </c:pt>
              </c:strCache>
            </c:strRef>
          </c:tx>
          <c:spPr>
            <a:ln w="28575" cap="rnd">
              <a:solidFill>
                <a:schemeClr val="accent1"/>
              </a:solidFill>
              <a:round/>
            </a:ln>
            <a:effectLst/>
          </c:spPr>
          <c:marker>
            <c:symbol val="none"/>
          </c:marker>
          <c:cat>
            <c:strRef>
              <c:f>Sheet5!$A$24:$A$29</c:f>
              <c:strCache>
                <c:ptCount val="6"/>
                <c:pt idx="0">
                  <c:v>RAC</c:v>
                </c:pt>
                <c:pt idx="1">
                  <c:v>RCA</c:v>
                </c:pt>
                <c:pt idx="2">
                  <c:v>CAR</c:v>
                </c:pt>
                <c:pt idx="3">
                  <c:v>CRA</c:v>
                </c:pt>
                <c:pt idx="4">
                  <c:v>ACR</c:v>
                </c:pt>
                <c:pt idx="5">
                  <c:v>ARC</c:v>
                </c:pt>
              </c:strCache>
            </c:strRef>
          </c:cat>
          <c:val>
            <c:numRef>
              <c:f>Sheet5!$B$24:$B$29</c:f>
              <c:numCache>
                <c:formatCode>General</c:formatCode>
                <c:ptCount val="6"/>
                <c:pt idx="0">
                  <c:v>77.295900000000003</c:v>
                </c:pt>
                <c:pt idx="1">
                  <c:v>100.0853</c:v>
                </c:pt>
                <c:pt idx="2">
                  <c:v>86.754599999999996</c:v>
                </c:pt>
                <c:pt idx="3">
                  <c:v>93.569900000000004</c:v>
                </c:pt>
                <c:pt idx="4">
                  <c:v>75.890500000000003</c:v>
                </c:pt>
                <c:pt idx="5">
                  <c:v>107.2437</c:v>
                </c:pt>
              </c:numCache>
            </c:numRef>
          </c:val>
          <c:smooth val="0"/>
          <c:extLst>
            <c:ext xmlns:c16="http://schemas.microsoft.com/office/drawing/2014/chart" uri="{C3380CC4-5D6E-409C-BE32-E72D297353CC}">
              <c16:uniqueId val="{00000000-EAF5-8240-ADEA-452D5BD8CA08}"/>
            </c:ext>
          </c:extLst>
        </c:ser>
        <c:ser>
          <c:idx val="1"/>
          <c:order val="1"/>
          <c:tx>
            <c:strRef>
              <c:f>Sheet5!$C$23</c:f>
              <c:strCache>
                <c:ptCount val="1"/>
                <c:pt idx="0">
                  <c:v>TRIN-r TRUE</c:v>
                </c:pt>
              </c:strCache>
            </c:strRef>
          </c:tx>
          <c:spPr>
            <a:ln w="28575" cap="rnd">
              <a:solidFill>
                <a:schemeClr val="accent2"/>
              </a:solidFill>
              <a:round/>
            </a:ln>
            <a:effectLst/>
          </c:spPr>
          <c:marker>
            <c:symbol val="none"/>
          </c:marker>
          <c:cat>
            <c:strRef>
              <c:f>Sheet5!$A$24:$A$29</c:f>
              <c:strCache>
                <c:ptCount val="6"/>
                <c:pt idx="0">
                  <c:v>RAC</c:v>
                </c:pt>
                <c:pt idx="1">
                  <c:v>RCA</c:v>
                </c:pt>
                <c:pt idx="2">
                  <c:v>CAR</c:v>
                </c:pt>
                <c:pt idx="3">
                  <c:v>CRA</c:v>
                </c:pt>
                <c:pt idx="4">
                  <c:v>ACR</c:v>
                </c:pt>
                <c:pt idx="5">
                  <c:v>ARC</c:v>
                </c:pt>
              </c:strCache>
            </c:strRef>
          </c:cat>
          <c:val>
            <c:numRef>
              <c:f>Sheet5!$C$24:$C$29</c:f>
              <c:numCache>
                <c:formatCode>General</c:formatCode>
                <c:ptCount val="6"/>
                <c:pt idx="0">
                  <c:v>72.906800000000004</c:v>
                </c:pt>
                <c:pt idx="1">
                  <c:v>72.364400000000003</c:v>
                </c:pt>
                <c:pt idx="2">
                  <c:v>72.304299999999998</c:v>
                </c:pt>
                <c:pt idx="3">
                  <c:v>76.007300000000001</c:v>
                </c:pt>
                <c:pt idx="4">
                  <c:v>76.368899999999996</c:v>
                </c:pt>
                <c:pt idx="5">
                  <c:v>78.231899999999996</c:v>
                </c:pt>
              </c:numCache>
            </c:numRef>
          </c:val>
          <c:smooth val="0"/>
          <c:extLst>
            <c:ext xmlns:c16="http://schemas.microsoft.com/office/drawing/2014/chart" uri="{C3380CC4-5D6E-409C-BE32-E72D297353CC}">
              <c16:uniqueId val="{00000001-EAF5-8240-ADEA-452D5BD8CA08}"/>
            </c:ext>
          </c:extLst>
        </c:ser>
        <c:ser>
          <c:idx val="2"/>
          <c:order val="2"/>
          <c:tx>
            <c:strRef>
              <c:f>Sheet5!$D$23</c:f>
              <c:strCache>
                <c:ptCount val="1"/>
                <c:pt idx="0">
                  <c:v>TRIN-r FALSE</c:v>
                </c:pt>
              </c:strCache>
            </c:strRef>
          </c:tx>
          <c:spPr>
            <a:ln w="28575" cap="rnd">
              <a:solidFill>
                <a:schemeClr val="accent6"/>
              </a:solidFill>
              <a:round/>
            </a:ln>
            <a:effectLst/>
          </c:spPr>
          <c:marker>
            <c:symbol val="none"/>
          </c:marker>
          <c:cat>
            <c:strRef>
              <c:f>Sheet5!$A$24:$A$29</c:f>
              <c:strCache>
                <c:ptCount val="6"/>
                <c:pt idx="0">
                  <c:v>RAC</c:v>
                </c:pt>
                <c:pt idx="1">
                  <c:v>RCA</c:v>
                </c:pt>
                <c:pt idx="2">
                  <c:v>CAR</c:v>
                </c:pt>
                <c:pt idx="3">
                  <c:v>CRA</c:v>
                </c:pt>
                <c:pt idx="4">
                  <c:v>ACR</c:v>
                </c:pt>
                <c:pt idx="5">
                  <c:v>ARC</c:v>
                </c:pt>
              </c:strCache>
            </c:strRef>
          </c:cat>
          <c:val>
            <c:numRef>
              <c:f>Sheet5!$D$24:$D$29</c:f>
              <c:numCache>
                <c:formatCode>General</c:formatCode>
                <c:ptCount val="6"/>
                <c:pt idx="0">
                  <c:v>65.772000000000006</c:v>
                </c:pt>
                <c:pt idx="1">
                  <c:v>68.792299999999997</c:v>
                </c:pt>
                <c:pt idx="2">
                  <c:v>69.755799999999994</c:v>
                </c:pt>
                <c:pt idx="3">
                  <c:v>68.267300000000006</c:v>
                </c:pt>
                <c:pt idx="4">
                  <c:v>64.234099999999998</c:v>
                </c:pt>
                <c:pt idx="5">
                  <c:v>74.937700000000007</c:v>
                </c:pt>
              </c:numCache>
            </c:numRef>
          </c:val>
          <c:smooth val="0"/>
          <c:extLst>
            <c:ext xmlns:c16="http://schemas.microsoft.com/office/drawing/2014/chart" uri="{C3380CC4-5D6E-409C-BE32-E72D297353CC}">
              <c16:uniqueId val="{00000002-EAF5-8240-ADEA-452D5BD8CA08}"/>
            </c:ext>
          </c:extLst>
        </c:ser>
        <c:ser>
          <c:idx val="3"/>
          <c:order val="3"/>
          <c:tx>
            <c:strRef>
              <c:f>Sheet5!$E$23</c:f>
              <c:strCache>
                <c:ptCount val="1"/>
                <c:pt idx="0">
                  <c:v>CRIN</c:v>
                </c:pt>
              </c:strCache>
            </c:strRef>
          </c:tx>
          <c:spPr>
            <a:ln w="28575" cap="rnd">
              <a:solidFill>
                <a:schemeClr val="accent4"/>
              </a:solidFill>
              <a:round/>
            </a:ln>
            <a:effectLst/>
          </c:spPr>
          <c:marker>
            <c:symbol val="none"/>
          </c:marker>
          <c:cat>
            <c:strRef>
              <c:f>Sheet5!$A$24:$A$29</c:f>
              <c:strCache>
                <c:ptCount val="6"/>
                <c:pt idx="0">
                  <c:v>RAC</c:v>
                </c:pt>
                <c:pt idx="1">
                  <c:v>RCA</c:v>
                </c:pt>
                <c:pt idx="2">
                  <c:v>CAR</c:v>
                </c:pt>
                <c:pt idx="3">
                  <c:v>CRA</c:v>
                </c:pt>
                <c:pt idx="4">
                  <c:v>ACR</c:v>
                </c:pt>
                <c:pt idx="5">
                  <c:v>ARC</c:v>
                </c:pt>
              </c:strCache>
            </c:strRef>
          </c:cat>
          <c:val>
            <c:numRef>
              <c:f>Sheet5!$E$24:$E$29</c:f>
              <c:numCache>
                <c:formatCode>General</c:formatCode>
                <c:ptCount val="6"/>
                <c:pt idx="0">
                  <c:v>82.382400000000004</c:v>
                </c:pt>
                <c:pt idx="1">
                  <c:v>95.711399999999998</c:v>
                </c:pt>
                <c:pt idx="2">
                  <c:v>89.531199999999998</c:v>
                </c:pt>
                <c:pt idx="3">
                  <c:v>93.426699999999997</c:v>
                </c:pt>
                <c:pt idx="4">
                  <c:v>82.001099999999994</c:v>
                </c:pt>
                <c:pt idx="5">
                  <c:v>99.772599999999997</c:v>
                </c:pt>
              </c:numCache>
            </c:numRef>
          </c:val>
          <c:smooth val="0"/>
          <c:extLst>
            <c:ext xmlns:c16="http://schemas.microsoft.com/office/drawing/2014/chart" uri="{C3380CC4-5D6E-409C-BE32-E72D297353CC}">
              <c16:uniqueId val="{00000003-EAF5-8240-ADEA-452D5BD8CA08}"/>
            </c:ext>
          </c:extLst>
        </c:ser>
        <c:dLbls>
          <c:showLegendKey val="0"/>
          <c:showVal val="0"/>
          <c:showCatName val="0"/>
          <c:showSerName val="0"/>
          <c:showPercent val="0"/>
          <c:showBubbleSize val="0"/>
        </c:dLbls>
        <c:smooth val="0"/>
        <c:axId val="506148936"/>
        <c:axId val="506151288"/>
      </c:lineChart>
      <c:catAx>
        <c:axId val="506148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506151288"/>
        <c:crosses val="autoZero"/>
        <c:auto val="1"/>
        <c:lblAlgn val="ctr"/>
        <c:lblOffset val="100"/>
        <c:noMultiLvlLbl val="0"/>
      </c:catAx>
      <c:valAx>
        <c:axId val="506151288"/>
        <c:scaling>
          <c:orientation val="minMax"/>
          <c:max val="12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506148936"/>
        <c:crosses val="autoZero"/>
        <c:crossBetween val="between"/>
        <c:majorUnit val="10"/>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legend>
    <c:plotVisOnly val="1"/>
    <c:dispBlanksAs val="gap"/>
    <c:showDLblsOverMax val="0"/>
    <c:extLst/>
  </c:chart>
  <c:spPr>
    <a:solidFill>
      <a:schemeClr val="bg1"/>
    </a:solidFill>
    <a:ln w="9525" cap="flat" cmpd="sng" algn="ctr">
      <a:solidFill>
        <a:sysClr val="window" lastClr="FFFFFF"/>
      </a:solidFill>
      <a:round/>
    </a:ln>
    <a:effectLst/>
  </c:spPr>
  <c:txPr>
    <a:bodyPr/>
    <a:lstStyle/>
    <a:p>
      <a:pPr>
        <a:defRPr/>
      </a:pPr>
      <a:endParaRPr lang="en-US"/>
    </a:p>
  </c:txPr>
  <c:externalData r:id="rId4">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r>
              <a:rPr lang="en-US" sz="2000" b="1" u="sng" dirty="0"/>
              <a:t>80% Mixed Responding </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0"/>
          <c:order val="0"/>
          <c:tx>
            <c:strRef>
              <c:f>Sheet5!$B$42</c:f>
              <c:strCache>
                <c:ptCount val="1"/>
                <c:pt idx="0">
                  <c:v>VRIN-r</c:v>
                </c:pt>
              </c:strCache>
            </c:strRef>
          </c:tx>
          <c:spPr>
            <a:ln w="28575" cap="rnd">
              <a:solidFill>
                <a:schemeClr val="accent1"/>
              </a:solidFill>
              <a:round/>
            </a:ln>
            <a:effectLst/>
          </c:spPr>
          <c:marker>
            <c:symbol val="none"/>
          </c:marker>
          <c:cat>
            <c:strRef>
              <c:f>Sheet5!$A$43:$A$48</c:f>
              <c:strCache>
                <c:ptCount val="6"/>
                <c:pt idx="0">
                  <c:v>RAC</c:v>
                </c:pt>
                <c:pt idx="1">
                  <c:v>RCA</c:v>
                </c:pt>
                <c:pt idx="2">
                  <c:v>CAR</c:v>
                </c:pt>
                <c:pt idx="3">
                  <c:v>CRA</c:v>
                </c:pt>
                <c:pt idx="4">
                  <c:v>ARC</c:v>
                </c:pt>
                <c:pt idx="5">
                  <c:v>ACR</c:v>
                </c:pt>
              </c:strCache>
            </c:strRef>
          </c:cat>
          <c:val>
            <c:numRef>
              <c:f>Sheet5!$B$43:$B$48</c:f>
              <c:numCache>
                <c:formatCode>General</c:formatCode>
                <c:ptCount val="6"/>
                <c:pt idx="0">
                  <c:v>82.814099999999996</c:v>
                </c:pt>
                <c:pt idx="1">
                  <c:v>111.5547</c:v>
                </c:pt>
                <c:pt idx="2">
                  <c:v>95.005600000000001</c:v>
                </c:pt>
                <c:pt idx="3">
                  <c:v>102.38460000000001</c:v>
                </c:pt>
                <c:pt idx="4">
                  <c:v>111.5547</c:v>
                </c:pt>
                <c:pt idx="5">
                  <c:v>104.9186</c:v>
                </c:pt>
              </c:numCache>
            </c:numRef>
          </c:val>
          <c:smooth val="0"/>
          <c:extLst>
            <c:ext xmlns:c16="http://schemas.microsoft.com/office/drawing/2014/chart" uri="{C3380CC4-5D6E-409C-BE32-E72D297353CC}">
              <c16:uniqueId val="{00000000-6F3A-A14F-A175-BDD7136CBC48}"/>
            </c:ext>
          </c:extLst>
        </c:ser>
        <c:ser>
          <c:idx val="1"/>
          <c:order val="1"/>
          <c:tx>
            <c:strRef>
              <c:f>Sheet5!$C$42</c:f>
              <c:strCache>
                <c:ptCount val="1"/>
                <c:pt idx="0">
                  <c:v>TRIN-r TRUE</c:v>
                </c:pt>
              </c:strCache>
            </c:strRef>
          </c:tx>
          <c:spPr>
            <a:ln w="28575" cap="rnd">
              <a:solidFill>
                <a:schemeClr val="accent2"/>
              </a:solidFill>
              <a:round/>
            </a:ln>
            <a:effectLst/>
          </c:spPr>
          <c:marker>
            <c:symbol val="none"/>
          </c:marker>
          <c:cat>
            <c:strRef>
              <c:f>Sheet5!$A$43:$A$48</c:f>
              <c:strCache>
                <c:ptCount val="6"/>
                <c:pt idx="0">
                  <c:v>RAC</c:v>
                </c:pt>
                <c:pt idx="1">
                  <c:v>RCA</c:v>
                </c:pt>
                <c:pt idx="2">
                  <c:v>CAR</c:v>
                </c:pt>
                <c:pt idx="3">
                  <c:v>CRA</c:v>
                </c:pt>
                <c:pt idx="4">
                  <c:v>ARC</c:v>
                </c:pt>
                <c:pt idx="5">
                  <c:v>ACR</c:v>
                </c:pt>
              </c:strCache>
            </c:strRef>
          </c:cat>
          <c:val>
            <c:numRef>
              <c:f>Sheet5!$C$43:$C$48</c:f>
              <c:numCache>
                <c:formatCode>General</c:formatCode>
                <c:ptCount val="6"/>
                <c:pt idx="0">
                  <c:v>77.510900000000007</c:v>
                </c:pt>
                <c:pt idx="1">
                  <c:v>77.779300000000006</c:v>
                </c:pt>
                <c:pt idx="2">
                  <c:v>76.814099999999996</c:v>
                </c:pt>
                <c:pt idx="3">
                  <c:v>82.402600000000007</c:v>
                </c:pt>
                <c:pt idx="4">
                  <c:v>77.779300000000006</c:v>
                </c:pt>
                <c:pt idx="5">
                  <c:v>76.797300000000007</c:v>
                </c:pt>
              </c:numCache>
            </c:numRef>
          </c:val>
          <c:smooth val="0"/>
          <c:extLst>
            <c:ext xmlns:c16="http://schemas.microsoft.com/office/drawing/2014/chart" uri="{C3380CC4-5D6E-409C-BE32-E72D297353CC}">
              <c16:uniqueId val="{00000001-6F3A-A14F-A175-BDD7136CBC48}"/>
            </c:ext>
          </c:extLst>
        </c:ser>
        <c:ser>
          <c:idx val="2"/>
          <c:order val="2"/>
          <c:tx>
            <c:strRef>
              <c:f>Sheet5!$D$42</c:f>
              <c:strCache>
                <c:ptCount val="1"/>
                <c:pt idx="0">
                  <c:v>TRIN-r FALSE</c:v>
                </c:pt>
              </c:strCache>
            </c:strRef>
          </c:tx>
          <c:spPr>
            <a:ln w="28575" cap="rnd">
              <a:solidFill>
                <a:schemeClr val="accent6"/>
              </a:solidFill>
              <a:round/>
            </a:ln>
            <a:effectLst/>
          </c:spPr>
          <c:marker>
            <c:symbol val="none"/>
          </c:marker>
          <c:cat>
            <c:strRef>
              <c:f>Sheet5!$A$43:$A$48</c:f>
              <c:strCache>
                <c:ptCount val="6"/>
                <c:pt idx="0">
                  <c:v>RAC</c:v>
                </c:pt>
                <c:pt idx="1">
                  <c:v>RCA</c:v>
                </c:pt>
                <c:pt idx="2">
                  <c:v>CAR</c:v>
                </c:pt>
                <c:pt idx="3">
                  <c:v>CRA</c:v>
                </c:pt>
                <c:pt idx="4">
                  <c:v>ARC</c:v>
                </c:pt>
                <c:pt idx="5">
                  <c:v>ACR</c:v>
                </c:pt>
              </c:strCache>
            </c:strRef>
          </c:cat>
          <c:val>
            <c:numRef>
              <c:f>Sheet5!$D$43:$D$48</c:f>
              <c:numCache>
                <c:formatCode>General</c:formatCode>
                <c:ptCount val="6"/>
                <c:pt idx="0">
                  <c:v>70.737799999999993</c:v>
                </c:pt>
                <c:pt idx="1">
                  <c:v>72.948899999999995</c:v>
                </c:pt>
                <c:pt idx="2">
                  <c:v>77.167299999999997</c:v>
                </c:pt>
                <c:pt idx="3">
                  <c:v>72.430099999999996</c:v>
                </c:pt>
                <c:pt idx="4">
                  <c:v>72.948899999999995</c:v>
                </c:pt>
                <c:pt idx="5">
                  <c:v>73.924800000000005</c:v>
                </c:pt>
              </c:numCache>
            </c:numRef>
          </c:val>
          <c:smooth val="0"/>
          <c:extLst>
            <c:ext xmlns:c16="http://schemas.microsoft.com/office/drawing/2014/chart" uri="{C3380CC4-5D6E-409C-BE32-E72D297353CC}">
              <c16:uniqueId val="{00000002-6F3A-A14F-A175-BDD7136CBC48}"/>
            </c:ext>
          </c:extLst>
        </c:ser>
        <c:ser>
          <c:idx val="3"/>
          <c:order val="3"/>
          <c:tx>
            <c:strRef>
              <c:f>Sheet5!$E$42</c:f>
              <c:strCache>
                <c:ptCount val="1"/>
                <c:pt idx="0">
                  <c:v>CRIN</c:v>
                </c:pt>
              </c:strCache>
            </c:strRef>
          </c:tx>
          <c:spPr>
            <a:ln w="28575" cap="rnd">
              <a:solidFill>
                <a:schemeClr val="accent4"/>
              </a:solidFill>
              <a:round/>
            </a:ln>
            <a:effectLst/>
          </c:spPr>
          <c:marker>
            <c:symbol val="none"/>
          </c:marker>
          <c:cat>
            <c:strRef>
              <c:f>Sheet5!$A$43:$A$48</c:f>
              <c:strCache>
                <c:ptCount val="6"/>
                <c:pt idx="0">
                  <c:v>RAC</c:v>
                </c:pt>
                <c:pt idx="1">
                  <c:v>RCA</c:v>
                </c:pt>
                <c:pt idx="2">
                  <c:v>CAR</c:v>
                </c:pt>
                <c:pt idx="3">
                  <c:v>CRA</c:v>
                </c:pt>
                <c:pt idx="4">
                  <c:v>ARC</c:v>
                </c:pt>
                <c:pt idx="5">
                  <c:v>ACR</c:v>
                </c:pt>
              </c:strCache>
            </c:strRef>
          </c:cat>
          <c:val>
            <c:numRef>
              <c:f>Sheet5!$E$43:$E$48</c:f>
              <c:numCache>
                <c:formatCode>General</c:formatCode>
                <c:ptCount val="6"/>
                <c:pt idx="0">
                  <c:v>89.0578</c:v>
                </c:pt>
                <c:pt idx="1">
                  <c:v>100.2617</c:v>
                </c:pt>
                <c:pt idx="2">
                  <c:v>96.406499999999994</c:v>
                </c:pt>
                <c:pt idx="3">
                  <c:v>98.749600000000001</c:v>
                </c:pt>
                <c:pt idx="4">
                  <c:v>100.2617</c:v>
                </c:pt>
                <c:pt idx="5">
                  <c:v>98.944999999999993</c:v>
                </c:pt>
              </c:numCache>
            </c:numRef>
          </c:val>
          <c:smooth val="0"/>
          <c:extLst>
            <c:ext xmlns:c16="http://schemas.microsoft.com/office/drawing/2014/chart" uri="{C3380CC4-5D6E-409C-BE32-E72D297353CC}">
              <c16:uniqueId val="{00000003-6F3A-A14F-A175-BDD7136CBC48}"/>
            </c:ext>
          </c:extLst>
        </c:ser>
        <c:dLbls>
          <c:showLegendKey val="0"/>
          <c:showVal val="0"/>
          <c:showCatName val="0"/>
          <c:showSerName val="0"/>
          <c:showPercent val="0"/>
          <c:showBubbleSize val="0"/>
        </c:dLbls>
        <c:smooth val="0"/>
        <c:axId val="506156384"/>
        <c:axId val="506154032"/>
      </c:lineChart>
      <c:catAx>
        <c:axId val="506156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506154032"/>
        <c:crosses val="autoZero"/>
        <c:auto val="1"/>
        <c:lblAlgn val="ctr"/>
        <c:lblOffset val="100"/>
        <c:noMultiLvlLbl val="0"/>
      </c:catAx>
      <c:valAx>
        <c:axId val="506154032"/>
        <c:scaling>
          <c:orientation val="minMax"/>
          <c:max val="12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506156384"/>
        <c:crosses val="autoZero"/>
        <c:crossBetween val="between"/>
        <c:majorUnit val="10"/>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legend>
    <c:plotVisOnly val="1"/>
    <c:dispBlanksAs val="gap"/>
    <c:showDLblsOverMax val="0"/>
    <c:extLst/>
  </c:chart>
  <c:spPr>
    <a:solidFill>
      <a:schemeClr val="bg1"/>
    </a:solidFill>
    <a:ln w="9525" cap="flat" cmpd="sng" algn="ctr">
      <a:solidFill>
        <a:sysClr val="window" lastClr="FFFFFF"/>
      </a:solidFill>
      <a:round/>
    </a:ln>
    <a:effectLst/>
  </c:spPr>
  <c:txPr>
    <a:bodyPr/>
    <a:lstStyle/>
    <a:p>
      <a:pPr>
        <a:defRPr/>
      </a:pPr>
      <a:endParaRPr lang="en-US"/>
    </a:p>
  </c:txPr>
  <c:externalData r:id="rId4">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r>
              <a:rPr lang="en-US" sz="2000" b="1" u="sng" dirty="0"/>
              <a:t>100% Mixed Responding </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0"/>
          <c:order val="0"/>
          <c:tx>
            <c:strRef>
              <c:f>Sheet5!$B$62</c:f>
              <c:strCache>
                <c:ptCount val="1"/>
                <c:pt idx="0">
                  <c:v>VRIN-r</c:v>
                </c:pt>
              </c:strCache>
            </c:strRef>
          </c:tx>
          <c:spPr>
            <a:ln w="28575" cap="rnd">
              <a:solidFill>
                <a:schemeClr val="accent1"/>
              </a:solidFill>
              <a:round/>
            </a:ln>
            <a:effectLst/>
          </c:spPr>
          <c:marker>
            <c:symbol val="none"/>
          </c:marker>
          <c:cat>
            <c:strRef>
              <c:f>Sheet5!$A$63:$A$68</c:f>
              <c:strCache>
                <c:ptCount val="6"/>
                <c:pt idx="0">
                  <c:v>RAC</c:v>
                </c:pt>
                <c:pt idx="1">
                  <c:v>RCA</c:v>
                </c:pt>
                <c:pt idx="2">
                  <c:v>CAR</c:v>
                </c:pt>
                <c:pt idx="3">
                  <c:v>CRA</c:v>
                </c:pt>
                <c:pt idx="4">
                  <c:v>ARC</c:v>
                </c:pt>
                <c:pt idx="5">
                  <c:v>ACR</c:v>
                </c:pt>
              </c:strCache>
            </c:strRef>
          </c:cat>
          <c:val>
            <c:numRef>
              <c:f>Sheet5!$B$63:$B$68</c:f>
              <c:numCache>
                <c:formatCode>General</c:formatCode>
                <c:ptCount val="6"/>
                <c:pt idx="0">
                  <c:v>87.378399999999999</c:v>
                </c:pt>
                <c:pt idx="1">
                  <c:v>118.9579</c:v>
                </c:pt>
                <c:pt idx="2">
                  <c:v>101.5317</c:v>
                </c:pt>
                <c:pt idx="3">
                  <c:v>107.6165</c:v>
                </c:pt>
                <c:pt idx="4">
                  <c:v>84.536199999999994</c:v>
                </c:pt>
                <c:pt idx="5">
                  <c:v>114.80119999999999</c:v>
                </c:pt>
              </c:numCache>
            </c:numRef>
          </c:val>
          <c:smooth val="0"/>
          <c:extLst>
            <c:ext xmlns:c16="http://schemas.microsoft.com/office/drawing/2014/chart" uri="{C3380CC4-5D6E-409C-BE32-E72D297353CC}">
              <c16:uniqueId val="{00000000-2663-3B47-BB55-BE1BBBADCEAF}"/>
            </c:ext>
          </c:extLst>
        </c:ser>
        <c:ser>
          <c:idx val="1"/>
          <c:order val="1"/>
          <c:tx>
            <c:strRef>
              <c:f>Sheet5!$C$62</c:f>
              <c:strCache>
                <c:ptCount val="1"/>
                <c:pt idx="0">
                  <c:v>TRIN-r TRUE</c:v>
                </c:pt>
              </c:strCache>
            </c:strRef>
          </c:tx>
          <c:spPr>
            <a:ln w="28575" cap="rnd">
              <a:solidFill>
                <a:schemeClr val="accent2"/>
              </a:solidFill>
              <a:round/>
            </a:ln>
            <a:effectLst/>
          </c:spPr>
          <c:marker>
            <c:symbol val="none"/>
          </c:marker>
          <c:cat>
            <c:strRef>
              <c:f>Sheet5!$A$63:$A$68</c:f>
              <c:strCache>
                <c:ptCount val="6"/>
                <c:pt idx="0">
                  <c:v>RAC</c:v>
                </c:pt>
                <c:pt idx="1">
                  <c:v>RCA</c:v>
                </c:pt>
                <c:pt idx="2">
                  <c:v>CAR</c:v>
                </c:pt>
                <c:pt idx="3">
                  <c:v>CRA</c:v>
                </c:pt>
                <c:pt idx="4">
                  <c:v>ARC</c:v>
                </c:pt>
                <c:pt idx="5">
                  <c:v>ACR</c:v>
                </c:pt>
              </c:strCache>
            </c:strRef>
          </c:cat>
          <c:val>
            <c:numRef>
              <c:f>Sheet5!$C$63:$C$68</c:f>
              <c:numCache>
                <c:formatCode>General</c:formatCode>
                <c:ptCount val="6"/>
                <c:pt idx="0">
                  <c:v>80.211100000000002</c:v>
                </c:pt>
                <c:pt idx="1">
                  <c:v>80.667599999999993</c:v>
                </c:pt>
                <c:pt idx="2">
                  <c:v>80.640100000000004</c:v>
                </c:pt>
                <c:pt idx="3">
                  <c:v>88.328999999999994</c:v>
                </c:pt>
                <c:pt idx="4">
                  <c:v>88.022499999999994</c:v>
                </c:pt>
                <c:pt idx="5">
                  <c:v>80.531199999999998</c:v>
                </c:pt>
              </c:numCache>
            </c:numRef>
          </c:val>
          <c:smooth val="0"/>
          <c:extLst>
            <c:ext xmlns:c16="http://schemas.microsoft.com/office/drawing/2014/chart" uri="{C3380CC4-5D6E-409C-BE32-E72D297353CC}">
              <c16:uniqueId val="{00000001-2663-3B47-BB55-BE1BBBADCEAF}"/>
            </c:ext>
          </c:extLst>
        </c:ser>
        <c:ser>
          <c:idx val="2"/>
          <c:order val="2"/>
          <c:tx>
            <c:strRef>
              <c:f>Sheet5!$D$62</c:f>
              <c:strCache>
                <c:ptCount val="1"/>
                <c:pt idx="0">
                  <c:v>TRIN-r FALSE</c:v>
                </c:pt>
              </c:strCache>
            </c:strRef>
          </c:tx>
          <c:spPr>
            <a:ln w="28575" cap="rnd">
              <a:solidFill>
                <a:schemeClr val="accent6"/>
              </a:solidFill>
              <a:round/>
            </a:ln>
            <a:effectLst/>
          </c:spPr>
          <c:marker>
            <c:symbol val="none"/>
          </c:marker>
          <c:cat>
            <c:strRef>
              <c:f>Sheet5!$A$63:$A$68</c:f>
              <c:strCache>
                <c:ptCount val="6"/>
                <c:pt idx="0">
                  <c:v>RAC</c:v>
                </c:pt>
                <c:pt idx="1">
                  <c:v>RCA</c:v>
                </c:pt>
                <c:pt idx="2">
                  <c:v>CAR</c:v>
                </c:pt>
                <c:pt idx="3">
                  <c:v>CRA</c:v>
                </c:pt>
                <c:pt idx="4">
                  <c:v>ARC</c:v>
                </c:pt>
                <c:pt idx="5">
                  <c:v>ACR</c:v>
                </c:pt>
              </c:strCache>
            </c:strRef>
          </c:cat>
          <c:val>
            <c:numRef>
              <c:f>Sheet5!$D$63:$D$68</c:f>
              <c:numCache>
                <c:formatCode>General</c:formatCode>
                <c:ptCount val="6"/>
                <c:pt idx="0">
                  <c:v>76.234700000000004</c:v>
                </c:pt>
                <c:pt idx="1">
                  <c:v>75.9876</c:v>
                </c:pt>
                <c:pt idx="2">
                  <c:v>83.930400000000006</c:v>
                </c:pt>
                <c:pt idx="3">
                  <c:v>75.660300000000007</c:v>
                </c:pt>
                <c:pt idx="4">
                  <c:v>70.293099999999995</c:v>
                </c:pt>
                <c:pt idx="5">
                  <c:v>78.600200000000001</c:v>
                </c:pt>
              </c:numCache>
            </c:numRef>
          </c:val>
          <c:smooth val="0"/>
          <c:extLst>
            <c:ext xmlns:c16="http://schemas.microsoft.com/office/drawing/2014/chart" uri="{C3380CC4-5D6E-409C-BE32-E72D297353CC}">
              <c16:uniqueId val="{00000002-2663-3B47-BB55-BE1BBBADCEAF}"/>
            </c:ext>
          </c:extLst>
        </c:ser>
        <c:ser>
          <c:idx val="3"/>
          <c:order val="3"/>
          <c:tx>
            <c:strRef>
              <c:f>Sheet5!$E$62</c:f>
              <c:strCache>
                <c:ptCount val="1"/>
                <c:pt idx="0">
                  <c:v>CRIN</c:v>
                </c:pt>
              </c:strCache>
            </c:strRef>
          </c:tx>
          <c:spPr>
            <a:ln w="28575" cap="rnd">
              <a:solidFill>
                <a:schemeClr val="accent4"/>
              </a:solidFill>
              <a:round/>
            </a:ln>
            <a:effectLst/>
          </c:spPr>
          <c:marker>
            <c:symbol val="none"/>
          </c:marker>
          <c:cat>
            <c:strRef>
              <c:f>Sheet5!$A$63:$A$68</c:f>
              <c:strCache>
                <c:ptCount val="6"/>
                <c:pt idx="0">
                  <c:v>RAC</c:v>
                </c:pt>
                <c:pt idx="1">
                  <c:v>RCA</c:v>
                </c:pt>
                <c:pt idx="2">
                  <c:v>CAR</c:v>
                </c:pt>
                <c:pt idx="3">
                  <c:v>CRA</c:v>
                </c:pt>
                <c:pt idx="4">
                  <c:v>ARC</c:v>
                </c:pt>
                <c:pt idx="5">
                  <c:v>ACR</c:v>
                </c:pt>
              </c:strCache>
            </c:strRef>
          </c:cat>
          <c:val>
            <c:numRef>
              <c:f>Sheet5!$E$63:$E$68</c:f>
              <c:numCache>
                <c:formatCode>General</c:formatCode>
                <c:ptCount val="6"/>
                <c:pt idx="0">
                  <c:v>94.241399999999999</c:v>
                </c:pt>
                <c:pt idx="1">
                  <c:v>100.9978</c:v>
                </c:pt>
                <c:pt idx="2">
                  <c:v>100.1533</c:v>
                </c:pt>
                <c:pt idx="3">
                  <c:v>100.6401</c:v>
                </c:pt>
                <c:pt idx="4">
                  <c:v>93.312200000000004</c:v>
                </c:pt>
                <c:pt idx="5">
                  <c:v>100.9697</c:v>
                </c:pt>
              </c:numCache>
            </c:numRef>
          </c:val>
          <c:smooth val="0"/>
          <c:extLst>
            <c:ext xmlns:c16="http://schemas.microsoft.com/office/drawing/2014/chart" uri="{C3380CC4-5D6E-409C-BE32-E72D297353CC}">
              <c16:uniqueId val="{00000003-2663-3B47-BB55-BE1BBBADCEAF}"/>
            </c:ext>
          </c:extLst>
        </c:ser>
        <c:dLbls>
          <c:showLegendKey val="0"/>
          <c:showVal val="0"/>
          <c:showCatName val="0"/>
          <c:showSerName val="0"/>
          <c:showPercent val="0"/>
          <c:showBubbleSize val="0"/>
        </c:dLbls>
        <c:smooth val="0"/>
        <c:axId val="507740768"/>
        <c:axId val="507736848"/>
      </c:lineChart>
      <c:catAx>
        <c:axId val="507740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507736848"/>
        <c:crosses val="autoZero"/>
        <c:auto val="1"/>
        <c:lblAlgn val="ctr"/>
        <c:lblOffset val="100"/>
        <c:noMultiLvlLbl val="0"/>
      </c:catAx>
      <c:valAx>
        <c:axId val="507736848"/>
        <c:scaling>
          <c:orientation val="minMax"/>
          <c:max val="12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507740768"/>
        <c:crosses val="autoZero"/>
        <c:crossBetween val="between"/>
        <c:majorUnit val="10"/>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legend>
    <c:plotVisOnly val="1"/>
    <c:dispBlanksAs val="gap"/>
    <c:showDLblsOverMax val="0"/>
    <c:extLst/>
  </c:chart>
  <c:spPr>
    <a:solidFill>
      <a:schemeClr val="bg1"/>
    </a:solidFill>
    <a:ln w="9525" cap="flat" cmpd="sng" algn="ctr">
      <a:solidFill>
        <a:sysClr val="window" lastClr="FFFFFF"/>
      </a:solidFill>
      <a:round/>
    </a:ln>
    <a:effectLst/>
  </c:spPr>
  <c:txPr>
    <a:bodyPr/>
    <a:lstStyle/>
    <a:p>
      <a:pPr>
        <a:defRPr/>
      </a:pPr>
      <a:endParaRPr lang="en-US"/>
    </a:p>
  </c:txPr>
  <c:externalData r:id="rId4">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0" i="0" u="none" strike="noStrike" kern="1200" spc="0" baseline="0">
                <a:solidFill>
                  <a:schemeClr val="tx1"/>
                </a:solidFill>
                <a:latin typeface="+mn-lt"/>
                <a:ea typeface="+mn-ea"/>
                <a:cs typeface="+mn-cs"/>
              </a:defRPr>
            </a:pPr>
            <a:r>
              <a:rPr lang="en-US" sz="2000" b="1" i="0" u="sng" baseline="0" dirty="0">
                <a:effectLst/>
              </a:rPr>
              <a:t>40% Mixed Responding</a:t>
            </a:r>
            <a:endParaRPr lang="en-US" sz="2000" dirty="0">
              <a:effectLst/>
            </a:endParaRP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11049556967794241"/>
          <c:y val="6.8254050880739409E-2"/>
          <c:w val="0.86556924618390585"/>
          <c:h val="0.83839971774694955"/>
        </c:manualLayout>
      </c:layout>
      <c:barChart>
        <c:barDir val="col"/>
        <c:grouping val="percentStacked"/>
        <c:varyColors val="0"/>
        <c:ser>
          <c:idx val="0"/>
          <c:order val="0"/>
          <c:tx>
            <c:strRef>
              <c:f>Sheet12!$L$1</c:f>
              <c:strCache>
                <c:ptCount val="1"/>
                <c:pt idx="0">
                  <c:v>VRIN-r</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Sheet12!$K$2:$K$7</c:f>
              <c:strCache>
                <c:ptCount val="6"/>
                <c:pt idx="0">
                  <c:v>RAC</c:v>
                </c:pt>
                <c:pt idx="1">
                  <c:v>RCA</c:v>
                </c:pt>
                <c:pt idx="2">
                  <c:v>CAR</c:v>
                </c:pt>
                <c:pt idx="3">
                  <c:v>CRA</c:v>
                </c:pt>
                <c:pt idx="4">
                  <c:v>ARC</c:v>
                </c:pt>
                <c:pt idx="5">
                  <c:v>ACR</c:v>
                </c:pt>
              </c:strCache>
            </c:strRef>
          </c:cat>
          <c:val>
            <c:numRef>
              <c:f>Sheet12!$L$2:$L$7</c:f>
              <c:numCache>
                <c:formatCode>0%</c:formatCode>
                <c:ptCount val="6"/>
                <c:pt idx="0">
                  <c:v>0.13868613138686131</c:v>
                </c:pt>
                <c:pt idx="1">
                  <c:v>0.47052217855137562</c:v>
                </c:pt>
                <c:pt idx="2">
                  <c:v>0.27961819202695115</c:v>
                </c:pt>
                <c:pt idx="3">
                  <c:v>0.40819764177428414</c:v>
                </c:pt>
                <c:pt idx="4">
                  <c:v>0.1111734980348119</c:v>
                </c:pt>
                <c:pt idx="5">
                  <c:v>0.34475014037057833</c:v>
                </c:pt>
              </c:numCache>
            </c:numRef>
          </c:val>
          <c:extLst>
            <c:ext xmlns:c16="http://schemas.microsoft.com/office/drawing/2014/chart" uri="{C3380CC4-5D6E-409C-BE32-E72D297353CC}">
              <c16:uniqueId val="{00000000-40CD-8146-973E-12A9D638558B}"/>
            </c:ext>
          </c:extLst>
        </c:ser>
        <c:ser>
          <c:idx val="1"/>
          <c:order val="1"/>
          <c:tx>
            <c:strRef>
              <c:f>Sheet12!$M$1</c:f>
              <c:strCache>
                <c:ptCount val="1"/>
                <c:pt idx="0">
                  <c:v>VRIN-r + TRIN-r TRUE</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Sheet12!$K$2:$K$7</c:f>
              <c:strCache>
                <c:ptCount val="6"/>
                <c:pt idx="0">
                  <c:v>RAC</c:v>
                </c:pt>
                <c:pt idx="1">
                  <c:v>RCA</c:v>
                </c:pt>
                <c:pt idx="2">
                  <c:v>CAR</c:v>
                </c:pt>
                <c:pt idx="3">
                  <c:v>CRA</c:v>
                </c:pt>
                <c:pt idx="4">
                  <c:v>ARC</c:v>
                </c:pt>
                <c:pt idx="5">
                  <c:v>ACR</c:v>
                </c:pt>
              </c:strCache>
            </c:strRef>
          </c:cat>
          <c:val>
            <c:numRef>
              <c:f>Sheet12!$M$2:$M$7</c:f>
              <c:numCache>
                <c:formatCode>0%</c:formatCode>
                <c:ptCount val="6"/>
                <c:pt idx="0">
                  <c:v>3.7619314991577765E-2</c:v>
                </c:pt>
                <c:pt idx="1">
                  <c:v>9.1521617069062325E-2</c:v>
                </c:pt>
                <c:pt idx="2">
                  <c:v>6.3447501403705781E-2</c:v>
                </c:pt>
                <c:pt idx="3">
                  <c:v>9.9943851768669281E-2</c:v>
                </c:pt>
                <c:pt idx="4">
                  <c:v>4.7164514317798986E-2</c:v>
                </c:pt>
                <c:pt idx="5">
                  <c:v>6.5131948343627177E-2</c:v>
                </c:pt>
              </c:numCache>
            </c:numRef>
          </c:val>
          <c:extLst>
            <c:ext xmlns:c16="http://schemas.microsoft.com/office/drawing/2014/chart" uri="{C3380CC4-5D6E-409C-BE32-E72D297353CC}">
              <c16:uniqueId val="{00000001-40CD-8146-973E-12A9D638558B}"/>
            </c:ext>
          </c:extLst>
        </c:ser>
        <c:ser>
          <c:idx val="2"/>
          <c:order val="2"/>
          <c:tx>
            <c:strRef>
              <c:f>Sheet12!$N$1</c:f>
              <c:strCache>
                <c:ptCount val="1"/>
                <c:pt idx="0">
                  <c:v>TRIN-r TRUE</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Sheet12!$K$2:$K$7</c:f>
              <c:strCache>
                <c:ptCount val="6"/>
                <c:pt idx="0">
                  <c:v>RAC</c:v>
                </c:pt>
                <c:pt idx="1">
                  <c:v>RCA</c:v>
                </c:pt>
                <c:pt idx="2">
                  <c:v>CAR</c:v>
                </c:pt>
                <c:pt idx="3">
                  <c:v>CRA</c:v>
                </c:pt>
                <c:pt idx="4">
                  <c:v>ARC</c:v>
                </c:pt>
                <c:pt idx="5">
                  <c:v>ACR</c:v>
                </c:pt>
              </c:strCache>
            </c:strRef>
          </c:cat>
          <c:val>
            <c:numRef>
              <c:f>Sheet12!$N$2:$N$7</c:f>
              <c:numCache>
                <c:formatCode>0%</c:formatCode>
                <c:ptCount val="6"/>
                <c:pt idx="0">
                  <c:v>0.13250982594048288</c:v>
                </c:pt>
                <c:pt idx="1">
                  <c:v>5.5025266704098824E-2</c:v>
                </c:pt>
                <c:pt idx="2">
                  <c:v>0.10050533408197641</c:v>
                </c:pt>
                <c:pt idx="3">
                  <c:v>7.3554183043234134E-2</c:v>
                </c:pt>
                <c:pt idx="4">
                  <c:v>0.13644020213363278</c:v>
                </c:pt>
                <c:pt idx="5">
                  <c:v>8.7029758562605281E-2</c:v>
                </c:pt>
              </c:numCache>
            </c:numRef>
          </c:val>
          <c:extLst>
            <c:ext xmlns:c16="http://schemas.microsoft.com/office/drawing/2014/chart" uri="{C3380CC4-5D6E-409C-BE32-E72D297353CC}">
              <c16:uniqueId val="{00000002-40CD-8146-973E-12A9D638558B}"/>
            </c:ext>
          </c:extLst>
        </c:ser>
        <c:ser>
          <c:idx val="3"/>
          <c:order val="3"/>
          <c:tx>
            <c:strRef>
              <c:f>Sheet12!$O$1</c:f>
              <c:strCache>
                <c:ptCount val="1"/>
                <c:pt idx="0">
                  <c:v>VRIN-r + TRIN-r FALSE</c:v>
                </c:pt>
              </c:strCache>
            </c:strRef>
          </c:tx>
          <c:spPr>
            <a:solidFill>
              <a:schemeClr val="accent4"/>
            </a:solidFill>
            <a:ln>
              <a:noFill/>
            </a:ln>
            <a:effectLst/>
          </c:spPr>
          <c:invertIfNegative val="0"/>
          <c:dLbls>
            <c:dLbl>
              <c:idx val="0"/>
              <c:layout>
                <c:manualLayout>
                  <c:x val="7.0535767078161712E-2"/>
                  <c:y val="1.46573488456833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8A7B-CA48-A721-13F2D6F5AE66}"/>
                </c:ext>
              </c:extLst>
            </c:dLbl>
            <c:dLbl>
              <c:idx val="4"/>
              <c:layout>
                <c:manualLayout>
                  <c:x val="6.935246303869598E-2"/>
                  <c:y val="-3.6727599779056014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1B3-7A45-879D-2F1234193850}"/>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Sheet12!$K$2:$K$7</c:f>
              <c:strCache>
                <c:ptCount val="6"/>
                <c:pt idx="0">
                  <c:v>RAC</c:v>
                </c:pt>
                <c:pt idx="1">
                  <c:v>RCA</c:v>
                </c:pt>
                <c:pt idx="2">
                  <c:v>CAR</c:v>
                </c:pt>
                <c:pt idx="3">
                  <c:v>CRA</c:v>
                </c:pt>
                <c:pt idx="4">
                  <c:v>ARC</c:v>
                </c:pt>
                <c:pt idx="5">
                  <c:v>ACR</c:v>
                </c:pt>
              </c:strCache>
            </c:strRef>
          </c:cat>
          <c:val>
            <c:numRef>
              <c:f>Sheet12!$O$2:$O$7</c:f>
              <c:numCache>
                <c:formatCode>0%</c:formatCode>
                <c:ptCount val="6"/>
                <c:pt idx="0">
                  <c:v>1.0668163952835485E-2</c:v>
                </c:pt>
                <c:pt idx="1">
                  <c:v>6.2886019090398648E-2</c:v>
                </c:pt>
                <c:pt idx="2">
                  <c:v>3.3688938798427846E-2</c:v>
                </c:pt>
                <c:pt idx="3">
                  <c:v>4.8287478944413251E-2</c:v>
                </c:pt>
                <c:pt idx="4">
                  <c:v>8.4222346996069616E-3</c:v>
                </c:pt>
                <c:pt idx="5">
                  <c:v>3.2004491858506456E-2</c:v>
                </c:pt>
              </c:numCache>
            </c:numRef>
          </c:val>
          <c:extLst>
            <c:ext xmlns:c16="http://schemas.microsoft.com/office/drawing/2014/chart" uri="{C3380CC4-5D6E-409C-BE32-E72D297353CC}">
              <c16:uniqueId val="{00000003-40CD-8146-973E-12A9D638558B}"/>
            </c:ext>
          </c:extLst>
        </c:ser>
        <c:ser>
          <c:idx val="4"/>
          <c:order val="4"/>
          <c:tx>
            <c:strRef>
              <c:f>Sheet12!$P$1</c:f>
              <c:strCache>
                <c:ptCount val="1"/>
                <c:pt idx="0">
                  <c:v>TRIN-r FALSE</c:v>
                </c:pt>
              </c:strCache>
            </c:strRef>
          </c:tx>
          <c:spPr>
            <a:solidFill>
              <a:srgbClr val="7030A0"/>
            </a:solidFill>
            <a:ln>
              <a:noFill/>
            </a:ln>
            <a:effectLst/>
          </c:spPr>
          <c:invertIfNegative val="0"/>
          <c:dLbls>
            <c:dLbl>
              <c:idx val="0"/>
              <c:layout>
                <c:manualLayout>
                  <c:x val="7.0548195160052979E-2"/>
                  <c:y val="-2.8434970458864318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0CD-8146-973E-12A9D638558B}"/>
                </c:ext>
              </c:extLst>
            </c:dLbl>
            <c:dLbl>
              <c:idx val="1"/>
              <c:layout>
                <c:manualLayout>
                  <c:x val="7.0548195160052937E-2"/>
                  <c:y val="-1.836379988952800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1B3-7A45-879D-2F1234193850}"/>
                </c:ext>
              </c:extLst>
            </c:dLbl>
            <c:dLbl>
              <c:idx val="2"/>
              <c:layout>
                <c:manualLayout>
                  <c:x val="1.1957321213568301E-3"/>
                  <c:y val="6.7382131878110645E-5"/>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8A7B-CA48-A721-13F2D6F5AE66}"/>
                </c:ext>
              </c:extLst>
            </c:dLbl>
            <c:dLbl>
              <c:idx val="3"/>
              <c:layout>
                <c:manualLayout>
                  <c:x val="7.2939659402766643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1B3-7A45-879D-2F1234193850}"/>
                </c:ext>
              </c:extLst>
            </c:dLbl>
            <c:dLbl>
              <c:idx val="4"/>
              <c:layout>
                <c:manualLayout>
                  <c:x val="-1.610287355955098E-16"/>
                  <c:y val="-6.8133412495899543E-4"/>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0CD-8146-973E-12A9D638558B}"/>
                </c:ext>
              </c:extLst>
            </c:dLbl>
            <c:dLbl>
              <c:idx val="5"/>
              <c:layout>
                <c:manualLayout>
                  <c:x val="6.6960998795982496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1B3-7A45-879D-2F1234193850}"/>
                </c:ext>
              </c:extLst>
            </c:dLbl>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ysClr val="windowText" lastClr="000000"/>
                      </a:solidFill>
                      <a:prstDash val="solid"/>
                      <a:miter lim="800000"/>
                    </a:ln>
                    <a:effectLst/>
                  </c:spPr>
                </c15:leaderLines>
              </c:ext>
            </c:extLst>
          </c:dLbls>
          <c:cat>
            <c:strRef>
              <c:f>Sheet12!$K$2:$K$7</c:f>
              <c:strCache>
                <c:ptCount val="6"/>
                <c:pt idx="0">
                  <c:v>RAC</c:v>
                </c:pt>
                <c:pt idx="1">
                  <c:v>RCA</c:v>
                </c:pt>
                <c:pt idx="2">
                  <c:v>CAR</c:v>
                </c:pt>
                <c:pt idx="3">
                  <c:v>CRA</c:v>
                </c:pt>
                <c:pt idx="4">
                  <c:v>ARC</c:v>
                </c:pt>
                <c:pt idx="5">
                  <c:v>ACR</c:v>
                </c:pt>
              </c:strCache>
            </c:strRef>
          </c:cat>
          <c:val>
            <c:numRef>
              <c:f>Sheet12!$P$2:$P$7</c:f>
              <c:numCache>
                <c:formatCode>0%</c:formatCode>
                <c:ptCount val="6"/>
                <c:pt idx="0">
                  <c:v>2.8635597978663673E-2</c:v>
                </c:pt>
                <c:pt idx="1">
                  <c:v>2.021336327905671E-2</c:v>
                </c:pt>
                <c:pt idx="2">
                  <c:v>3.5934868051656375E-2</c:v>
                </c:pt>
                <c:pt idx="3">
                  <c:v>2.6389668725435148E-2</c:v>
                </c:pt>
                <c:pt idx="4">
                  <c:v>3.0320044918585063E-2</c:v>
                </c:pt>
                <c:pt idx="5">
                  <c:v>2.0774845592363842E-2</c:v>
                </c:pt>
              </c:numCache>
            </c:numRef>
          </c:val>
          <c:extLst>
            <c:ext xmlns:c16="http://schemas.microsoft.com/office/drawing/2014/chart" uri="{C3380CC4-5D6E-409C-BE32-E72D297353CC}">
              <c16:uniqueId val="{00000006-40CD-8146-973E-12A9D638558B}"/>
            </c:ext>
          </c:extLst>
        </c:ser>
        <c:ser>
          <c:idx val="5"/>
          <c:order val="5"/>
          <c:tx>
            <c:strRef>
              <c:f>Sheet12!$Q$1</c:f>
              <c:strCache>
                <c:ptCount val="1"/>
                <c:pt idx="0">
                  <c:v>TRIN-r T &amp;TRIN-r F</c:v>
                </c:pt>
              </c:strCache>
            </c:strRef>
          </c:tx>
          <c:spPr>
            <a:solidFill>
              <a:srgbClr val="00B0F0"/>
            </a:solidFill>
            <a:ln>
              <a:noFill/>
            </a:ln>
            <a:effectLst/>
          </c:spPr>
          <c:invertIfNegative val="0"/>
          <c:dLbls>
            <c:delete val="1"/>
          </c:dLbls>
          <c:cat>
            <c:strRef>
              <c:f>Sheet12!$K$2:$K$7</c:f>
              <c:strCache>
                <c:ptCount val="6"/>
                <c:pt idx="0">
                  <c:v>RAC</c:v>
                </c:pt>
                <c:pt idx="1">
                  <c:v>RCA</c:v>
                </c:pt>
                <c:pt idx="2">
                  <c:v>CAR</c:v>
                </c:pt>
                <c:pt idx="3">
                  <c:v>CRA</c:v>
                </c:pt>
                <c:pt idx="4">
                  <c:v>ARC</c:v>
                </c:pt>
                <c:pt idx="5">
                  <c:v>ACR</c:v>
                </c:pt>
              </c:strCache>
            </c:strRef>
          </c:cat>
          <c:val>
            <c:numRef>
              <c:f>Sheet12!$Q$2:$Q$7</c:f>
              <c:numCache>
                <c:formatCode>0%</c:formatCode>
                <c:ptCount val="6"/>
                <c:pt idx="0">
                  <c:v>1.6844469399213925E-3</c:v>
                </c:pt>
                <c:pt idx="1">
                  <c:v>1.6844469399213925E-3</c:v>
                </c:pt>
                <c:pt idx="2">
                  <c:v>2.2459292532285235E-3</c:v>
                </c:pt>
                <c:pt idx="3">
                  <c:v>5.6148231330713087E-4</c:v>
                </c:pt>
                <c:pt idx="4">
                  <c:v>5.0533408197641775E-3</c:v>
                </c:pt>
                <c:pt idx="5">
                  <c:v>2.807411566535654E-3</c:v>
                </c:pt>
              </c:numCache>
            </c:numRef>
          </c:val>
          <c:extLst>
            <c:ext xmlns:c16="http://schemas.microsoft.com/office/drawing/2014/chart" uri="{C3380CC4-5D6E-409C-BE32-E72D297353CC}">
              <c16:uniqueId val="{00000009-40CD-8146-973E-12A9D638558B}"/>
            </c:ext>
          </c:extLst>
        </c:ser>
        <c:ser>
          <c:idx val="6"/>
          <c:order val="6"/>
          <c:tx>
            <c:strRef>
              <c:f>Sheet12!$R$1</c:f>
              <c:strCache>
                <c:ptCount val="1"/>
                <c:pt idx="0">
                  <c:v>CRIN</c:v>
                </c:pt>
              </c:strCache>
            </c:strRef>
          </c:tx>
          <c:spPr>
            <a:solidFill>
              <a:srgbClr val="FF0000"/>
            </a:solidFill>
            <a:ln>
              <a:noFill/>
            </a:ln>
            <a:effectLst/>
          </c:spPr>
          <c:invertIfNegative val="0"/>
          <c:dLbls>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Sheet12!$K$2:$K$7</c:f>
              <c:strCache>
                <c:ptCount val="6"/>
                <c:pt idx="0">
                  <c:v>RAC</c:v>
                </c:pt>
                <c:pt idx="1">
                  <c:v>RCA</c:v>
                </c:pt>
                <c:pt idx="2">
                  <c:v>CAR</c:v>
                </c:pt>
                <c:pt idx="3">
                  <c:v>CRA</c:v>
                </c:pt>
                <c:pt idx="4">
                  <c:v>ARC</c:v>
                </c:pt>
                <c:pt idx="5">
                  <c:v>ACR</c:v>
                </c:pt>
              </c:strCache>
            </c:strRef>
          </c:cat>
          <c:val>
            <c:numRef>
              <c:f>Sheet12!$R$2:$R$7</c:f>
              <c:numCache>
                <c:formatCode>0%</c:formatCode>
                <c:ptCount val="6"/>
                <c:pt idx="0">
                  <c:v>7.4677147669848398E-2</c:v>
                </c:pt>
                <c:pt idx="1">
                  <c:v>6.1763054463784391E-2</c:v>
                </c:pt>
                <c:pt idx="2">
                  <c:v>0.10050533408197641</c:v>
                </c:pt>
                <c:pt idx="3">
                  <c:v>7.9169006176305443E-2</c:v>
                </c:pt>
                <c:pt idx="4">
                  <c:v>8.5345311622683884E-2</c:v>
                </c:pt>
                <c:pt idx="5">
                  <c:v>9.2083099382369457E-2</c:v>
                </c:pt>
              </c:numCache>
            </c:numRef>
          </c:val>
          <c:extLst>
            <c:ext xmlns:c16="http://schemas.microsoft.com/office/drawing/2014/chart" uri="{C3380CC4-5D6E-409C-BE32-E72D297353CC}">
              <c16:uniqueId val="{0000000A-40CD-8146-973E-12A9D638558B}"/>
            </c:ext>
          </c:extLst>
        </c:ser>
        <c:ser>
          <c:idx val="7"/>
          <c:order val="7"/>
          <c:tx>
            <c:strRef>
              <c:f>Sheet12!$S$1</c:f>
              <c:strCache>
                <c:ptCount val="1"/>
                <c:pt idx="0">
                  <c:v>Total Undetected</c:v>
                </c:pt>
              </c:strCache>
            </c:strRef>
          </c:tx>
          <c:spPr>
            <a:solidFill>
              <a:srgbClr val="E7E6E6">
                <a:lumMod val="90000"/>
              </a:srgbClr>
            </a:solidFill>
            <a:ln>
              <a:noFill/>
            </a:ln>
            <a:effectLst/>
          </c:spPr>
          <c:invertIfNegative val="0"/>
          <c:dLbls>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Sheet12!$K$2:$K$7</c:f>
              <c:strCache>
                <c:ptCount val="6"/>
                <c:pt idx="0">
                  <c:v>RAC</c:v>
                </c:pt>
                <c:pt idx="1">
                  <c:v>RCA</c:v>
                </c:pt>
                <c:pt idx="2">
                  <c:v>CAR</c:v>
                </c:pt>
                <c:pt idx="3">
                  <c:v>CRA</c:v>
                </c:pt>
                <c:pt idx="4">
                  <c:v>ARC</c:v>
                </c:pt>
                <c:pt idx="5">
                  <c:v>ACR</c:v>
                </c:pt>
              </c:strCache>
            </c:strRef>
          </c:cat>
          <c:val>
            <c:numRef>
              <c:f>Sheet12!$S$2:$S$7</c:f>
              <c:numCache>
                <c:formatCode>0%</c:formatCode>
                <c:ptCount val="6"/>
                <c:pt idx="0">
                  <c:v>0.57551937113980911</c:v>
                </c:pt>
                <c:pt idx="1">
                  <c:v>0.23638405390230208</c:v>
                </c:pt>
                <c:pt idx="2">
                  <c:v>0.38405390230207748</c:v>
                </c:pt>
                <c:pt idx="3">
                  <c:v>0.2638966872543515</c:v>
                </c:pt>
                <c:pt idx="4">
                  <c:v>0.57608085345311622</c:v>
                </c:pt>
                <c:pt idx="5">
                  <c:v>0.35541830432341381</c:v>
                </c:pt>
              </c:numCache>
            </c:numRef>
          </c:val>
          <c:extLst>
            <c:ext xmlns:c16="http://schemas.microsoft.com/office/drawing/2014/chart" uri="{C3380CC4-5D6E-409C-BE32-E72D297353CC}">
              <c16:uniqueId val="{0000000B-40CD-8146-973E-12A9D638558B}"/>
            </c:ext>
          </c:extLst>
        </c:ser>
        <c:dLbls>
          <c:dLblPos val="ctr"/>
          <c:showLegendKey val="0"/>
          <c:showVal val="1"/>
          <c:showCatName val="0"/>
          <c:showSerName val="0"/>
          <c:showPercent val="0"/>
          <c:showBubbleSize val="0"/>
        </c:dLbls>
        <c:gapWidth val="62"/>
        <c:overlap val="100"/>
        <c:axId val="310807791"/>
        <c:axId val="775894591"/>
      </c:barChart>
      <c:catAx>
        <c:axId val="3108077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775894591"/>
        <c:crosses val="autoZero"/>
        <c:auto val="1"/>
        <c:lblAlgn val="ctr"/>
        <c:lblOffset val="100"/>
        <c:noMultiLvlLbl val="0"/>
      </c:catAx>
      <c:valAx>
        <c:axId val="775894591"/>
        <c:scaling>
          <c:orientation val="minMax"/>
        </c:scaling>
        <c:delete val="0"/>
        <c:axPos val="l"/>
        <c:majorGridlines>
          <c:spPr>
            <a:ln w="12700"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310807791"/>
        <c:crosses val="autoZero"/>
        <c:crossBetween val="between"/>
        <c:majorUnit val="0.1"/>
      </c:valAx>
      <c:spPr>
        <a:noFill/>
        <a:ln>
          <a:noFill/>
        </a:ln>
        <a:effectLst/>
      </c:spPr>
    </c:plotArea>
    <c:plotVisOnly val="1"/>
    <c:dispBlanksAs val="gap"/>
    <c:showDLblsOverMax val="0"/>
    <c:extLst/>
  </c:chart>
  <c:spPr>
    <a:noFill/>
    <a:ln>
      <a:noFill/>
    </a:ln>
    <a:effectLst/>
  </c:spPr>
  <c:txPr>
    <a:bodyPr/>
    <a:lstStyle/>
    <a:p>
      <a:pPr>
        <a:defRPr sz="1000"/>
      </a:pPr>
      <a:endParaRPr lang="en-US"/>
    </a:p>
  </c:txPr>
  <c:externalData r:id="rId4">
    <c:autoUpdate val="0"/>
  </c:externalData>
  <c:userShapes r:id="rId5"/>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2000" b="0" i="0" u="none" strike="noStrike" kern="1200" spc="0" baseline="0">
                <a:solidFill>
                  <a:prstClr val="black"/>
                </a:solidFill>
                <a:latin typeface="+mn-lt"/>
                <a:ea typeface="+mn-ea"/>
                <a:cs typeface="+mn-cs"/>
              </a:defRPr>
            </a:pPr>
            <a:r>
              <a:rPr lang="fr" sz="2000" dirty="0"/>
              <a:t> </a:t>
            </a:r>
            <a:r>
              <a:rPr lang="en-US" sz="2000" b="1" i="0" u="sng" baseline="0" dirty="0">
                <a:effectLst/>
              </a:rPr>
              <a:t>60% Mixed Responding</a:t>
            </a:r>
            <a:endParaRPr lang="en-US" sz="2000" dirty="0">
              <a:effectLst/>
            </a:endParaRP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2000" b="0" i="0" u="none" strike="noStrike" kern="1200" spc="0" baseline="0">
              <a:solidFill>
                <a:prstClr val="black"/>
              </a:solidFill>
              <a:latin typeface="+mn-lt"/>
              <a:ea typeface="+mn-ea"/>
              <a:cs typeface="+mn-cs"/>
            </a:defRPr>
          </a:pPr>
          <a:endParaRPr lang="en-US"/>
        </a:p>
      </c:txPr>
    </c:title>
    <c:autoTitleDeleted val="0"/>
    <c:plotArea>
      <c:layout>
        <c:manualLayout>
          <c:layoutTarget val="inner"/>
          <c:xMode val="edge"/>
          <c:yMode val="edge"/>
          <c:x val="0.11049556967794241"/>
          <c:y val="9.7636109888282682E-2"/>
          <c:w val="0.86556924618390585"/>
          <c:h val="0.81649803389383258"/>
        </c:manualLayout>
      </c:layout>
      <c:barChart>
        <c:barDir val="col"/>
        <c:grouping val="percentStacked"/>
        <c:varyColors val="0"/>
        <c:ser>
          <c:idx val="0"/>
          <c:order val="0"/>
          <c:tx>
            <c:strRef>
              <c:f>Sheet12!$L$20</c:f>
              <c:strCache>
                <c:ptCount val="1"/>
                <c:pt idx="0">
                  <c:v>VRIN-r</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Sheet12!$K$21:$K$26</c:f>
              <c:strCache>
                <c:ptCount val="6"/>
                <c:pt idx="0">
                  <c:v>RAC</c:v>
                </c:pt>
                <c:pt idx="1">
                  <c:v>RCA</c:v>
                </c:pt>
                <c:pt idx="2">
                  <c:v>CAR</c:v>
                </c:pt>
                <c:pt idx="3">
                  <c:v>CRA</c:v>
                </c:pt>
                <c:pt idx="4">
                  <c:v>ARC</c:v>
                </c:pt>
                <c:pt idx="5">
                  <c:v>ACR</c:v>
                </c:pt>
              </c:strCache>
            </c:strRef>
          </c:cat>
          <c:val>
            <c:numRef>
              <c:f>Sheet12!$L$21:$L$26</c:f>
              <c:numCache>
                <c:formatCode>0%</c:formatCode>
                <c:ptCount val="6"/>
                <c:pt idx="0">
                  <c:v>0.22908478382930939</c:v>
                </c:pt>
                <c:pt idx="1">
                  <c:v>0.53340819764177427</c:v>
                </c:pt>
                <c:pt idx="2">
                  <c:v>0.38012352610892758</c:v>
                </c:pt>
                <c:pt idx="3">
                  <c:v>0.42335766423357662</c:v>
                </c:pt>
                <c:pt idx="4">
                  <c:v>0.17855137563166759</c:v>
                </c:pt>
                <c:pt idx="5">
                  <c:v>0.39528354856822012</c:v>
                </c:pt>
              </c:numCache>
            </c:numRef>
          </c:val>
          <c:extLst>
            <c:ext xmlns:c16="http://schemas.microsoft.com/office/drawing/2014/chart" uri="{C3380CC4-5D6E-409C-BE32-E72D297353CC}">
              <c16:uniqueId val="{00000000-40CD-8146-973E-12A9D638558B}"/>
            </c:ext>
          </c:extLst>
        </c:ser>
        <c:ser>
          <c:idx val="1"/>
          <c:order val="1"/>
          <c:tx>
            <c:strRef>
              <c:f>Sheet12!$M$20</c:f>
              <c:strCache>
                <c:ptCount val="1"/>
                <c:pt idx="0">
                  <c:v>VRIN-r + TRIN-r TRUE</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Sheet12!$K$21:$K$26</c:f>
              <c:strCache>
                <c:ptCount val="6"/>
                <c:pt idx="0">
                  <c:v>RAC</c:v>
                </c:pt>
                <c:pt idx="1">
                  <c:v>RCA</c:v>
                </c:pt>
                <c:pt idx="2">
                  <c:v>CAR</c:v>
                </c:pt>
                <c:pt idx="3">
                  <c:v>CRA</c:v>
                </c:pt>
                <c:pt idx="4">
                  <c:v>ARC</c:v>
                </c:pt>
                <c:pt idx="5">
                  <c:v>ACR</c:v>
                </c:pt>
              </c:strCache>
            </c:strRef>
          </c:cat>
          <c:val>
            <c:numRef>
              <c:f>Sheet12!$M$21:$M$26</c:f>
              <c:numCache>
                <c:formatCode>0%</c:formatCode>
                <c:ptCount val="6"/>
                <c:pt idx="0">
                  <c:v>0.12633352049410443</c:v>
                </c:pt>
                <c:pt idx="1">
                  <c:v>0.23750701852891634</c:v>
                </c:pt>
                <c:pt idx="2">
                  <c:v>0.17237507018528916</c:v>
                </c:pt>
                <c:pt idx="3">
                  <c:v>0.27288040426726556</c:v>
                </c:pt>
                <c:pt idx="4">
                  <c:v>0.15272318921953959</c:v>
                </c:pt>
                <c:pt idx="5">
                  <c:v>0.32004491858506456</c:v>
                </c:pt>
              </c:numCache>
            </c:numRef>
          </c:val>
          <c:extLst>
            <c:ext xmlns:c16="http://schemas.microsoft.com/office/drawing/2014/chart" uri="{C3380CC4-5D6E-409C-BE32-E72D297353CC}">
              <c16:uniqueId val="{00000001-40CD-8146-973E-12A9D638558B}"/>
            </c:ext>
          </c:extLst>
        </c:ser>
        <c:ser>
          <c:idx val="2"/>
          <c:order val="2"/>
          <c:tx>
            <c:strRef>
              <c:f>Sheet12!$N$20</c:f>
              <c:strCache>
                <c:ptCount val="1"/>
                <c:pt idx="0">
                  <c:v>TRIN-r TRUE</c:v>
                </c:pt>
              </c:strCache>
            </c:strRef>
          </c:tx>
          <c:spPr>
            <a:solidFill>
              <a:schemeClr val="accent2"/>
            </a:solidFill>
            <a:ln>
              <a:noFill/>
            </a:ln>
            <a:effectLst/>
          </c:spPr>
          <c:invertIfNegative val="0"/>
          <c:dLbls>
            <c:dLbl>
              <c:idx val="1"/>
              <c:layout>
                <c:manualLayout>
                  <c:x val="7.0422535211267609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0D4-8343-B612-D4FDB422828C}"/>
                </c:ext>
              </c:extLst>
            </c:dLbl>
            <c:dLbl>
              <c:idx val="5"/>
              <c:layout>
                <c:manualLayout>
                  <c:x val="6.8075117370892016E-2"/>
                  <c:y val="1.8700979872444934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0D4-8343-B612-D4FDB422828C}"/>
                </c:ext>
              </c:extLst>
            </c:dLbl>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ysClr val="windowText" lastClr="000000"/>
                      </a:solidFill>
                      <a:prstDash val="solid"/>
                      <a:miter lim="800000"/>
                    </a:ln>
                    <a:effectLst/>
                  </c:spPr>
                </c15:leaderLines>
              </c:ext>
            </c:extLst>
          </c:dLbls>
          <c:cat>
            <c:strRef>
              <c:f>Sheet12!$K$21:$K$26</c:f>
              <c:strCache>
                <c:ptCount val="6"/>
                <c:pt idx="0">
                  <c:v>RAC</c:v>
                </c:pt>
                <c:pt idx="1">
                  <c:v>RCA</c:v>
                </c:pt>
                <c:pt idx="2">
                  <c:v>CAR</c:v>
                </c:pt>
                <c:pt idx="3">
                  <c:v>CRA</c:v>
                </c:pt>
                <c:pt idx="4">
                  <c:v>ARC</c:v>
                </c:pt>
                <c:pt idx="5">
                  <c:v>ACR</c:v>
                </c:pt>
              </c:strCache>
            </c:strRef>
          </c:cat>
          <c:val>
            <c:numRef>
              <c:f>Sheet12!$N$21:$N$26</c:f>
              <c:numCache>
                <c:formatCode>0%</c:formatCode>
                <c:ptCount val="6"/>
                <c:pt idx="0">
                  <c:v>0.15777653003930375</c:v>
                </c:pt>
                <c:pt idx="1">
                  <c:v>1.2914093206064009E-2</c:v>
                </c:pt>
                <c:pt idx="2">
                  <c:v>7.2431218416619883E-2</c:v>
                </c:pt>
                <c:pt idx="3">
                  <c:v>5.0533408197641773E-2</c:v>
                </c:pt>
                <c:pt idx="4">
                  <c:v>0.20943290286355981</c:v>
                </c:pt>
                <c:pt idx="5">
                  <c:v>1.1791128579449747E-2</c:v>
                </c:pt>
              </c:numCache>
            </c:numRef>
          </c:val>
          <c:extLst>
            <c:ext xmlns:c16="http://schemas.microsoft.com/office/drawing/2014/chart" uri="{C3380CC4-5D6E-409C-BE32-E72D297353CC}">
              <c16:uniqueId val="{00000002-40CD-8146-973E-12A9D638558B}"/>
            </c:ext>
          </c:extLst>
        </c:ser>
        <c:ser>
          <c:idx val="3"/>
          <c:order val="3"/>
          <c:tx>
            <c:strRef>
              <c:f>Sheet12!$O$20</c:f>
              <c:strCache>
                <c:ptCount val="1"/>
                <c:pt idx="0">
                  <c:v>VRIN-r + TRIN-r FALSE</c:v>
                </c:pt>
              </c:strCache>
            </c:strRef>
          </c:tx>
          <c:spPr>
            <a:solidFill>
              <a:schemeClr val="accent4"/>
            </a:solidFill>
            <a:ln>
              <a:noFill/>
            </a:ln>
            <a:effectLst/>
          </c:spPr>
          <c:invertIfNegative val="0"/>
          <c:dLbls>
            <c:dLbl>
              <c:idx val="4"/>
              <c:layout>
                <c:manualLayout>
                  <c:x val="7.1596244131455405E-2"/>
                  <c:y val="-1.8700979872444592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0D4-8343-B612-D4FDB422828C}"/>
                </c:ext>
              </c:extLst>
            </c:dLbl>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ysClr val="windowText" lastClr="000000"/>
                      </a:solidFill>
                      <a:prstDash val="solid"/>
                      <a:miter lim="800000"/>
                    </a:ln>
                    <a:effectLst/>
                  </c:spPr>
                </c15:leaderLines>
              </c:ext>
            </c:extLst>
          </c:dLbls>
          <c:cat>
            <c:strRef>
              <c:f>Sheet12!$K$21:$K$26</c:f>
              <c:strCache>
                <c:ptCount val="6"/>
                <c:pt idx="0">
                  <c:v>RAC</c:v>
                </c:pt>
                <c:pt idx="1">
                  <c:v>RCA</c:v>
                </c:pt>
                <c:pt idx="2">
                  <c:v>CAR</c:v>
                </c:pt>
                <c:pt idx="3">
                  <c:v>CRA</c:v>
                </c:pt>
                <c:pt idx="4">
                  <c:v>ARC</c:v>
                </c:pt>
                <c:pt idx="5">
                  <c:v>ACR</c:v>
                </c:pt>
              </c:strCache>
            </c:strRef>
          </c:cat>
          <c:val>
            <c:numRef>
              <c:f>Sheet12!$O$21:$O$26</c:f>
              <c:numCache>
                <c:formatCode>0%</c:formatCode>
                <c:ptCount val="6"/>
                <c:pt idx="0">
                  <c:v>4.3234138124649074E-2</c:v>
                </c:pt>
                <c:pt idx="1">
                  <c:v>0.12521055586749016</c:v>
                </c:pt>
                <c:pt idx="2">
                  <c:v>0.1420550252667041</c:v>
                </c:pt>
                <c:pt idx="3">
                  <c:v>0.10780460415496912</c:v>
                </c:pt>
                <c:pt idx="4">
                  <c:v>2.1336327905670971E-2</c:v>
                </c:pt>
                <c:pt idx="5">
                  <c:v>0.18697361033127458</c:v>
                </c:pt>
              </c:numCache>
            </c:numRef>
          </c:val>
          <c:extLst>
            <c:ext xmlns:c16="http://schemas.microsoft.com/office/drawing/2014/chart" uri="{C3380CC4-5D6E-409C-BE32-E72D297353CC}">
              <c16:uniqueId val="{00000003-40CD-8146-973E-12A9D638558B}"/>
            </c:ext>
          </c:extLst>
        </c:ser>
        <c:ser>
          <c:idx val="4"/>
          <c:order val="4"/>
          <c:tx>
            <c:strRef>
              <c:f>Sheet12!$P$20</c:f>
              <c:strCache>
                <c:ptCount val="1"/>
                <c:pt idx="0">
                  <c:v>TRIN-r FALSE</c:v>
                </c:pt>
              </c:strCache>
            </c:strRef>
          </c:tx>
          <c:spPr>
            <a:solidFill>
              <a:srgbClr val="7030A0"/>
            </a:solidFill>
            <a:ln>
              <a:noFill/>
            </a:ln>
            <a:effectLst/>
          </c:spPr>
          <c:invertIfNegative val="0"/>
          <c:dLbls>
            <c:dLbl>
              <c:idx val="0"/>
              <c:layout>
                <c:manualLayout>
                  <c:x val="0"/>
                  <c:y val="-9.3961379973282635E-4"/>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0CD-8146-973E-12A9D638558B}"/>
                </c:ext>
              </c:extLst>
            </c:dLbl>
            <c:dLbl>
              <c:idx val="1"/>
              <c:layout>
                <c:manualLayout>
                  <c:x val="6.9553805774278166E-2"/>
                  <c:y val="1.1220587923466755E-2"/>
                </c:manualLayout>
              </c:layout>
              <c:tx>
                <c:rich>
                  <a:bodyPr/>
                  <a:lstStyle/>
                  <a:p>
                    <a:r>
                      <a:rPr lang="en-US" dirty="0"/>
                      <a:t>0%</a:t>
                    </a:r>
                  </a:p>
                </c:rich>
              </c:tx>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E70B-B44F-9D17-AA6469AE5C62}"/>
                </c:ext>
              </c:extLst>
            </c:dLbl>
            <c:dLbl>
              <c:idx val="2"/>
              <c:layout>
                <c:manualLayout>
                  <c:x val="7.2769953051643188E-2"/>
                  <c:y val="0"/>
                </c:manualLayout>
              </c:layout>
              <c:dLblPos val="ctr"/>
              <c:showLegendKey val="0"/>
              <c:showVal val="1"/>
              <c:showCatName val="0"/>
              <c:showSerName val="0"/>
              <c:showPercent val="0"/>
              <c:showBubbleSize val="0"/>
              <c:extLst>
                <c:ext xmlns:c15="http://schemas.microsoft.com/office/drawing/2012/chart" uri="{CE6537A1-D6FC-4f65-9D91-7224C49458BB}">
                  <c15:layout>
                    <c:manualLayout>
                      <c:w val="2.8292207312114154E-2"/>
                      <c:h val="3.7560991699709972E-2"/>
                    </c:manualLayout>
                  </c15:layout>
                </c:ext>
                <c:ext xmlns:c16="http://schemas.microsoft.com/office/drawing/2014/chart" uri="{C3380CC4-5D6E-409C-BE32-E72D297353CC}">
                  <c16:uniqueId val="{00000003-D0D4-8343-B612-D4FDB422828C}"/>
                </c:ext>
              </c:extLst>
            </c:dLbl>
            <c:dLbl>
              <c:idx val="3"/>
              <c:layout>
                <c:manualLayout>
                  <c:x val="7.1361964437543904E-2"/>
                  <c:y val="3.7401959744888841E-3"/>
                </c:manualLayout>
              </c:layout>
              <c:tx>
                <c:rich>
                  <a:bodyPr/>
                  <a:lstStyle/>
                  <a:p>
                    <a:r>
                      <a:rPr lang="en-US" dirty="0"/>
                      <a:t>0%</a:t>
                    </a:r>
                  </a:p>
                </c:rich>
              </c:tx>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E70B-B44F-9D17-AA6469AE5C62}"/>
                </c:ext>
              </c:extLst>
            </c:dLbl>
            <c:dLbl>
              <c:idx val="4"/>
              <c:layout>
                <c:manualLayout>
                  <c:x val="0"/>
                  <c:y val="-6.8133412495906395E-4"/>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0CD-8146-973E-12A9D638558B}"/>
                </c:ext>
              </c:extLst>
            </c:dLbl>
            <c:dLbl>
              <c:idx val="5"/>
              <c:layout>
                <c:manualLayout>
                  <c:x val="6.9248826291079812E-2"/>
                  <c:y val="-1.8700979872444592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0D4-8343-B612-D4FDB422828C}"/>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Sheet12!$K$21:$K$26</c:f>
              <c:strCache>
                <c:ptCount val="6"/>
                <c:pt idx="0">
                  <c:v>RAC</c:v>
                </c:pt>
                <c:pt idx="1">
                  <c:v>RCA</c:v>
                </c:pt>
                <c:pt idx="2">
                  <c:v>CAR</c:v>
                </c:pt>
                <c:pt idx="3">
                  <c:v>CRA</c:v>
                </c:pt>
                <c:pt idx="4">
                  <c:v>ARC</c:v>
                </c:pt>
                <c:pt idx="5">
                  <c:v>ACR</c:v>
                </c:pt>
              </c:strCache>
            </c:strRef>
          </c:cat>
          <c:val>
            <c:numRef>
              <c:f>Sheet12!$P$21:$P$26</c:f>
              <c:numCache>
                <c:formatCode>0%</c:formatCode>
                <c:ptCount val="6"/>
                <c:pt idx="0">
                  <c:v>5.221785513756317E-2</c:v>
                </c:pt>
                <c:pt idx="1">
                  <c:v>5.0533408197641775E-3</c:v>
                </c:pt>
                <c:pt idx="2">
                  <c:v>2.695115103874228E-2</c:v>
                </c:pt>
                <c:pt idx="3">
                  <c:v>8.4222346996069616E-3</c:v>
                </c:pt>
                <c:pt idx="4">
                  <c:v>2.7512633352049412E-2</c:v>
                </c:pt>
                <c:pt idx="5">
                  <c:v>0</c:v>
                </c:pt>
              </c:numCache>
            </c:numRef>
          </c:val>
          <c:extLst>
            <c:ext xmlns:c16="http://schemas.microsoft.com/office/drawing/2014/chart" uri="{C3380CC4-5D6E-409C-BE32-E72D297353CC}">
              <c16:uniqueId val="{00000006-40CD-8146-973E-12A9D638558B}"/>
            </c:ext>
          </c:extLst>
        </c:ser>
        <c:ser>
          <c:idx val="5"/>
          <c:order val="5"/>
          <c:tx>
            <c:strRef>
              <c:f>Sheet12!$Q$20</c:f>
              <c:strCache>
                <c:ptCount val="1"/>
                <c:pt idx="0">
                  <c:v>TRIN-r T &amp;TRIN-r F</c:v>
                </c:pt>
              </c:strCache>
            </c:strRef>
          </c:tx>
          <c:spPr>
            <a:solidFill>
              <a:srgbClr val="00B0F0"/>
            </a:solidFill>
            <a:ln>
              <a:noFill/>
            </a:ln>
            <a:effectLst/>
          </c:spPr>
          <c:invertIfNegative val="0"/>
          <c:dLbls>
            <c:dLbl>
              <c:idx val="0"/>
              <c:layout>
                <c:manualLayout>
                  <c:x val="7.1398007467376443E-2"/>
                  <c:y val="-8.9842746847044238E-3"/>
                </c:manualLayout>
              </c:layout>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0CD-8146-973E-12A9D638558B}"/>
                </c:ext>
              </c:extLst>
            </c:dLbl>
            <c:dLbl>
              <c:idx val="1"/>
              <c:delete val="1"/>
              <c:extLst>
                <c:ext xmlns:c15="http://schemas.microsoft.com/office/drawing/2012/chart" uri="{CE6537A1-D6FC-4f65-9D91-7224C49458BB}"/>
                <c:ext xmlns:c16="http://schemas.microsoft.com/office/drawing/2014/chart" uri="{C3380CC4-5D6E-409C-BE32-E72D297353CC}">
                  <c16:uniqueId val="{00000011-E70B-B44F-9D17-AA6469AE5C62}"/>
                </c:ext>
              </c:extLst>
            </c:dLbl>
            <c:dLbl>
              <c:idx val="2"/>
              <c:layout>
                <c:manualLayout>
                  <c:x val="7.10093896713615E-2"/>
                  <c:y val="-1.4025734904333445E-2"/>
                </c:manualLayout>
              </c:layout>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layout>
                    <c:manualLayout>
                      <c:w val="2.9765258215962442E-2"/>
                      <c:h val="3.0305011509201472E-2"/>
                    </c:manualLayout>
                  </c15:layout>
                </c:ext>
                <c:ext xmlns:c16="http://schemas.microsoft.com/office/drawing/2014/chart" uri="{C3380CC4-5D6E-409C-BE32-E72D297353CC}">
                  <c16:uniqueId val="{00000013-E70B-B44F-9D17-AA6469AE5C62}"/>
                </c:ext>
              </c:extLst>
            </c:dLbl>
            <c:dLbl>
              <c:idx val="3"/>
              <c:delete val="1"/>
              <c:extLst>
                <c:ext xmlns:c15="http://schemas.microsoft.com/office/drawing/2012/chart" uri="{CE6537A1-D6FC-4f65-9D91-7224C49458BB}"/>
                <c:ext xmlns:c16="http://schemas.microsoft.com/office/drawing/2014/chart" uri="{C3380CC4-5D6E-409C-BE32-E72D297353CC}">
                  <c16:uniqueId val="{00000014-E70B-B44F-9D17-AA6469AE5C62}"/>
                </c:ext>
              </c:extLst>
            </c:dLbl>
            <c:dLbl>
              <c:idx val="4"/>
              <c:layout>
                <c:manualLayout>
                  <c:x val="7.1403552548889138E-2"/>
                  <c:y val="-3.6150319359732426E-4"/>
                </c:manualLayout>
              </c:layout>
              <c:dLblPos val="ctr"/>
              <c:showLegendKey val="0"/>
              <c:showVal val="1"/>
              <c:showCatName val="0"/>
              <c:showSerName val="0"/>
              <c:showPercent val="0"/>
              <c:showBubbleSize val="0"/>
              <c:extLst>
                <c:ext xmlns:c15="http://schemas.microsoft.com/office/drawing/2012/chart" uri="{CE6537A1-D6FC-4f65-9D91-7224C49458BB}">
                  <c15:layout>
                    <c:manualLayout>
                      <c:w val="3.0639625152489743E-2"/>
                      <c:h val="3.7560991699709972E-2"/>
                    </c:manualLayout>
                  </c15:layout>
                </c:ext>
                <c:ext xmlns:c16="http://schemas.microsoft.com/office/drawing/2014/chart" uri="{C3380CC4-5D6E-409C-BE32-E72D297353CC}">
                  <c16:uniqueId val="{00000008-40CD-8146-973E-12A9D638558B}"/>
                </c:ext>
              </c:extLst>
            </c:dLbl>
            <c:dLbl>
              <c:idx val="5"/>
              <c:delete val="1"/>
              <c:extLst>
                <c:ext xmlns:c15="http://schemas.microsoft.com/office/drawing/2012/chart" uri="{CE6537A1-D6FC-4f65-9D91-7224C49458BB}"/>
                <c:ext xmlns:c16="http://schemas.microsoft.com/office/drawing/2014/chart" uri="{C3380CC4-5D6E-409C-BE32-E72D297353CC}">
                  <c16:uniqueId val="{00000005-D0D4-8343-B612-D4FDB422828C}"/>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ysClr val="windowText" lastClr="000000"/>
                      </a:solidFill>
                      <a:prstDash val="solid"/>
                      <a:miter lim="800000"/>
                    </a:ln>
                    <a:effectLst/>
                  </c:spPr>
                </c15:leaderLines>
              </c:ext>
            </c:extLst>
          </c:dLbls>
          <c:cat>
            <c:strRef>
              <c:f>Sheet12!$K$21:$K$26</c:f>
              <c:strCache>
                <c:ptCount val="6"/>
                <c:pt idx="0">
                  <c:v>RAC</c:v>
                </c:pt>
                <c:pt idx="1">
                  <c:v>RCA</c:v>
                </c:pt>
                <c:pt idx="2">
                  <c:v>CAR</c:v>
                </c:pt>
                <c:pt idx="3">
                  <c:v>CRA</c:v>
                </c:pt>
                <c:pt idx="4">
                  <c:v>ARC</c:v>
                </c:pt>
                <c:pt idx="5">
                  <c:v>ACR</c:v>
                </c:pt>
              </c:strCache>
            </c:strRef>
          </c:cat>
          <c:val>
            <c:numRef>
              <c:f>Sheet12!$Q$21:$Q$26</c:f>
              <c:numCache>
                <c:formatCode>0%</c:formatCode>
                <c:ptCount val="6"/>
                <c:pt idx="0">
                  <c:v>5.614823133071308E-3</c:v>
                </c:pt>
                <c:pt idx="1">
                  <c:v>5.6148231330713087E-4</c:v>
                </c:pt>
                <c:pt idx="2">
                  <c:v>8.4222346996069616E-3</c:v>
                </c:pt>
                <c:pt idx="3">
                  <c:v>2.2459292532285235E-3</c:v>
                </c:pt>
                <c:pt idx="4">
                  <c:v>1.6282987085906794E-2</c:v>
                </c:pt>
                <c:pt idx="5">
                  <c:v>0</c:v>
                </c:pt>
              </c:numCache>
            </c:numRef>
          </c:val>
          <c:extLst>
            <c:ext xmlns:c16="http://schemas.microsoft.com/office/drawing/2014/chart" uri="{C3380CC4-5D6E-409C-BE32-E72D297353CC}">
              <c16:uniqueId val="{00000009-40CD-8146-973E-12A9D638558B}"/>
            </c:ext>
          </c:extLst>
        </c:ser>
        <c:ser>
          <c:idx val="6"/>
          <c:order val="6"/>
          <c:tx>
            <c:strRef>
              <c:f>Sheet12!$R$20</c:f>
              <c:strCache>
                <c:ptCount val="1"/>
                <c:pt idx="0">
                  <c:v>CRIN</c:v>
                </c:pt>
              </c:strCache>
            </c:strRef>
          </c:tx>
          <c:spPr>
            <a:solidFill>
              <a:srgbClr val="FF0000"/>
            </a:solidFill>
            <a:ln>
              <a:noFill/>
            </a:ln>
            <a:effectLst/>
          </c:spPr>
          <c:invertIfNegative val="0"/>
          <c:dLbls>
            <c:dLbl>
              <c:idx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4-D0D4-8343-B612-D4FDB422828C}"/>
                </c:ext>
              </c:extLst>
            </c:dLbl>
            <c:dLbl>
              <c:idx val="1"/>
              <c:layout>
                <c:manualLayout>
                  <c:x val="6.9248826291079771E-2"/>
                  <c:y val="-2.8051469808666907E-2"/>
                </c:manualLayout>
              </c:layout>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E70B-B44F-9D17-AA6469AE5C62}"/>
                </c:ext>
              </c:extLst>
            </c:dLbl>
            <c:dLbl>
              <c:idx val="5"/>
              <c:delete val="1"/>
              <c:extLst>
                <c:ext xmlns:c15="http://schemas.microsoft.com/office/drawing/2012/chart" uri="{CE6537A1-D6FC-4f65-9D91-7224C49458BB}"/>
                <c:ext xmlns:c16="http://schemas.microsoft.com/office/drawing/2014/chart" uri="{C3380CC4-5D6E-409C-BE32-E72D297353CC}">
                  <c16:uniqueId val="{00000016-E70B-B44F-9D17-AA6469AE5C62}"/>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ysClr val="windowText" lastClr="000000"/>
                      </a:solidFill>
                      <a:prstDash val="solid"/>
                      <a:miter lim="800000"/>
                    </a:ln>
                    <a:effectLst/>
                  </c:spPr>
                </c15:leaderLines>
              </c:ext>
            </c:extLst>
          </c:dLbls>
          <c:cat>
            <c:strRef>
              <c:f>Sheet12!$K$21:$K$26</c:f>
              <c:strCache>
                <c:ptCount val="6"/>
                <c:pt idx="0">
                  <c:v>RAC</c:v>
                </c:pt>
                <c:pt idx="1">
                  <c:v>RCA</c:v>
                </c:pt>
                <c:pt idx="2">
                  <c:v>CAR</c:v>
                </c:pt>
                <c:pt idx="3">
                  <c:v>CRA</c:v>
                </c:pt>
                <c:pt idx="4">
                  <c:v>ARC</c:v>
                </c:pt>
                <c:pt idx="5">
                  <c:v>ACR</c:v>
                </c:pt>
              </c:strCache>
            </c:strRef>
          </c:cat>
          <c:val>
            <c:numRef>
              <c:f>Sheet12!$R$21:$R$26</c:f>
              <c:numCache>
                <c:formatCode>0%</c:formatCode>
                <c:ptCount val="6"/>
                <c:pt idx="0">
                  <c:v>9.8820887142055031E-2</c:v>
                </c:pt>
                <c:pt idx="1">
                  <c:v>1.7405951712521055E-2</c:v>
                </c:pt>
                <c:pt idx="2">
                  <c:v>6.6254912970241442E-2</c:v>
                </c:pt>
                <c:pt idx="3">
                  <c:v>2.9758562605277934E-2</c:v>
                </c:pt>
                <c:pt idx="4">
                  <c:v>0.10780460415496912</c:v>
                </c:pt>
                <c:pt idx="5">
                  <c:v>3.9303761931499155E-3</c:v>
                </c:pt>
              </c:numCache>
            </c:numRef>
          </c:val>
          <c:extLst>
            <c:ext xmlns:c16="http://schemas.microsoft.com/office/drawing/2014/chart" uri="{C3380CC4-5D6E-409C-BE32-E72D297353CC}">
              <c16:uniqueId val="{0000000A-40CD-8146-973E-12A9D638558B}"/>
            </c:ext>
          </c:extLst>
        </c:ser>
        <c:ser>
          <c:idx val="7"/>
          <c:order val="7"/>
          <c:tx>
            <c:strRef>
              <c:f>Sheet12!$S$20</c:f>
              <c:strCache>
                <c:ptCount val="1"/>
                <c:pt idx="0">
                  <c:v>Total Undetected</c:v>
                </c:pt>
              </c:strCache>
            </c:strRef>
          </c:tx>
          <c:spPr>
            <a:solidFill>
              <a:srgbClr val="E7E6E6">
                <a:lumMod val="90000"/>
              </a:srgbClr>
            </a:solidFill>
            <a:ln>
              <a:noFill/>
            </a:ln>
            <a:effectLst/>
          </c:spPr>
          <c:invertIfNegative val="0"/>
          <c:dLbls>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Sheet12!$K$21:$K$26</c:f>
              <c:strCache>
                <c:ptCount val="6"/>
                <c:pt idx="0">
                  <c:v>RAC</c:v>
                </c:pt>
                <c:pt idx="1">
                  <c:v>RCA</c:v>
                </c:pt>
                <c:pt idx="2">
                  <c:v>CAR</c:v>
                </c:pt>
                <c:pt idx="3">
                  <c:v>CRA</c:v>
                </c:pt>
                <c:pt idx="4">
                  <c:v>ARC</c:v>
                </c:pt>
                <c:pt idx="5">
                  <c:v>ACR</c:v>
                </c:pt>
              </c:strCache>
            </c:strRef>
          </c:cat>
          <c:val>
            <c:numRef>
              <c:f>Sheet12!$S$21:$S$26</c:f>
              <c:numCache>
                <c:formatCode>0%</c:formatCode>
                <c:ptCount val="6"/>
                <c:pt idx="0">
                  <c:v>0.28691746209994384</c:v>
                </c:pt>
                <c:pt idx="1">
                  <c:v>6.7939359910162825E-2</c:v>
                </c:pt>
                <c:pt idx="2">
                  <c:v>0.13138686131386862</c:v>
                </c:pt>
                <c:pt idx="3">
                  <c:v>0.10499719258843346</c:v>
                </c:pt>
                <c:pt idx="4">
                  <c:v>0.28635597978663674</c:v>
                </c:pt>
                <c:pt idx="5">
                  <c:v>8.1976417742841104E-2</c:v>
                </c:pt>
              </c:numCache>
            </c:numRef>
          </c:val>
          <c:extLst>
            <c:ext xmlns:c16="http://schemas.microsoft.com/office/drawing/2014/chart" uri="{C3380CC4-5D6E-409C-BE32-E72D297353CC}">
              <c16:uniqueId val="{0000000B-40CD-8146-973E-12A9D638558B}"/>
            </c:ext>
          </c:extLst>
        </c:ser>
        <c:dLbls>
          <c:dLblPos val="ctr"/>
          <c:showLegendKey val="0"/>
          <c:showVal val="1"/>
          <c:showCatName val="0"/>
          <c:showSerName val="0"/>
          <c:showPercent val="0"/>
          <c:showBubbleSize val="0"/>
        </c:dLbls>
        <c:gapWidth val="62"/>
        <c:overlap val="100"/>
        <c:axId val="310807791"/>
        <c:axId val="775894591"/>
      </c:barChart>
      <c:catAx>
        <c:axId val="3108077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775894591"/>
        <c:crosses val="autoZero"/>
        <c:auto val="1"/>
        <c:lblAlgn val="ctr"/>
        <c:lblOffset val="100"/>
        <c:noMultiLvlLbl val="0"/>
      </c:catAx>
      <c:valAx>
        <c:axId val="775894591"/>
        <c:scaling>
          <c:orientation val="minMax"/>
        </c:scaling>
        <c:delete val="0"/>
        <c:axPos val="l"/>
        <c:majorGridlines>
          <c:spPr>
            <a:ln w="12700"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310807791"/>
        <c:crosses val="autoZero"/>
        <c:crossBetween val="between"/>
        <c:majorUnit val="0.1"/>
      </c:valAx>
      <c:spPr>
        <a:noFill/>
        <a:ln>
          <a:noFill/>
        </a:ln>
        <a:effectLst/>
      </c:spPr>
    </c:plotArea>
    <c:plotVisOnly val="1"/>
    <c:dispBlanksAs val="gap"/>
    <c:showDLblsOverMax val="0"/>
    <c:extLst/>
  </c:chart>
  <c:spPr>
    <a:noFill/>
    <a:ln>
      <a:noFill/>
    </a:ln>
    <a:effectLst/>
  </c:spPr>
  <c:txPr>
    <a:bodyPr/>
    <a:lstStyle/>
    <a:p>
      <a:pPr>
        <a:defRPr sz="1000"/>
      </a:pPr>
      <a:endParaRPr lang="en-US"/>
    </a:p>
  </c:txPr>
  <c:externalData r:id="rId4">
    <c:autoUpdate val="0"/>
  </c:externalData>
  <c:userShapes r:id="rId5"/>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0" i="0" u="none" strike="noStrike" kern="1200" spc="0" baseline="0">
                <a:solidFill>
                  <a:schemeClr val="tx1"/>
                </a:solidFill>
                <a:latin typeface="+mn-lt"/>
                <a:ea typeface="+mn-ea"/>
                <a:cs typeface="+mn-cs"/>
              </a:defRPr>
            </a:pPr>
            <a:r>
              <a:rPr lang="en-US" sz="2000" b="1" i="0" u="sng" baseline="0" dirty="0">
                <a:effectLst/>
              </a:rPr>
              <a:t>80% Mixed Responding</a:t>
            </a:r>
            <a:endParaRPr lang="en-US" sz="2000" dirty="0">
              <a:effectLst/>
            </a:endParaRPr>
          </a:p>
        </c:rich>
      </c:tx>
      <c:layout>
        <c:manualLayout>
          <c:xMode val="edge"/>
          <c:yMode val="edge"/>
          <c:x val="0.4140865733518006"/>
          <c:y val="2.4083667567987122E-2"/>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11601906974509976"/>
          <c:y val="0.10259212060606279"/>
          <c:w val="0.86556924618390585"/>
          <c:h val="0.79382904754856476"/>
        </c:manualLayout>
      </c:layout>
      <c:barChart>
        <c:barDir val="col"/>
        <c:grouping val="percentStacked"/>
        <c:varyColors val="0"/>
        <c:ser>
          <c:idx val="0"/>
          <c:order val="0"/>
          <c:tx>
            <c:strRef>
              <c:f>Sheet12!$L$40</c:f>
              <c:strCache>
                <c:ptCount val="1"/>
                <c:pt idx="0">
                  <c:v>VRIN-r</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Sheet12!$K$41:$K$46</c:f>
              <c:strCache>
                <c:ptCount val="6"/>
                <c:pt idx="0">
                  <c:v>RAC</c:v>
                </c:pt>
                <c:pt idx="1">
                  <c:v>RCA</c:v>
                </c:pt>
                <c:pt idx="2">
                  <c:v>CAR</c:v>
                </c:pt>
                <c:pt idx="3">
                  <c:v>CRA</c:v>
                </c:pt>
                <c:pt idx="4">
                  <c:v>ARC</c:v>
                </c:pt>
                <c:pt idx="5">
                  <c:v>ACR</c:v>
                </c:pt>
              </c:strCache>
            </c:strRef>
          </c:cat>
          <c:val>
            <c:numRef>
              <c:f>Sheet12!$L$41:$L$46</c:f>
              <c:numCache>
                <c:formatCode>0%</c:formatCode>
                <c:ptCount val="6"/>
                <c:pt idx="0">
                  <c:v>0.24649073554183043</c:v>
                </c:pt>
                <c:pt idx="1">
                  <c:v>0.4138124649073554</c:v>
                </c:pt>
                <c:pt idx="2">
                  <c:v>0.33239752947782147</c:v>
                </c:pt>
                <c:pt idx="3">
                  <c:v>0.3149915777653004</c:v>
                </c:pt>
                <c:pt idx="4">
                  <c:v>0.4138124649073554</c:v>
                </c:pt>
                <c:pt idx="5">
                  <c:v>0.4171813587871982</c:v>
                </c:pt>
              </c:numCache>
            </c:numRef>
          </c:val>
          <c:extLst>
            <c:ext xmlns:c16="http://schemas.microsoft.com/office/drawing/2014/chart" uri="{C3380CC4-5D6E-409C-BE32-E72D297353CC}">
              <c16:uniqueId val="{00000000-40CD-8146-973E-12A9D638558B}"/>
            </c:ext>
          </c:extLst>
        </c:ser>
        <c:ser>
          <c:idx val="1"/>
          <c:order val="1"/>
          <c:tx>
            <c:strRef>
              <c:f>Sheet12!$M$40</c:f>
              <c:strCache>
                <c:ptCount val="1"/>
                <c:pt idx="0">
                  <c:v>VRIN-r + TRIN-r TRUE</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Sheet12!$K$41:$K$46</c:f>
              <c:strCache>
                <c:ptCount val="6"/>
                <c:pt idx="0">
                  <c:v>RAC</c:v>
                </c:pt>
                <c:pt idx="1">
                  <c:v>RCA</c:v>
                </c:pt>
                <c:pt idx="2">
                  <c:v>CAR</c:v>
                </c:pt>
                <c:pt idx="3">
                  <c:v>CRA</c:v>
                </c:pt>
                <c:pt idx="4">
                  <c:v>ARC</c:v>
                </c:pt>
                <c:pt idx="5">
                  <c:v>ACR</c:v>
                </c:pt>
              </c:strCache>
            </c:strRef>
          </c:cat>
          <c:val>
            <c:numRef>
              <c:f>Sheet12!$M$41:$M$46</c:f>
              <c:numCache>
                <c:formatCode>0%</c:formatCode>
                <c:ptCount val="6"/>
                <c:pt idx="0">
                  <c:v>0.22459292532285233</c:v>
                </c:pt>
                <c:pt idx="1">
                  <c:v>0.34924199887703539</c:v>
                </c:pt>
                <c:pt idx="2">
                  <c:v>0.24873666479505896</c:v>
                </c:pt>
                <c:pt idx="3">
                  <c:v>0.42784952274003368</c:v>
                </c:pt>
                <c:pt idx="4">
                  <c:v>0.34924199887703539</c:v>
                </c:pt>
                <c:pt idx="5">
                  <c:v>0.30993823694553624</c:v>
                </c:pt>
              </c:numCache>
            </c:numRef>
          </c:val>
          <c:extLst>
            <c:ext xmlns:c16="http://schemas.microsoft.com/office/drawing/2014/chart" uri="{C3380CC4-5D6E-409C-BE32-E72D297353CC}">
              <c16:uniqueId val="{00000001-40CD-8146-973E-12A9D638558B}"/>
            </c:ext>
          </c:extLst>
        </c:ser>
        <c:ser>
          <c:idx val="2"/>
          <c:order val="2"/>
          <c:tx>
            <c:strRef>
              <c:f>Sheet12!$N$40</c:f>
              <c:strCache>
                <c:ptCount val="1"/>
                <c:pt idx="0">
                  <c:v>TRIN-r TRUE</c:v>
                </c:pt>
              </c:strCache>
            </c:strRef>
          </c:tx>
          <c:spPr>
            <a:solidFill>
              <a:schemeClr val="accent2"/>
            </a:solidFill>
            <a:ln>
              <a:noFill/>
            </a:ln>
            <a:effectLst/>
          </c:spPr>
          <c:invertIfNegative val="0"/>
          <c:dLbls>
            <c:dLbl>
              <c:idx val="1"/>
              <c:layout>
                <c:manualLayout>
                  <c:x val="7.6874132954826632E-2"/>
                  <c:y val="4.5848209934260505E-3"/>
                </c:manualLayout>
              </c:layout>
              <c:tx>
                <c:rich>
                  <a:bodyPr rot="0" spcFirstLastPara="1" vertOverflow="ellipsis" vert="horz" wrap="square"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baseline="0">
                        <a:solidFill>
                          <a:prstClr val="black"/>
                        </a:solidFill>
                        <a:latin typeface="+mn-lt"/>
                        <a:ea typeface="+mn-ea"/>
                        <a:cs typeface="+mn-cs"/>
                      </a:defRPr>
                    </a:pPr>
                    <a:r>
                      <a:rPr lang="en-US" sz="1400" b="0" i="0" u="none" strike="noStrike" kern="1200" baseline="0" dirty="0">
                        <a:solidFill>
                          <a:schemeClr val="tx1"/>
                        </a:solidFill>
                      </a:rPr>
                      <a:t>&lt;1%</a:t>
                    </a:r>
                  </a:p>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baseline="0">
                        <a:solidFill>
                          <a:prstClr val="black"/>
                        </a:solidFill>
                        <a:latin typeface="+mn-lt"/>
                        <a:ea typeface="+mn-ea"/>
                        <a:cs typeface="+mn-cs"/>
                      </a:defRPr>
                    </a:pPr>
                    <a:endParaRPr lang="en-US" dirty="0"/>
                  </a:p>
                </c:rich>
              </c:tx>
              <c:spPr>
                <a:noFill/>
                <a:ln>
                  <a:noFill/>
                </a:ln>
                <a:effectLst/>
              </c:spPr>
              <c:txPr>
                <a:bodyPr rot="0" spcFirstLastPara="1" vertOverflow="ellipsis" vert="horz" wrap="square"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baseline="0">
                      <a:solidFill>
                        <a:prstClr val="black"/>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layout>
                    <c:manualLayout>
                      <c:w val="4.5036387843594802E-2"/>
                      <c:h val="4.4326049364442725E-2"/>
                    </c:manualLayout>
                  </c15:layout>
                </c:ext>
                <c:ext xmlns:c16="http://schemas.microsoft.com/office/drawing/2014/chart" uri="{C3380CC4-5D6E-409C-BE32-E72D297353CC}">
                  <c16:uniqueId val="{00000003-E8A4-8E4B-8C25-73050CEE6D94}"/>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ysClr val="windowText" lastClr="000000"/>
                      </a:solidFill>
                      <a:round/>
                    </a:ln>
                    <a:effectLst/>
                  </c:spPr>
                </c15:leaderLines>
              </c:ext>
            </c:extLst>
          </c:dLbls>
          <c:cat>
            <c:strRef>
              <c:f>Sheet12!$K$41:$K$46</c:f>
              <c:strCache>
                <c:ptCount val="6"/>
                <c:pt idx="0">
                  <c:v>RAC</c:v>
                </c:pt>
                <c:pt idx="1">
                  <c:v>RCA</c:v>
                </c:pt>
                <c:pt idx="2">
                  <c:v>CAR</c:v>
                </c:pt>
                <c:pt idx="3">
                  <c:v>CRA</c:v>
                </c:pt>
                <c:pt idx="4">
                  <c:v>ARC</c:v>
                </c:pt>
                <c:pt idx="5">
                  <c:v>ACR</c:v>
                </c:pt>
              </c:strCache>
            </c:strRef>
          </c:cat>
          <c:val>
            <c:numRef>
              <c:f>Sheet12!$N$41:$N$46</c:f>
              <c:numCache>
                <c:formatCode>0%</c:formatCode>
                <c:ptCount val="6"/>
                <c:pt idx="0">
                  <c:v>0.13026389668725435</c:v>
                </c:pt>
                <c:pt idx="1">
                  <c:v>5.6148231330713087E-4</c:v>
                </c:pt>
                <c:pt idx="2">
                  <c:v>2.9758562605277934E-2</c:v>
                </c:pt>
                <c:pt idx="3">
                  <c:v>2.1336327905670971E-2</c:v>
                </c:pt>
                <c:pt idx="4">
                  <c:v>5.6148231330713087E-4</c:v>
                </c:pt>
                <c:pt idx="5">
                  <c:v>6.1763054463784394E-3</c:v>
                </c:pt>
              </c:numCache>
            </c:numRef>
          </c:val>
          <c:extLst>
            <c:ext xmlns:c16="http://schemas.microsoft.com/office/drawing/2014/chart" uri="{C3380CC4-5D6E-409C-BE32-E72D297353CC}">
              <c16:uniqueId val="{00000002-40CD-8146-973E-12A9D638558B}"/>
            </c:ext>
          </c:extLst>
        </c:ser>
        <c:ser>
          <c:idx val="3"/>
          <c:order val="3"/>
          <c:tx>
            <c:strRef>
              <c:f>Sheet12!$O$40</c:f>
              <c:strCache>
                <c:ptCount val="1"/>
                <c:pt idx="0">
                  <c:v>VRIN-r + TRIN-r FALSE</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Sheet12!$K$41:$K$46</c:f>
              <c:strCache>
                <c:ptCount val="6"/>
                <c:pt idx="0">
                  <c:v>RAC</c:v>
                </c:pt>
                <c:pt idx="1">
                  <c:v>RCA</c:v>
                </c:pt>
                <c:pt idx="2">
                  <c:v>CAR</c:v>
                </c:pt>
                <c:pt idx="3">
                  <c:v>CRA</c:v>
                </c:pt>
                <c:pt idx="4">
                  <c:v>ARC</c:v>
                </c:pt>
                <c:pt idx="5">
                  <c:v>ACR</c:v>
                </c:pt>
              </c:strCache>
            </c:strRef>
          </c:cat>
          <c:val>
            <c:numRef>
              <c:f>Sheet12!$O$41:$O$46</c:f>
              <c:numCache>
                <c:formatCode>0%</c:formatCode>
                <c:ptCount val="6"/>
                <c:pt idx="0">
                  <c:v>9.3206064008983722E-2</c:v>
                </c:pt>
                <c:pt idx="1">
                  <c:v>0.15384615384615385</c:v>
                </c:pt>
                <c:pt idx="2">
                  <c:v>0.22122403144300953</c:v>
                </c:pt>
                <c:pt idx="3">
                  <c:v>0.11959573273441887</c:v>
                </c:pt>
                <c:pt idx="4">
                  <c:v>0.15384615384615385</c:v>
                </c:pt>
                <c:pt idx="5">
                  <c:v>0.18809657495788884</c:v>
                </c:pt>
              </c:numCache>
            </c:numRef>
          </c:val>
          <c:extLst>
            <c:ext xmlns:c16="http://schemas.microsoft.com/office/drawing/2014/chart" uri="{C3380CC4-5D6E-409C-BE32-E72D297353CC}">
              <c16:uniqueId val="{00000003-40CD-8146-973E-12A9D638558B}"/>
            </c:ext>
          </c:extLst>
        </c:ser>
        <c:ser>
          <c:idx val="4"/>
          <c:order val="4"/>
          <c:tx>
            <c:strRef>
              <c:f>Sheet12!$P$40</c:f>
              <c:strCache>
                <c:ptCount val="1"/>
                <c:pt idx="0">
                  <c:v>TRIN-r FALSE</c:v>
                </c:pt>
              </c:strCache>
            </c:strRef>
          </c:tx>
          <c:spPr>
            <a:solidFill>
              <a:srgbClr val="7030A0"/>
            </a:solidFill>
            <a:ln>
              <a:noFill/>
            </a:ln>
            <a:effectLst/>
          </c:spPr>
          <c:invertIfNegative val="0"/>
          <c:dLbls>
            <c:dLbl>
              <c:idx val="0"/>
              <c:layout>
                <c:manualLayout>
                  <c:x val="2.1682184149137928E-17"/>
                  <c:y val="1.0389854188251355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0CD-8146-973E-12A9D638558B}"/>
                </c:ext>
              </c:extLst>
            </c:dLbl>
            <c:dLbl>
              <c:idx val="1"/>
              <c:delete val="1"/>
              <c:extLst>
                <c:ext xmlns:c15="http://schemas.microsoft.com/office/drawing/2012/chart" uri="{CE6537A1-D6FC-4f65-9D91-7224C49458BB}"/>
                <c:ext xmlns:c16="http://schemas.microsoft.com/office/drawing/2014/chart" uri="{C3380CC4-5D6E-409C-BE32-E72D297353CC}">
                  <c16:uniqueId val="{00000002-E8A4-8E4B-8C25-73050CEE6D94}"/>
                </c:ext>
              </c:extLst>
            </c:dLbl>
            <c:dLbl>
              <c:idx val="2"/>
              <c:layout>
                <c:manualLayout>
                  <c:x val="7.2143373383909665E-2"/>
                  <c:y val="-1.8339283973704066E-3"/>
                </c:manualLayout>
              </c:layout>
              <c:tx>
                <c:rich>
                  <a:bodyPr/>
                  <a:lstStyle/>
                  <a:p>
                    <a:fld id="{DB3224B2-FA85-0843-A97D-10FC4EB902FA}" type="VALUE">
                      <a:rPr lang="en-US" sz="1400" b="0"/>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E8A4-8E4B-8C25-73050CEE6D94}"/>
                </c:ext>
              </c:extLst>
            </c:dLbl>
            <c:dLbl>
              <c:idx val="3"/>
              <c:delete val="1"/>
              <c:extLst>
                <c:ext xmlns:c15="http://schemas.microsoft.com/office/drawing/2012/chart" uri="{CE6537A1-D6FC-4f65-9D91-7224C49458BB}"/>
                <c:ext xmlns:c16="http://schemas.microsoft.com/office/drawing/2014/chart" uri="{C3380CC4-5D6E-409C-BE32-E72D297353CC}">
                  <c16:uniqueId val="{00000017-F73A-1C4D-B02B-77D5C4AAA53D}"/>
                </c:ext>
              </c:extLst>
            </c:dLbl>
            <c:dLbl>
              <c:idx val="4"/>
              <c:layout>
                <c:manualLayout>
                  <c:x val="6.4567433259573537E-2"/>
                  <c:y val="1.1397215021887426E-3"/>
                </c:manualLayout>
              </c:layout>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0CD-8146-973E-12A9D638558B}"/>
                </c:ext>
              </c:extLst>
            </c:dLbl>
            <c:dLbl>
              <c:idx val="5"/>
              <c:delete val="1"/>
              <c:extLst>
                <c:ext xmlns:c15="http://schemas.microsoft.com/office/drawing/2012/chart" uri="{CE6537A1-D6FC-4f65-9D91-7224C49458BB}"/>
                <c:ext xmlns:c16="http://schemas.microsoft.com/office/drawing/2014/chart" uri="{C3380CC4-5D6E-409C-BE32-E72D297353CC}">
                  <c16:uniqueId val="{00000014-F73A-1C4D-B02B-77D5C4AAA53D}"/>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Sheet12!$K$41:$K$46</c:f>
              <c:strCache>
                <c:ptCount val="6"/>
                <c:pt idx="0">
                  <c:v>RAC</c:v>
                </c:pt>
                <c:pt idx="1">
                  <c:v>RCA</c:v>
                </c:pt>
                <c:pt idx="2">
                  <c:v>CAR</c:v>
                </c:pt>
                <c:pt idx="3">
                  <c:v>CRA</c:v>
                </c:pt>
                <c:pt idx="4">
                  <c:v>ARC</c:v>
                </c:pt>
                <c:pt idx="5">
                  <c:v>ACR</c:v>
                </c:pt>
              </c:strCache>
            </c:strRef>
          </c:cat>
          <c:val>
            <c:numRef>
              <c:f>Sheet12!$P$41:$P$46</c:f>
              <c:numCache>
                <c:formatCode>0%</c:formatCode>
                <c:ptCount val="6"/>
                <c:pt idx="0">
                  <c:v>5.0533408197641773E-2</c:v>
                </c:pt>
                <c:pt idx="1">
                  <c:v>0</c:v>
                </c:pt>
                <c:pt idx="2">
                  <c:v>1.0668163952835485E-2</c:v>
                </c:pt>
                <c:pt idx="3">
                  <c:v>1.6844469399213925E-3</c:v>
                </c:pt>
                <c:pt idx="4">
                  <c:v>0</c:v>
                </c:pt>
                <c:pt idx="5">
                  <c:v>1.1229646266142617E-3</c:v>
                </c:pt>
              </c:numCache>
            </c:numRef>
          </c:val>
          <c:extLst>
            <c:ext xmlns:c16="http://schemas.microsoft.com/office/drawing/2014/chart" uri="{C3380CC4-5D6E-409C-BE32-E72D297353CC}">
              <c16:uniqueId val="{00000006-40CD-8146-973E-12A9D638558B}"/>
            </c:ext>
          </c:extLst>
        </c:ser>
        <c:ser>
          <c:idx val="5"/>
          <c:order val="5"/>
          <c:tx>
            <c:strRef>
              <c:f>Sheet12!$Q$40</c:f>
              <c:strCache>
                <c:ptCount val="1"/>
                <c:pt idx="0">
                  <c:v>TRIN-r T &amp;TRIN-r F</c:v>
                </c:pt>
              </c:strCache>
            </c:strRef>
          </c:tx>
          <c:spPr>
            <a:solidFill>
              <a:srgbClr val="00B0F0"/>
            </a:solidFill>
            <a:ln>
              <a:noFill/>
            </a:ln>
            <a:effectLst/>
          </c:spPr>
          <c:invertIfNegative val="0"/>
          <c:dLbls>
            <c:dLbl>
              <c:idx val="0"/>
              <c:layout>
                <c:manualLayout>
                  <c:x val="6.9570815374705483E-2"/>
                  <c:y val="-1.5400666423586919E-3"/>
                </c:manualLayout>
              </c:layout>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0CD-8146-973E-12A9D638558B}"/>
                </c:ext>
              </c:extLst>
            </c:dLbl>
            <c:dLbl>
              <c:idx val="1"/>
              <c:delete val="1"/>
              <c:extLst>
                <c:ext xmlns:c15="http://schemas.microsoft.com/office/drawing/2012/chart" uri="{CE6537A1-D6FC-4f65-9D91-7224C49458BB}"/>
                <c:ext xmlns:c16="http://schemas.microsoft.com/office/drawing/2014/chart" uri="{C3380CC4-5D6E-409C-BE32-E72D297353CC}">
                  <c16:uniqueId val="{00000001-E8A4-8E4B-8C25-73050CEE6D94}"/>
                </c:ext>
              </c:extLst>
            </c:dLbl>
            <c:dLbl>
              <c:idx val="2"/>
              <c:layout>
                <c:manualLayout>
                  <c:x val="0.22399851597160408"/>
                  <c:y val="-3.7648672748473833E-2"/>
                </c:manualLayout>
              </c:layout>
              <c:tx>
                <c:rich>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en-US" sz="1400" b="0" dirty="0">
                        <a:solidFill>
                          <a:schemeClr val="tx1"/>
                        </a:solidFill>
                      </a:rPr>
                      <a:t>&lt;1%</a:t>
                    </a:r>
                  </a:p>
                </c:rich>
              </c:tx>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F73A-1C4D-B02B-77D5C4AAA53D}"/>
                </c:ext>
              </c:extLst>
            </c:dLbl>
            <c:dLbl>
              <c:idx val="3"/>
              <c:delete val="1"/>
              <c:extLst>
                <c:ext xmlns:c15="http://schemas.microsoft.com/office/drawing/2012/chart" uri="{CE6537A1-D6FC-4f65-9D91-7224C49458BB}"/>
                <c:ext xmlns:c16="http://schemas.microsoft.com/office/drawing/2014/chart" uri="{C3380CC4-5D6E-409C-BE32-E72D297353CC}">
                  <c16:uniqueId val="{00000016-F73A-1C4D-B02B-77D5C4AAA53D}"/>
                </c:ext>
              </c:extLst>
            </c:dLbl>
            <c:dLbl>
              <c:idx val="4"/>
              <c:delete val="1"/>
              <c:extLst>
                <c:ext xmlns:c15="http://schemas.microsoft.com/office/drawing/2012/chart" uri="{CE6537A1-D6FC-4f65-9D91-7224C49458BB}"/>
                <c:ext xmlns:c16="http://schemas.microsoft.com/office/drawing/2014/chart" uri="{C3380CC4-5D6E-409C-BE32-E72D297353CC}">
                  <c16:uniqueId val="{00000008-40CD-8146-973E-12A9D638558B}"/>
                </c:ext>
              </c:extLst>
            </c:dLbl>
            <c:dLbl>
              <c:idx val="5"/>
              <c:layout>
                <c:manualLayout>
                  <c:x val="7.2755013601265517E-2"/>
                  <c:y val="-3.7285063952837713E-3"/>
                </c:manualLayout>
              </c:layout>
              <c:tx>
                <c:rich>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en-US" sz="1400" b="0" i="0" u="none" strike="noStrike" kern="1200" baseline="0" dirty="0">
                        <a:solidFill>
                          <a:schemeClr val="tx1"/>
                        </a:solidFill>
                      </a:rPr>
                      <a:t>&lt;1%</a:t>
                    </a:r>
                  </a:p>
                </c:rich>
              </c:tx>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F73A-1C4D-B02B-77D5C4AAA53D}"/>
                </c:ext>
              </c:extLst>
            </c:dLbl>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Sheet12!$K$41:$K$46</c:f>
              <c:strCache>
                <c:ptCount val="6"/>
                <c:pt idx="0">
                  <c:v>RAC</c:v>
                </c:pt>
                <c:pt idx="1">
                  <c:v>RCA</c:v>
                </c:pt>
                <c:pt idx="2">
                  <c:v>CAR</c:v>
                </c:pt>
                <c:pt idx="3">
                  <c:v>CRA</c:v>
                </c:pt>
                <c:pt idx="4">
                  <c:v>ARC</c:v>
                </c:pt>
                <c:pt idx="5">
                  <c:v>ACR</c:v>
                </c:pt>
              </c:strCache>
            </c:strRef>
          </c:cat>
          <c:val>
            <c:numRef>
              <c:f>Sheet12!$Q$41:$Q$46</c:f>
              <c:numCache>
                <c:formatCode>0%</c:formatCode>
                <c:ptCount val="6"/>
                <c:pt idx="0">
                  <c:v>1.4598540145985401E-2</c:v>
                </c:pt>
                <c:pt idx="1">
                  <c:v>0</c:v>
                </c:pt>
                <c:pt idx="2">
                  <c:v>3.368893879842785E-3</c:v>
                </c:pt>
                <c:pt idx="3">
                  <c:v>5.6148231330713087E-4</c:v>
                </c:pt>
                <c:pt idx="4">
                  <c:v>0</c:v>
                </c:pt>
                <c:pt idx="5">
                  <c:v>1.1229646266142617E-3</c:v>
                </c:pt>
              </c:numCache>
            </c:numRef>
          </c:val>
          <c:extLst>
            <c:ext xmlns:c16="http://schemas.microsoft.com/office/drawing/2014/chart" uri="{C3380CC4-5D6E-409C-BE32-E72D297353CC}">
              <c16:uniqueId val="{00000009-40CD-8146-973E-12A9D638558B}"/>
            </c:ext>
          </c:extLst>
        </c:ser>
        <c:ser>
          <c:idx val="6"/>
          <c:order val="6"/>
          <c:tx>
            <c:strRef>
              <c:f>Sheet12!$R$40</c:f>
              <c:strCache>
                <c:ptCount val="1"/>
                <c:pt idx="0">
                  <c:v>CRIN</c:v>
                </c:pt>
              </c:strCache>
            </c:strRef>
          </c:tx>
          <c:spPr>
            <a:solidFill>
              <a:srgbClr val="FF0000"/>
            </a:solidFill>
            <a:ln>
              <a:noFill/>
            </a:ln>
            <a:effectLst/>
          </c:spPr>
          <c:invertIfNegative val="0"/>
          <c:dLbls>
            <c:dLbl>
              <c:idx val="1"/>
              <c:layout>
                <c:manualLayout>
                  <c:x val="7.2143373383909748E-2"/>
                  <c:y val="-1.8339283973704233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8A4-8E4B-8C25-73050CEE6D94}"/>
                </c:ext>
              </c:extLst>
            </c:dLbl>
            <c:dLbl>
              <c:idx val="3"/>
              <c:delete val="1"/>
              <c:extLst>
                <c:ext xmlns:c15="http://schemas.microsoft.com/office/drawing/2012/chart" uri="{CE6537A1-D6FC-4f65-9D91-7224C49458BB}"/>
                <c:ext xmlns:c16="http://schemas.microsoft.com/office/drawing/2014/chart" uri="{C3380CC4-5D6E-409C-BE32-E72D297353CC}">
                  <c16:uniqueId val="{00000015-F73A-1C4D-B02B-77D5C4AAA53D}"/>
                </c:ext>
              </c:extLst>
            </c:dLbl>
            <c:dLbl>
              <c:idx val="4"/>
              <c:layout>
                <c:manualLayout>
                  <c:x val="7.5818429647266677E-2"/>
                  <c:y val="-1.7733509987328735E-3"/>
                </c:manualLayout>
              </c:layout>
              <c:tx>
                <c:rich>
                  <a:bodyPr rot="0" spcFirstLastPara="1" vertOverflow="ellipsis" vert="horz" wrap="square"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baseline="0">
                        <a:solidFill>
                          <a:schemeClr val="tx1"/>
                        </a:solidFill>
                        <a:latin typeface="+mn-lt"/>
                        <a:ea typeface="+mn-ea"/>
                        <a:cs typeface="+mn-cs"/>
                      </a:defRPr>
                    </a:pPr>
                    <a:r>
                      <a:rPr lang="en-US" sz="1400" b="0" i="0" u="none" strike="noStrike" kern="1200" baseline="0" dirty="0">
                        <a:solidFill>
                          <a:schemeClr val="tx1"/>
                        </a:solidFill>
                      </a:rPr>
                      <a:t>&lt;1%</a:t>
                    </a:r>
                  </a:p>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baseline="0">
                        <a:solidFill>
                          <a:schemeClr val="tx1"/>
                        </a:solidFill>
                        <a:latin typeface="+mn-lt"/>
                        <a:ea typeface="+mn-ea"/>
                        <a:cs typeface="+mn-cs"/>
                      </a:defRPr>
                    </a:pPr>
                    <a:endParaRPr lang="en-US" b="0" dirty="0">
                      <a:solidFill>
                        <a:schemeClr val="tx1"/>
                      </a:solidFill>
                    </a:endParaRPr>
                  </a:p>
                </c:rich>
              </c:tx>
              <c:spPr>
                <a:noFill/>
                <a:ln>
                  <a:noFill/>
                </a:ln>
                <a:effectLst/>
              </c:spPr>
              <c:txPr>
                <a:bodyPr rot="0" spcFirstLastPara="1" vertOverflow="ellipsis" vert="horz" wrap="square"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layout>
                    <c:manualLayout>
                      <c:w val="4.1488353087009079E-2"/>
                      <c:h val="5.7163548146035567E-2"/>
                    </c:manualLayout>
                  </c15:layout>
                </c:ext>
                <c:ext xmlns:c16="http://schemas.microsoft.com/office/drawing/2014/chart" uri="{C3380CC4-5D6E-409C-BE32-E72D297353CC}">
                  <c16:uniqueId val="{00000011-F73A-1C4D-B02B-77D5C4AAA53D}"/>
                </c:ext>
              </c:extLst>
            </c:dLbl>
            <c:dLbl>
              <c:idx val="5"/>
              <c:delete val="1"/>
              <c:extLst>
                <c:ext xmlns:c15="http://schemas.microsoft.com/office/drawing/2012/chart" uri="{CE6537A1-D6FC-4f65-9D91-7224C49458BB}"/>
                <c:ext xmlns:c16="http://schemas.microsoft.com/office/drawing/2014/chart" uri="{C3380CC4-5D6E-409C-BE32-E72D297353CC}">
                  <c16:uniqueId val="{00000012-F73A-1C4D-B02B-77D5C4AAA53D}"/>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Sheet12!$K$41:$K$46</c:f>
              <c:strCache>
                <c:ptCount val="6"/>
                <c:pt idx="0">
                  <c:v>RAC</c:v>
                </c:pt>
                <c:pt idx="1">
                  <c:v>RCA</c:v>
                </c:pt>
                <c:pt idx="2">
                  <c:v>CAR</c:v>
                </c:pt>
                <c:pt idx="3">
                  <c:v>CRA</c:v>
                </c:pt>
                <c:pt idx="4">
                  <c:v>ARC</c:v>
                </c:pt>
                <c:pt idx="5">
                  <c:v>ACR</c:v>
                </c:pt>
              </c:strCache>
            </c:strRef>
          </c:cat>
          <c:val>
            <c:numRef>
              <c:f>Sheet12!$R$41:$R$46</c:f>
              <c:numCache>
                <c:formatCode>0%</c:formatCode>
                <c:ptCount val="6"/>
                <c:pt idx="0">
                  <c:v>9.6574957888826501E-2</c:v>
                </c:pt>
                <c:pt idx="1">
                  <c:v>1.6844469399213925E-3</c:v>
                </c:pt>
                <c:pt idx="2">
                  <c:v>2.695115103874228E-2</c:v>
                </c:pt>
                <c:pt idx="3">
                  <c:v>6.7377877596855699E-3</c:v>
                </c:pt>
                <c:pt idx="4">
                  <c:v>1.6844469399213925E-3</c:v>
                </c:pt>
                <c:pt idx="5">
                  <c:v>6.7377877596855699E-3</c:v>
                </c:pt>
              </c:numCache>
            </c:numRef>
          </c:val>
          <c:extLst>
            <c:ext xmlns:c16="http://schemas.microsoft.com/office/drawing/2014/chart" uri="{C3380CC4-5D6E-409C-BE32-E72D297353CC}">
              <c16:uniqueId val="{0000000A-40CD-8146-973E-12A9D638558B}"/>
            </c:ext>
          </c:extLst>
        </c:ser>
        <c:ser>
          <c:idx val="7"/>
          <c:order val="7"/>
          <c:tx>
            <c:strRef>
              <c:f>Sheet12!$S$40</c:f>
              <c:strCache>
                <c:ptCount val="1"/>
                <c:pt idx="0">
                  <c:v>Total Undetected</c:v>
                </c:pt>
              </c:strCache>
            </c:strRef>
          </c:tx>
          <c:spPr>
            <a:solidFill>
              <a:srgbClr val="E7E6E6">
                <a:lumMod val="90000"/>
              </a:srgb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Sheet12!$K$41:$K$46</c:f>
              <c:strCache>
                <c:ptCount val="6"/>
                <c:pt idx="0">
                  <c:v>RAC</c:v>
                </c:pt>
                <c:pt idx="1">
                  <c:v>RCA</c:v>
                </c:pt>
                <c:pt idx="2">
                  <c:v>CAR</c:v>
                </c:pt>
                <c:pt idx="3">
                  <c:v>CRA</c:v>
                </c:pt>
                <c:pt idx="4">
                  <c:v>ARC</c:v>
                </c:pt>
                <c:pt idx="5">
                  <c:v>ACR</c:v>
                </c:pt>
              </c:strCache>
            </c:strRef>
          </c:cat>
          <c:val>
            <c:numRef>
              <c:f>Sheet12!$S$41:$S$46</c:f>
              <c:numCache>
                <c:formatCode>0%</c:formatCode>
                <c:ptCount val="6"/>
                <c:pt idx="0">
                  <c:v>0.1437394722066255</c:v>
                </c:pt>
                <c:pt idx="1">
                  <c:v>8.0853453116226839E-2</c:v>
                </c:pt>
                <c:pt idx="2">
                  <c:v>0.12689500280741156</c:v>
                </c:pt>
                <c:pt idx="3">
                  <c:v>0.10724312184166199</c:v>
                </c:pt>
                <c:pt idx="4">
                  <c:v>8.0853453116226839E-2</c:v>
                </c:pt>
                <c:pt idx="5">
                  <c:v>6.9623806850084222E-2</c:v>
                </c:pt>
              </c:numCache>
            </c:numRef>
          </c:val>
          <c:extLst>
            <c:ext xmlns:c16="http://schemas.microsoft.com/office/drawing/2014/chart" uri="{C3380CC4-5D6E-409C-BE32-E72D297353CC}">
              <c16:uniqueId val="{0000000B-40CD-8146-973E-12A9D638558B}"/>
            </c:ext>
          </c:extLst>
        </c:ser>
        <c:dLbls>
          <c:dLblPos val="ctr"/>
          <c:showLegendKey val="0"/>
          <c:showVal val="1"/>
          <c:showCatName val="0"/>
          <c:showSerName val="0"/>
          <c:showPercent val="0"/>
          <c:showBubbleSize val="0"/>
        </c:dLbls>
        <c:gapWidth val="62"/>
        <c:overlap val="100"/>
        <c:axId val="310807791"/>
        <c:axId val="775894591"/>
      </c:barChart>
      <c:catAx>
        <c:axId val="3108077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775894591"/>
        <c:crosses val="autoZero"/>
        <c:auto val="1"/>
        <c:lblAlgn val="ctr"/>
        <c:lblOffset val="100"/>
        <c:noMultiLvlLbl val="0"/>
      </c:catAx>
      <c:valAx>
        <c:axId val="775894591"/>
        <c:scaling>
          <c:orientation val="minMax"/>
        </c:scaling>
        <c:delete val="0"/>
        <c:axPos val="l"/>
        <c:majorGridlines>
          <c:spPr>
            <a:ln w="12700"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310807791"/>
        <c:crosses val="autoZero"/>
        <c:crossBetween val="between"/>
        <c:majorUnit val="0.1"/>
      </c:valAx>
      <c:spPr>
        <a:noFill/>
        <a:ln>
          <a:noFill/>
        </a:ln>
        <a:effectLst/>
      </c:spPr>
    </c:plotArea>
    <c:plotVisOnly val="1"/>
    <c:dispBlanksAs val="gap"/>
    <c:showDLblsOverMax val="0"/>
    <c:extLst/>
  </c:chart>
  <c:spPr>
    <a:noFill/>
    <a:ln>
      <a:noFill/>
    </a:ln>
    <a:effectLst/>
  </c:spPr>
  <c:txPr>
    <a:bodyPr/>
    <a:lstStyle/>
    <a:p>
      <a:pPr>
        <a:defRPr sz="1000"/>
      </a:pPr>
      <a:endParaRPr lang="en-US"/>
    </a:p>
  </c:txPr>
  <c:externalData r:id="rId4">
    <c:autoUpdate val="0"/>
  </c:externalData>
  <c:userShapes r:id="rId5"/>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0" i="0" u="none" strike="noStrike" kern="1200" spc="0" baseline="0">
                <a:solidFill>
                  <a:schemeClr val="tx1"/>
                </a:solidFill>
                <a:latin typeface="+mn-lt"/>
                <a:ea typeface="+mn-ea"/>
                <a:cs typeface="+mn-cs"/>
              </a:defRPr>
            </a:pPr>
            <a:r>
              <a:rPr lang="en-US" sz="2000" b="1" i="0" u="sng" baseline="0" dirty="0">
                <a:effectLst/>
              </a:rPr>
              <a:t>100% Mixed Responding</a:t>
            </a:r>
            <a:endParaRPr lang="en-US" sz="2000" dirty="0">
              <a:effectLst/>
            </a:endParaRP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11049556967794241"/>
          <c:y val="9.7636109888282682E-2"/>
          <c:w val="0.86556924618390585"/>
          <c:h val="0.81818607654154807"/>
        </c:manualLayout>
      </c:layout>
      <c:barChart>
        <c:barDir val="col"/>
        <c:grouping val="percentStacked"/>
        <c:varyColors val="0"/>
        <c:ser>
          <c:idx val="0"/>
          <c:order val="0"/>
          <c:tx>
            <c:strRef>
              <c:f>Sheet12!$L$60</c:f>
              <c:strCache>
                <c:ptCount val="1"/>
                <c:pt idx="0">
                  <c:v>VRIN-r</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Sheet12!$K$61:$K$66</c:f>
              <c:strCache>
                <c:ptCount val="6"/>
                <c:pt idx="0">
                  <c:v>RAC</c:v>
                </c:pt>
                <c:pt idx="1">
                  <c:v>RCA</c:v>
                </c:pt>
                <c:pt idx="2">
                  <c:v>CAR</c:v>
                </c:pt>
                <c:pt idx="3">
                  <c:v>CRA</c:v>
                </c:pt>
                <c:pt idx="4">
                  <c:v>ARC</c:v>
                </c:pt>
                <c:pt idx="5">
                  <c:v>ACR</c:v>
                </c:pt>
              </c:strCache>
            </c:strRef>
          </c:cat>
          <c:val>
            <c:numRef>
              <c:f>Sheet12!$L$61:$L$66</c:f>
              <c:numCache>
                <c:formatCode>0%</c:formatCode>
                <c:ptCount val="6"/>
                <c:pt idx="0">
                  <c:v>0.25603593486805165</c:v>
                </c:pt>
                <c:pt idx="1">
                  <c:v>0.35654126895002808</c:v>
                </c:pt>
                <c:pt idx="2">
                  <c:v>0.18528916339135318</c:v>
                </c:pt>
                <c:pt idx="3">
                  <c:v>0.15103874227961819</c:v>
                </c:pt>
                <c:pt idx="4">
                  <c:v>0.1437394722066255</c:v>
                </c:pt>
                <c:pt idx="5">
                  <c:v>0.25491297024143739</c:v>
                </c:pt>
              </c:numCache>
            </c:numRef>
          </c:val>
          <c:extLst>
            <c:ext xmlns:c16="http://schemas.microsoft.com/office/drawing/2014/chart" uri="{C3380CC4-5D6E-409C-BE32-E72D297353CC}">
              <c16:uniqueId val="{00000000-BD6C-C044-9AB5-0AADE1E1ACD6}"/>
            </c:ext>
          </c:extLst>
        </c:ser>
        <c:ser>
          <c:idx val="1"/>
          <c:order val="1"/>
          <c:tx>
            <c:strRef>
              <c:f>Sheet12!$M$60</c:f>
              <c:strCache>
                <c:ptCount val="1"/>
                <c:pt idx="0">
                  <c:v>VRIN-r + TRIN-r TRUE</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Sheet12!$K$61:$K$66</c:f>
              <c:strCache>
                <c:ptCount val="6"/>
                <c:pt idx="0">
                  <c:v>RAC</c:v>
                </c:pt>
                <c:pt idx="1">
                  <c:v>RCA</c:v>
                </c:pt>
                <c:pt idx="2">
                  <c:v>CAR</c:v>
                </c:pt>
                <c:pt idx="3">
                  <c:v>CRA</c:v>
                </c:pt>
                <c:pt idx="4">
                  <c:v>ARC</c:v>
                </c:pt>
                <c:pt idx="5">
                  <c:v>ACR</c:v>
                </c:pt>
              </c:strCache>
            </c:strRef>
          </c:cat>
          <c:val>
            <c:numRef>
              <c:f>Sheet12!$M$61:$M$66</c:f>
              <c:numCache>
                <c:formatCode>0%</c:formatCode>
                <c:ptCount val="6"/>
                <c:pt idx="0">
                  <c:v>0.26445816956765861</c:v>
                </c:pt>
                <c:pt idx="1">
                  <c:v>0.3902302077484559</c:v>
                </c:pt>
                <c:pt idx="2">
                  <c:v>0.22627737226277372</c:v>
                </c:pt>
                <c:pt idx="3">
                  <c:v>0.61033127456485126</c:v>
                </c:pt>
                <c:pt idx="4">
                  <c:v>0.45873104997192587</c:v>
                </c:pt>
                <c:pt idx="5">
                  <c:v>0.38068500842223468</c:v>
                </c:pt>
              </c:numCache>
            </c:numRef>
          </c:val>
          <c:extLst>
            <c:ext xmlns:c16="http://schemas.microsoft.com/office/drawing/2014/chart" uri="{C3380CC4-5D6E-409C-BE32-E72D297353CC}">
              <c16:uniqueId val="{00000001-BD6C-C044-9AB5-0AADE1E1ACD6}"/>
            </c:ext>
          </c:extLst>
        </c:ser>
        <c:ser>
          <c:idx val="2"/>
          <c:order val="2"/>
          <c:tx>
            <c:strRef>
              <c:f>Sheet12!$N$60</c:f>
              <c:strCache>
                <c:ptCount val="1"/>
                <c:pt idx="0">
                  <c:v>TRIN-r TRUE</c:v>
                </c:pt>
              </c:strCache>
            </c:strRef>
          </c:tx>
          <c:spPr>
            <a:solidFill>
              <a:schemeClr val="accent2"/>
            </a:solidFill>
            <a:ln>
              <a:noFill/>
            </a:ln>
            <a:effectLst/>
          </c:spPr>
          <c:invertIfNegative val="0"/>
          <c:dLbls>
            <c:dLbl>
              <c:idx val="1"/>
              <c:layout>
                <c:manualLayout>
                  <c:x val="6.997030489137647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72A-7A4C-B589-10FA4304D195}"/>
                </c:ext>
              </c:extLst>
            </c:dLbl>
            <c:dLbl>
              <c:idx val="2"/>
              <c:layout>
                <c:manualLayout>
                  <c:x val="7.4795843159747258E-2"/>
                  <c:y val="-6.9593506553084856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72A-7A4C-B589-10FA4304D195}"/>
                </c:ext>
              </c:extLst>
            </c:dLbl>
            <c:dLbl>
              <c:idx val="3"/>
              <c:layout>
                <c:manualLayout>
                  <c:x val="7.1176689458469083E-2"/>
                  <c:y val="-1.898026650087613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72A-7A4C-B589-10FA4304D195}"/>
                </c:ext>
              </c:extLst>
            </c:dLbl>
            <c:dLbl>
              <c:idx val="5"/>
              <c:layout>
                <c:manualLayout>
                  <c:x val="6.7557535757191076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72A-7A4C-B589-10FA4304D195}"/>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ysClr val="windowText" lastClr="000000"/>
                      </a:solidFill>
                      <a:prstDash val="solid"/>
                      <a:miter lim="800000"/>
                    </a:ln>
                    <a:effectLst/>
                  </c:spPr>
                </c15:leaderLines>
              </c:ext>
            </c:extLst>
          </c:dLbls>
          <c:cat>
            <c:strRef>
              <c:f>Sheet12!$K$61:$K$66</c:f>
              <c:strCache>
                <c:ptCount val="6"/>
                <c:pt idx="0">
                  <c:v>RAC</c:v>
                </c:pt>
                <c:pt idx="1">
                  <c:v>RCA</c:v>
                </c:pt>
                <c:pt idx="2">
                  <c:v>CAR</c:v>
                </c:pt>
                <c:pt idx="3">
                  <c:v>CRA</c:v>
                </c:pt>
                <c:pt idx="4">
                  <c:v>ARC</c:v>
                </c:pt>
                <c:pt idx="5">
                  <c:v>ACR</c:v>
                </c:pt>
              </c:strCache>
            </c:strRef>
          </c:cat>
          <c:val>
            <c:numRef>
              <c:f>Sheet12!$N$61:$N$66</c:f>
              <c:numCache>
                <c:formatCode>0%</c:formatCode>
                <c:ptCount val="6"/>
                <c:pt idx="0">
                  <c:v>7.9169006176305443E-2</c:v>
                </c:pt>
                <c:pt idx="1">
                  <c:v>0</c:v>
                </c:pt>
                <c:pt idx="2">
                  <c:v>2.807411566535654E-3</c:v>
                </c:pt>
                <c:pt idx="3">
                  <c:v>3.368893879842785E-3</c:v>
                </c:pt>
                <c:pt idx="4">
                  <c:v>0.19258843346434587</c:v>
                </c:pt>
                <c:pt idx="5">
                  <c:v>0</c:v>
                </c:pt>
              </c:numCache>
            </c:numRef>
          </c:val>
          <c:extLst>
            <c:ext xmlns:c16="http://schemas.microsoft.com/office/drawing/2014/chart" uri="{C3380CC4-5D6E-409C-BE32-E72D297353CC}">
              <c16:uniqueId val="{00000002-BD6C-C044-9AB5-0AADE1E1ACD6}"/>
            </c:ext>
          </c:extLst>
        </c:ser>
        <c:ser>
          <c:idx val="3"/>
          <c:order val="3"/>
          <c:tx>
            <c:strRef>
              <c:f>Sheet12!$O$60</c:f>
              <c:strCache>
                <c:ptCount val="1"/>
                <c:pt idx="0">
                  <c:v>VRIN-r + TRIN-r FALSE</c:v>
                </c:pt>
              </c:strCache>
            </c:strRef>
          </c:tx>
          <c:spPr>
            <a:solidFill>
              <a:schemeClr val="accent4"/>
            </a:solidFill>
            <a:ln>
              <a:noFill/>
            </a:ln>
            <a:effectLst/>
          </c:spPr>
          <c:invertIfNegative val="0"/>
          <c:dLbls>
            <c:dLbl>
              <c:idx val="4"/>
              <c:layout>
                <c:manualLayout>
                  <c:x val="-8.8467179606389816E-17"/>
                  <c:y val="-1.0461564213081139E-5"/>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D6C-C044-9AB5-0AADE1E1ACD6}"/>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Sheet12!$K$61:$K$66</c:f>
              <c:strCache>
                <c:ptCount val="6"/>
                <c:pt idx="0">
                  <c:v>RAC</c:v>
                </c:pt>
                <c:pt idx="1">
                  <c:v>RCA</c:v>
                </c:pt>
                <c:pt idx="2">
                  <c:v>CAR</c:v>
                </c:pt>
                <c:pt idx="3">
                  <c:v>CRA</c:v>
                </c:pt>
                <c:pt idx="4">
                  <c:v>ARC</c:v>
                </c:pt>
                <c:pt idx="5">
                  <c:v>ACR</c:v>
                </c:pt>
              </c:strCache>
            </c:strRef>
          </c:cat>
          <c:val>
            <c:numRef>
              <c:f>Sheet12!$O$61:$O$66</c:f>
              <c:numCache>
                <c:formatCode>0%</c:formatCode>
                <c:ptCount val="6"/>
                <c:pt idx="0">
                  <c:v>0.14710836608646827</c:v>
                </c:pt>
                <c:pt idx="1">
                  <c:v>0.13475575519371139</c:v>
                </c:pt>
                <c:pt idx="2">
                  <c:v>0.31162268388545761</c:v>
                </c:pt>
                <c:pt idx="3">
                  <c:v>8.8714205502526663E-2</c:v>
                </c:pt>
                <c:pt idx="4">
                  <c:v>2.7512633352049412E-2</c:v>
                </c:pt>
                <c:pt idx="5">
                  <c:v>0.24536777091521617</c:v>
                </c:pt>
              </c:numCache>
            </c:numRef>
          </c:val>
          <c:extLst>
            <c:ext xmlns:c16="http://schemas.microsoft.com/office/drawing/2014/chart" uri="{C3380CC4-5D6E-409C-BE32-E72D297353CC}">
              <c16:uniqueId val="{00000004-BD6C-C044-9AB5-0AADE1E1ACD6}"/>
            </c:ext>
          </c:extLst>
        </c:ser>
        <c:ser>
          <c:idx val="4"/>
          <c:order val="4"/>
          <c:tx>
            <c:strRef>
              <c:f>Sheet12!$P$60</c:f>
              <c:strCache>
                <c:ptCount val="1"/>
                <c:pt idx="0">
                  <c:v>TRIN-r FALSE</c:v>
                </c:pt>
              </c:strCache>
            </c:strRef>
          </c:tx>
          <c:spPr>
            <a:solidFill>
              <a:srgbClr val="7030A0"/>
            </a:solidFill>
            <a:ln>
              <a:noFill/>
            </a:ln>
            <a:effectLst/>
          </c:spPr>
          <c:invertIfNegative val="0"/>
          <c:dLbls>
            <c:dLbl>
              <c:idx val="0"/>
              <c:layout>
                <c:manualLayout>
                  <c:x val="-2.2116794901597454E-17"/>
                  <c:y val="-1.044512461217521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D6C-C044-9AB5-0AADE1E1ACD6}"/>
                </c:ext>
              </c:extLst>
            </c:dLbl>
            <c:dLbl>
              <c:idx val="1"/>
              <c:delete val="1"/>
              <c:extLst>
                <c:ext xmlns:c15="http://schemas.microsoft.com/office/drawing/2012/chart" uri="{CE6537A1-D6FC-4f65-9D91-7224C49458BB}"/>
                <c:ext xmlns:c16="http://schemas.microsoft.com/office/drawing/2014/chart" uri="{C3380CC4-5D6E-409C-BE32-E72D297353CC}">
                  <c16:uniqueId val="{0000000F-472A-7A4C-B589-10FA4304D195}"/>
                </c:ext>
              </c:extLst>
            </c:dLbl>
            <c:dLbl>
              <c:idx val="2"/>
              <c:layout>
                <c:manualLayout>
                  <c:x val="6.997030489137647E-2"/>
                  <c:y val="-1.8980266500875783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72A-7A4C-B589-10FA4304D195}"/>
                </c:ext>
              </c:extLst>
            </c:dLbl>
            <c:dLbl>
              <c:idx val="3"/>
              <c:delete val="1"/>
              <c:extLst>
                <c:ext xmlns:c15="http://schemas.microsoft.com/office/drawing/2012/chart" uri="{CE6537A1-D6FC-4f65-9D91-7224C49458BB}"/>
                <c:ext xmlns:c16="http://schemas.microsoft.com/office/drawing/2014/chart" uri="{C3380CC4-5D6E-409C-BE32-E72D297353CC}">
                  <c16:uniqueId val="{0000000B-472A-7A4C-B589-10FA4304D195}"/>
                </c:ext>
              </c:extLst>
            </c:dLbl>
            <c:dLbl>
              <c:idx val="4"/>
              <c:layout>
                <c:manualLayout>
                  <c:x val="7.4795843159747258E-2"/>
                  <c:y val="-7.5487658343246914E-4"/>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D6C-C044-9AB5-0AADE1E1ACD6}"/>
                </c:ext>
              </c:extLst>
            </c:dLbl>
            <c:dLbl>
              <c:idx val="5"/>
              <c:layout>
                <c:manualLayout>
                  <c:x val="6.7557535757191076E-2"/>
                  <c:y val="-5.6940799502627698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72A-7A4C-B589-10FA4304D195}"/>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ysClr val="windowText" lastClr="000000"/>
                      </a:solidFill>
                      <a:round/>
                    </a:ln>
                    <a:effectLst/>
                  </c:spPr>
                </c15:leaderLines>
              </c:ext>
            </c:extLst>
          </c:dLbls>
          <c:cat>
            <c:strRef>
              <c:f>Sheet12!$K$61:$K$66</c:f>
              <c:strCache>
                <c:ptCount val="6"/>
                <c:pt idx="0">
                  <c:v>RAC</c:v>
                </c:pt>
                <c:pt idx="1">
                  <c:v>RCA</c:v>
                </c:pt>
                <c:pt idx="2">
                  <c:v>CAR</c:v>
                </c:pt>
                <c:pt idx="3">
                  <c:v>CRA</c:v>
                </c:pt>
                <c:pt idx="4">
                  <c:v>ARC</c:v>
                </c:pt>
                <c:pt idx="5">
                  <c:v>ACR</c:v>
                </c:pt>
              </c:strCache>
            </c:strRef>
          </c:cat>
          <c:val>
            <c:numRef>
              <c:f>Sheet12!$P$61:$P$66</c:f>
              <c:numCache>
                <c:formatCode>0%</c:formatCode>
                <c:ptCount val="6"/>
                <c:pt idx="0">
                  <c:v>2.9758562605277934E-2</c:v>
                </c:pt>
                <c:pt idx="1">
                  <c:v>0</c:v>
                </c:pt>
                <c:pt idx="2">
                  <c:v>0</c:v>
                </c:pt>
                <c:pt idx="3">
                  <c:v>0</c:v>
                </c:pt>
                <c:pt idx="4">
                  <c:v>8.9837170129140938E-3</c:v>
                </c:pt>
                <c:pt idx="5">
                  <c:v>0</c:v>
                </c:pt>
              </c:numCache>
            </c:numRef>
          </c:val>
          <c:extLst>
            <c:ext xmlns:c16="http://schemas.microsoft.com/office/drawing/2014/chart" uri="{C3380CC4-5D6E-409C-BE32-E72D297353CC}">
              <c16:uniqueId val="{00000007-BD6C-C044-9AB5-0AADE1E1ACD6}"/>
            </c:ext>
          </c:extLst>
        </c:ser>
        <c:ser>
          <c:idx val="5"/>
          <c:order val="5"/>
          <c:tx>
            <c:strRef>
              <c:f>Sheet12!$Q$60</c:f>
              <c:strCache>
                <c:ptCount val="1"/>
                <c:pt idx="0">
                  <c:v>TRIN-r T &amp;TRIN-r F</c:v>
                </c:pt>
              </c:strCache>
            </c:strRef>
          </c:tx>
          <c:spPr>
            <a:solidFill>
              <a:srgbClr val="00B0F0"/>
            </a:solidFill>
            <a:ln>
              <a:noFill/>
            </a:ln>
            <a:effectLst/>
          </c:spPr>
          <c:invertIfNegative val="0"/>
          <c:dLbls>
            <c:dLbl>
              <c:idx val="0"/>
              <c:layout>
                <c:manualLayout>
                  <c:x val="7.2152151121419941E-2"/>
                  <c:y val="4.2112279485171482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D6C-C044-9AB5-0AADE1E1ACD6}"/>
                </c:ext>
              </c:extLst>
            </c:dLbl>
            <c:dLbl>
              <c:idx val="1"/>
              <c:layout>
                <c:manualLayout>
                  <c:x val="6.8763920324283731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472A-7A4C-B589-10FA4304D195}"/>
                </c:ext>
              </c:extLst>
            </c:dLbl>
            <c:dLbl>
              <c:idx val="2"/>
              <c:delete val="1"/>
              <c:extLst>
                <c:ext xmlns:c15="http://schemas.microsoft.com/office/drawing/2012/chart" uri="{CE6537A1-D6FC-4f65-9D91-7224C49458BB}"/>
                <c:ext xmlns:c16="http://schemas.microsoft.com/office/drawing/2014/chart" uri="{C3380CC4-5D6E-409C-BE32-E72D297353CC}">
                  <c16:uniqueId val="{00000004-472A-7A4C-B589-10FA4304D195}"/>
                </c:ext>
              </c:extLst>
            </c:dLbl>
            <c:dLbl>
              <c:idx val="3"/>
              <c:layout>
                <c:manualLayout>
                  <c:x val="6.997030489137647E-2"/>
                  <c:y val="5.6940799502626996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472A-7A4C-B589-10FA4304D195}"/>
                </c:ext>
              </c:extLst>
            </c:dLbl>
            <c:dLbl>
              <c:idx val="4"/>
              <c:layout>
                <c:manualLayout>
                  <c:x val="7.2777191314449083E-2"/>
                  <c:y val="-1.9257946305274456E-2"/>
                </c:manualLayout>
              </c:layout>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D6C-C044-9AB5-0AADE1E1ACD6}"/>
                </c:ext>
              </c:extLst>
            </c:dLbl>
            <c:dLbl>
              <c:idx val="5"/>
              <c:delete val="1"/>
              <c:extLst>
                <c:ext xmlns:c15="http://schemas.microsoft.com/office/drawing/2012/chart" uri="{CE6537A1-D6FC-4f65-9D91-7224C49458BB}"/>
                <c:ext xmlns:c16="http://schemas.microsoft.com/office/drawing/2014/chart" uri="{C3380CC4-5D6E-409C-BE32-E72D297353CC}">
                  <c16:uniqueId val="{00000008-472A-7A4C-B589-10FA4304D195}"/>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ysClr val="windowText" lastClr="000000"/>
                      </a:solidFill>
                      <a:round/>
                    </a:ln>
                    <a:effectLst/>
                  </c:spPr>
                </c15:leaderLines>
              </c:ext>
            </c:extLst>
          </c:dLbls>
          <c:cat>
            <c:strRef>
              <c:f>Sheet12!$K$61:$K$66</c:f>
              <c:strCache>
                <c:ptCount val="6"/>
                <c:pt idx="0">
                  <c:v>RAC</c:v>
                </c:pt>
                <c:pt idx="1">
                  <c:v>RCA</c:v>
                </c:pt>
                <c:pt idx="2">
                  <c:v>CAR</c:v>
                </c:pt>
                <c:pt idx="3">
                  <c:v>CRA</c:v>
                </c:pt>
                <c:pt idx="4">
                  <c:v>ARC</c:v>
                </c:pt>
                <c:pt idx="5">
                  <c:v>ACR</c:v>
                </c:pt>
              </c:strCache>
            </c:strRef>
          </c:cat>
          <c:val>
            <c:numRef>
              <c:f>Sheet12!$Q$61:$Q$66</c:f>
              <c:numCache>
                <c:formatCode>0%</c:formatCode>
                <c:ptCount val="6"/>
                <c:pt idx="0">
                  <c:v>1.8528916339135316E-2</c:v>
                </c:pt>
                <c:pt idx="1">
                  <c:v>0</c:v>
                </c:pt>
                <c:pt idx="2">
                  <c:v>5.6148231330713087E-4</c:v>
                </c:pt>
                <c:pt idx="3">
                  <c:v>5.6148231330713087E-4</c:v>
                </c:pt>
                <c:pt idx="4">
                  <c:v>2.5266704098820886E-2</c:v>
                </c:pt>
                <c:pt idx="5">
                  <c:v>0</c:v>
                </c:pt>
              </c:numCache>
            </c:numRef>
          </c:val>
          <c:extLst>
            <c:ext xmlns:c16="http://schemas.microsoft.com/office/drawing/2014/chart" uri="{C3380CC4-5D6E-409C-BE32-E72D297353CC}">
              <c16:uniqueId val="{0000000A-BD6C-C044-9AB5-0AADE1E1ACD6}"/>
            </c:ext>
          </c:extLst>
        </c:ser>
        <c:ser>
          <c:idx val="6"/>
          <c:order val="6"/>
          <c:tx>
            <c:strRef>
              <c:f>Sheet12!$R$60</c:f>
              <c:strCache>
                <c:ptCount val="1"/>
                <c:pt idx="0">
                  <c:v>CRIN</c:v>
                </c:pt>
              </c:strCache>
            </c:strRef>
          </c:tx>
          <c:spPr>
            <a:solidFill>
              <a:srgbClr val="FF0000"/>
            </a:solidFill>
            <a:ln>
              <a:noFill/>
            </a:ln>
            <a:effectLst/>
          </c:spPr>
          <c:invertIfNegative val="0"/>
          <c:dLbls>
            <c:dLbl>
              <c:idx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10-472A-7A4C-B589-10FA4304D195}"/>
                </c:ext>
              </c:extLst>
            </c:dLbl>
            <c:dLbl>
              <c:idx val="1"/>
              <c:delete val="1"/>
              <c:extLst>
                <c:ext xmlns:c15="http://schemas.microsoft.com/office/drawing/2012/chart" uri="{CE6537A1-D6FC-4f65-9D91-7224C49458BB}"/>
                <c:ext xmlns:c16="http://schemas.microsoft.com/office/drawing/2014/chart" uri="{C3380CC4-5D6E-409C-BE32-E72D297353CC}">
                  <c16:uniqueId val="{0000000D-472A-7A4C-B589-10FA4304D195}"/>
                </c:ext>
              </c:extLst>
            </c:dLbl>
            <c:dLbl>
              <c:idx val="2"/>
              <c:delete val="1"/>
              <c:extLst>
                <c:ext xmlns:c15="http://schemas.microsoft.com/office/drawing/2012/chart" uri="{CE6537A1-D6FC-4f65-9D91-7224C49458BB}"/>
                <c:ext xmlns:c16="http://schemas.microsoft.com/office/drawing/2014/chart" uri="{C3380CC4-5D6E-409C-BE32-E72D297353CC}">
                  <c16:uniqueId val="{00000003-472A-7A4C-B589-10FA4304D195}"/>
                </c:ext>
              </c:extLst>
            </c:dLbl>
            <c:dLbl>
              <c:idx val="3"/>
              <c:delete val="1"/>
              <c:extLst>
                <c:ext xmlns:c15="http://schemas.microsoft.com/office/drawing/2012/chart" uri="{CE6537A1-D6FC-4f65-9D91-7224C49458BB}"/>
                <c:ext xmlns:c16="http://schemas.microsoft.com/office/drawing/2014/chart" uri="{C3380CC4-5D6E-409C-BE32-E72D297353CC}">
                  <c16:uniqueId val="{0000000A-472A-7A4C-B589-10FA4304D195}"/>
                </c:ext>
              </c:extLst>
            </c:dLbl>
            <c:dLbl>
              <c:idx val="4"/>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11-472A-7A4C-B589-10FA4304D195}"/>
                </c:ext>
              </c:extLst>
            </c:dLbl>
            <c:dLbl>
              <c:idx val="5"/>
              <c:delete val="1"/>
              <c:extLst>
                <c:ext xmlns:c15="http://schemas.microsoft.com/office/drawing/2012/chart" uri="{CE6537A1-D6FC-4f65-9D91-7224C49458BB}"/>
                <c:ext xmlns:c16="http://schemas.microsoft.com/office/drawing/2014/chart" uri="{C3380CC4-5D6E-409C-BE32-E72D297353CC}">
                  <c16:uniqueId val="{00000007-472A-7A4C-B589-10FA4304D195}"/>
                </c:ext>
              </c:extLst>
            </c:dLbl>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Sheet12!$K$61:$K$66</c:f>
              <c:strCache>
                <c:ptCount val="6"/>
                <c:pt idx="0">
                  <c:v>RAC</c:v>
                </c:pt>
                <c:pt idx="1">
                  <c:v>RCA</c:v>
                </c:pt>
                <c:pt idx="2">
                  <c:v>CAR</c:v>
                </c:pt>
                <c:pt idx="3">
                  <c:v>CRA</c:v>
                </c:pt>
                <c:pt idx="4">
                  <c:v>ARC</c:v>
                </c:pt>
                <c:pt idx="5">
                  <c:v>ACR</c:v>
                </c:pt>
              </c:strCache>
            </c:strRef>
          </c:cat>
          <c:val>
            <c:numRef>
              <c:f>Sheet12!$R$61:$R$66</c:f>
              <c:numCache>
                <c:formatCode>0%</c:formatCode>
                <c:ptCount val="6"/>
                <c:pt idx="0">
                  <c:v>7.0185289163391354E-2</c:v>
                </c:pt>
                <c:pt idx="1">
                  <c:v>0</c:v>
                </c:pt>
                <c:pt idx="2">
                  <c:v>2.807411566535654E-3</c:v>
                </c:pt>
                <c:pt idx="3">
                  <c:v>5.6148231330713087E-4</c:v>
                </c:pt>
                <c:pt idx="4">
                  <c:v>5.1656372824256037E-2</c:v>
                </c:pt>
                <c:pt idx="5">
                  <c:v>0</c:v>
                </c:pt>
              </c:numCache>
            </c:numRef>
          </c:val>
          <c:extLst>
            <c:ext xmlns:c16="http://schemas.microsoft.com/office/drawing/2014/chart" uri="{C3380CC4-5D6E-409C-BE32-E72D297353CC}">
              <c16:uniqueId val="{0000000B-BD6C-C044-9AB5-0AADE1E1ACD6}"/>
            </c:ext>
          </c:extLst>
        </c:ser>
        <c:ser>
          <c:idx val="7"/>
          <c:order val="7"/>
          <c:tx>
            <c:strRef>
              <c:f>Sheet12!$S$60</c:f>
              <c:strCache>
                <c:ptCount val="1"/>
                <c:pt idx="0">
                  <c:v>Total Undetected</c:v>
                </c:pt>
              </c:strCache>
            </c:strRef>
          </c:tx>
          <c:spPr>
            <a:solidFill>
              <a:srgbClr val="E7E6E6">
                <a:lumMod val="90000"/>
              </a:srgb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Sheet12!$K$61:$K$66</c:f>
              <c:strCache>
                <c:ptCount val="6"/>
                <c:pt idx="0">
                  <c:v>RAC</c:v>
                </c:pt>
                <c:pt idx="1">
                  <c:v>RCA</c:v>
                </c:pt>
                <c:pt idx="2">
                  <c:v>CAR</c:v>
                </c:pt>
                <c:pt idx="3">
                  <c:v>CRA</c:v>
                </c:pt>
                <c:pt idx="4">
                  <c:v>ARC</c:v>
                </c:pt>
                <c:pt idx="5">
                  <c:v>ACR</c:v>
                </c:pt>
              </c:strCache>
            </c:strRef>
          </c:cat>
          <c:val>
            <c:numRef>
              <c:f>Sheet12!$S$61:$S$66</c:f>
              <c:numCache>
                <c:formatCode>0%</c:formatCode>
                <c:ptCount val="6"/>
                <c:pt idx="0">
                  <c:v>0.13475575519371139</c:v>
                </c:pt>
                <c:pt idx="1">
                  <c:v>0.1184727681078046</c:v>
                </c:pt>
                <c:pt idx="2">
                  <c:v>0.27063447501403703</c:v>
                </c:pt>
                <c:pt idx="3">
                  <c:v>0.14542391914654687</c:v>
                </c:pt>
                <c:pt idx="4">
                  <c:v>9.1521617069062325E-2</c:v>
                </c:pt>
                <c:pt idx="5">
                  <c:v>0.11903425042111174</c:v>
                </c:pt>
              </c:numCache>
            </c:numRef>
          </c:val>
          <c:extLst>
            <c:ext xmlns:c16="http://schemas.microsoft.com/office/drawing/2014/chart" uri="{C3380CC4-5D6E-409C-BE32-E72D297353CC}">
              <c16:uniqueId val="{0000000C-BD6C-C044-9AB5-0AADE1E1ACD6}"/>
            </c:ext>
          </c:extLst>
        </c:ser>
        <c:dLbls>
          <c:dLblPos val="ctr"/>
          <c:showLegendKey val="0"/>
          <c:showVal val="1"/>
          <c:showCatName val="0"/>
          <c:showSerName val="0"/>
          <c:showPercent val="0"/>
          <c:showBubbleSize val="0"/>
        </c:dLbls>
        <c:gapWidth val="62"/>
        <c:overlap val="100"/>
        <c:axId val="310807791"/>
        <c:axId val="775894591"/>
      </c:barChart>
      <c:catAx>
        <c:axId val="3108077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775894591"/>
        <c:crosses val="autoZero"/>
        <c:auto val="1"/>
        <c:lblAlgn val="ctr"/>
        <c:lblOffset val="100"/>
        <c:noMultiLvlLbl val="0"/>
      </c:catAx>
      <c:valAx>
        <c:axId val="775894591"/>
        <c:scaling>
          <c:orientation val="minMax"/>
        </c:scaling>
        <c:delete val="0"/>
        <c:axPos val="l"/>
        <c:majorGridlines>
          <c:spPr>
            <a:ln w="12700"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310807791"/>
        <c:crosses val="autoZero"/>
        <c:crossBetween val="between"/>
        <c:majorUnit val="0.1"/>
      </c:valAx>
      <c:spPr>
        <a:noFill/>
        <a:ln>
          <a:noFill/>
        </a:ln>
        <a:effectLst/>
      </c:spPr>
    </c:plotArea>
    <c:plotVisOnly val="1"/>
    <c:dispBlanksAs val="gap"/>
    <c:showDLblsOverMax val="0"/>
    <c:extLst/>
  </c:chart>
  <c:spPr>
    <a:noFill/>
    <a:ln>
      <a:noFill/>
    </a:ln>
    <a:effectLst/>
  </c:spPr>
  <c:txPr>
    <a:bodyPr/>
    <a:lstStyle/>
    <a:p>
      <a:pPr>
        <a:defRPr sz="1000"/>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ECF6FF-FAAD-A649-AD49-CC2BB36EBA9C}" type="doc">
      <dgm:prSet loTypeId="urn:microsoft.com/office/officeart/2005/8/layout/equation1" loCatId="" qsTypeId="urn:microsoft.com/office/officeart/2005/8/quickstyle/simple1" qsCatId="simple" csTypeId="urn:microsoft.com/office/officeart/2005/8/colors/accent1_2" csCatId="accent1" phldr="1"/>
      <dgm:spPr/>
    </dgm:pt>
    <dgm:pt modelId="{A6F3A2C8-D14B-F641-8BAB-B9E77C67B28E}">
      <dgm:prSet phldrT="[Text]" custT="1"/>
      <dgm:spPr/>
      <dgm:t>
        <a:bodyPr/>
        <a:lstStyle/>
        <a:p>
          <a:r>
            <a:rPr lang="en-US" sz="3200" dirty="0"/>
            <a:t>TRIN-r</a:t>
          </a:r>
        </a:p>
        <a:p>
          <a:r>
            <a:rPr lang="en-US" sz="3200" dirty="0"/>
            <a:t>False</a:t>
          </a:r>
        </a:p>
      </dgm:t>
    </dgm:pt>
    <dgm:pt modelId="{F76385AF-8E27-D440-B89A-7E91FEAFFA9B}" type="parTrans" cxnId="{42385B2E-2DC9-044F-BA37-ECFFAAF6F3BF}">
      <dgm:prSet/>
      <dgm:spPr/>
      <dgm:t>
        <a:bodyPr/>
        <a:lstStyle/>
        <a:p>
          <a:endParaRPr lang="en-US"/>
        </a:p>
      </dgm:t>
    </dgm:pt>
    <dgm:pt modelId="{3973E1D4-E393-7E41-AAA7-BAB317CFB705}" type="sibTrans" cxnId="{42385B2E-2DC9-044F-BA37-ECFFAAF6F3BF}">
      <dgm:prSet/>
      <dgm:spPr/>
      <dgm:t>
        <a:bodyPr/>
        <a:lstStyle/>
        <a:p>
          <a:endParaRPr lang="en-US"/>
        </a:p>
      </dgm:t>
    </dgm:pt>
    <dgm:pt modelId="{B838FF72-FBF1-D14D-8497-BE5B2FA9A07B}">
      <dgm:prSet custT="1"/>
      <dgm:spPr/>
      <dgm:t>
        <a:bodyPr/>
        <a:lstStyle/>
        <a:p>
          <a:r>
            <a:rPr lang="en-US" sz="3200" dirty="0"/>
            <a:t>TRIN-r</a:t>
          </a:r>
        </a:p>
        <a:p>
          <a:r>
            <a:rPr lang="en-US" sz="3200" dirty="0"/>
            <a:t>True</a:t>
          </a:r>
        </a:p>
      </dgm:t>
    </dgm:pt>
    <dgm:pt modelId="{C933FD14-2D10-3547-83DC-F42CCB231054}" type="parTrans" cxnId="{F6F38B8E-C457-8145-A1A3-0E3F5A5EF99B}">
      <dgm:prSet/>
      <dgm:spPr/>
      <dgm:t>
        <a:bodyPr/>
        <a:lstStyle/>
        <a:p>
          <a:endParaRPr lang="en-US"/>
        </a:p>
      </dgm:t>
    </dgm:pt>
    <dgm:pt modelId="{C6DF2E2C-44C4-6B49-949A-0F583DEF2CE9}" type="sibTrans" cxnId="{F6F38B8E-C457-8145-A1A3-0E3F5A5EF99B}">
      <dgm:prSet/>
      <dgm:spPr/>
      <dgm:t>
        <a:bodyPr/>
        <a:lstStyle/>
        <a:p>
          <a:endParaRPr lang="en-US"/>
        </a:p>
      </dgm:t>
    </dgm:pt>
    <dgm:pt modelId="{E3A0394E-E0A7-A342-AA7B-BE9E4BC80336}">
      <dgm:prSet custT="1"/>
      <dgm:spPr/>
      <dgm:t>
        <a:bodyPr/>
        <a:lstStyle/>
        <a:p>
          <a:r>
            <a:rPr lang="en-US" sz="3600" dirty="0"/>
            <a:t>11</a:t>
          </a:r>
          <a:endParaRPr lang="en-US" sz="3200" dirty="0"/>
        </a:p>
      </dgm:t>
    </dgm:pt>
    <dgm:pt modelId="{7AD17334-0C68-EC4A-A9D5-91F0D63C56A8}" type="parTrans" cxnId="{796BCEAC-0011-EE4D-8203-DC55F2934F73}">
      <dgm:prSet/>
      <dgm:spPr/>
      <dgm:t>
        <a:bodyPr/>
        <a:lstStyle/>
        <a:p>
          <a:endParaRPr lang="en-US"/>
        </a:p>
      </dgm:t>
    </dgm:pt>
    <dgm:pt modelId="{9292C1E0-9CCB-364E-8FCA-1C9BAD04C881}" type="sibTrans" cxnId="{796BCEAC-0011-EE4D-8203-DC55F2934F73}">
      <dgm:prSet/>
      <dgm:spPr/>
      <dgm:t>
        <a:bodyPr/>
        <a:lstStyle/>
        <a:p>
          <a:endParaRPr lang="en-US"/>
        </a:p>
      </dgm:t>
    </dgm:pt>
    <dgm:pt modelId="{70974309-E659-B64C-974B-1C3B5E575A16}">
      <dgm:prSet custT="1"/>
      <dgm:spPr/>
      <dgm:t>
        <a:bodyPr/>
        <a:lstStyle/>
        <a:p>
          <a:r>
            <a:rPr lang="en-US" sz="3200" dirty="0"/>
            <a:t>TRIN-r</a:t>
          </a:r>
        </a:p>
      </dgm:t>
    </dgm:pt>
    <dgm:pt modelId="{E1D878BE-26DA-0E46-AFC1-CDC80FF5DB15}" type="parTrans" cxnId="{7DDA51D3-A1E6-7343-B6C0-6458D3AFD5D1}">
      <dgm:prSet/>
      <dgm:spPr/>
      <dgm:t>
        <a:bodyPr/>
        <a:lstStyle/>
        <a:p>
          <a:endParaRPr lang="en-US"/>
        </a:p>
      </dgm:t>
    </dgm:pt>
    <dgm:pt modelId="{05CDE618-23B0-814F-B9BF-176F6E4E3FCB}" type="sibTrans" cxnId="{7DDA51D3-A1E6-7343-B6C0-6458D3AFD5D1}">
      <dgm:prSet/>
      <dgm:spPr/>
      <dgm:t>
        <a:bodyPr/>
        <a:lstStyle/>
        <a:p>
          <a:endParaRPr lang="en-US"/>
        </a:p>
      </dgm:t>
    </dgm:pt>
    <dgm:pt modelId="{DADA10DD-2740-FB44-9E54-22A553DA73E0}" type="pres">
      <dgm:prSet presAssocID="{64ECF6FF-FAAD-A649-AD49-CC2BB36EBA9C}" presName="linearFlow" presStyleCnt="0">
        <dgm:presLayoutVars>
          <dgm:dir/>
          <dgm:resizeHandles val="exact"/>
        </dgm:presLayoutVars>
      </dgm:prSet>
      <dgm:spPr/>
    </dgm:pt>
    <dgm:pt modelId="{2477EA3C-ECE8-024E-AF79-1736495F4381}" type="pres">
      <dgm:prSet presAssocID="{B838FF72-FBF1-D14D-8497-BE5B2FA9A07B}" presName="node" presStyleLbl="node1" presStyleIdx="0" presStyleCnt="4">
        <dgm:presLayoutVars>
          <dgm:bulletEnabled val="1"/>
        </dgm:presLayoutVars>
      </dgm:prSet>
      <dgm:spPr/>
    </dgm:pt>
    <dgm:pt modelId="{780DE87E-99F6-314C-B1B2-076F5F5CC54E}" type="pres">
      <dgm:prSet presAssocID="{C6DF2E2C-44C4-6B49-949A-0F583DEF2CE9}" presName="spacerL" presStyleCnt="0"/>
      <dgm:spPr/>
    </dgm:pt>
    <dgm:pt modelId="{198D2464-2B95-6B43-B9C1-1862E91D21FA}" type="pres">
      <dgm:prSet presAssocID="{C6DF2E2C-44C4-6B49-949A-0F583DEF2CE9}" presName="sibTrans" presStyleLbl="sibTrans2D1" presStyleIdx="0" presStyleCnt="3"/>
      <dgm:spPr>
        <a:prstGeom prst="mathMinus">
          <a:avLst/>
        </a:prstGeom>
      </dgm:spPr>
    </dgm:pt>
    <dgm:pt modelId="{74379950-3B7D-184B-9AE1-DF1D5A200F98}" type="pres">
      <dgm:prSet presAssocID="{C6DF2E2C-44C4-6B49-949A-0F583DEF2CE9}" presName="spacerR" presStyleCnt="0"/>
      <dgm:spPr/>
    </dgm:pt>
    <dgm:pt modelId="{A902DDC9-D92F-4E49-813C-6ED87A443B59}" type="pres">
      <dgm:prSet presAssocID="{A6F3A2C8-D14B-F641-8BAB-B9E77C67B28E}" presName="node" presStyleLbl="node1" presStyleIdx="1" presStyleCnt="4">
        <dgm:presLayoutVars>
          <dgm:bulletEnabled val="1"/>
        </dgm:presLayoutVars>
      </dgm:prSet>
      <dgm:spPr/>
    </dgm:pt>
    <dgm:pt modelId="{8E083B6B-BA81-394B-A413-2A8E2EA5D59F}" type="pres">
      <dgm:prSet presAssocID="{3973E1D4-E393-7E41-AAA7-BAB317CFB705}" presName="spacerL" presStyleCnt="0"/>
      <dgm:spPr/>
    </dgm:pt>
    <dgm:pt modelId="{6A7656BD-FB6B-EE40-BFE7-107799093020}" type="pres">
      <dgm:prSet presAssocID="{3973E1D4-E393-7E41-AAA7-BAB317CFB705}" presName="sibTrans" presStyleLbl="sibTrans2D1" presStyleIdx="1" presStyleCnt="3"/>
      <dgm:spPr>
        <a:prstGeom prst="plus">
          <a:avLst/>
        </a:prstGeom>
      </dgm:spPr>
    </dgm:pt>
    <dgm:pt modelId="{8DF384B7-2C90-D94C-9515-5B3EB938BD91}" type="pres">
      <dgm:prSet presAssocID="{3973E1D4-E393-7E41-AAA7-BAB317CFB705}" presName="spacerR" presStyleCnt="0"/>
      <dgm:spPr/>
    </dgm:pt>
    <dgm:pt modelId="{624F4F52-25B4-F34C-93B0-79ABD8F9350D}" type="pres">
      <dgm:prSet presAssocID="{E3A0394E-E0A7-A342-AA7B-BE9E4BC80336}" presName="node" presStyleLbl="node1" presStyleIdx="2" presStyleCnt="4">
        <dgm:presLayoutVars>
          <dgm:bulletEnabled val="1"/>
        </dgm:presLayoutVars>
      </dgm:prSet>
      <dgm:spPr/>
    </dgm:pt>
    <dgm:pt modelId="{D3FCF77F-78C6-B040-9C3D-222E26C7F365}" type="pres">
      <dgm:prSet presAssocID="{9292C1E0-9CCB-364E-8FCA-1C9BAD04C881}" presName="spacerL" presStyleCnt="0"/>
      <dgm:spPr/>
    </dgm:pt>
    <dgm:pt modelId="{774B3858-3FA3-FD45-8729-BD169C4539A4}" type="pres">
      <dgm:prSet presAssocID="{9292C1E0-9CCB-364E-8FCA-1C9BAD04C881}" presName="sibTrans" presStyleLbl="sibTrans2D1" presStyleIdx="2" presStyleCnt="3"/>
      <dgm:spPr/>
    </dgm:pt>
    <dgm:pt modelId="{5F699B8A-041C-2841-9D0D-DEAEB48C5BAE}" type="pres">
      <dgm:prSet presAssocID="{9292C1E0-9CCB-364E-8FCA-1C9BAD04C881}" presName="spacerR" presStyleCnt="0"/>
      <dgm:spPr/>
    </dgm:pt>
    <dgm:pt modelId="{BC3B2E85-002F-5043-87F1-CFFFC272D13B}" type="pres">
      <dgm:prSet presAssocID="{70974309-E659-B64C-974B-1C3B5E575A16}" presName="node" presStyleLbl="node1" presStyleIdx="3" presStyleCnt="4">
        <dgm:presLayoutVars>
          <dgm:bulletEnabled val="1"/>
        </dgm:presLayoutVars>
      </dgm:prSet>
      <dgm:spPr/>
    </dgm:pt>
  </dgm:ptLst>
  <dgm:cxnLst>
    <dgm:cxn modelId="{42385B2E-2DC9-044F-BA37-ECFFAAF6F3BF}" srcId="{64ECF6FF-FAAD-A649-AD49-CC2BB36EBA9C}" destId="{A6F3A2C8-D14B-F641-8BAB-B9E77C67B28E}" srcOrd="1" destOrd="0" parTransId="{F76385AF-8E27-D440-B89A-7E91FEAFFA9B}" sibTransId="{3973E1D4-E393-7E41-AAA7-BAB317CFB705}"/>
    <dgm:cxn modelId="{6F0BA83E-5F0D-7B4C-BD42-9045C6B4D789}" type="presOf" srcId="{70974309-E659-B64C-974B-1C3B5E575A16}" destId="{BC3B2E85-002F-5043-87F1-CFFFC272D13B}" srcOrd="0" destOrd="0" presId="urn:microsoft.com/office/officeart/2005/8/layout/equation1"/>
    <dgm:cxn modelId="{528A524A-2CA9-4A47-92E8-E5221A8E83BA}" type="presOf" srcId="{A6F3A2C8-D14B-F641-8BAB-B9E77C67B28E}" destId="{A902DDC9-D92F-4E49-813C-6ED87A443B59}" srcOrd="0" destOrd="0" presId="urn:microsoft.com/office/officeart/2005/8/layout/equation1"/>
    <dgm:cxn modelId="{DA35AE4E-8DE0-5841-9F2D-F44891132987}" type="presOf" srcId="{E3A0394E-E0A7-A342-AA7B-BE9E4BC80336}" destId="{624F4F52-25B4-F34C-93B0-79ABD8F9350D}" srcOrd="0" destOrd="0" presId="urn:microsoft.com/office/officeart/2005/8/layout/equation1"/>
    <dgm:cxn modelId="{BAB88D78-87AE-C34E-96B3-FA6667419E96}" type="presOf" srcId="{3973E1D4-E393-7E41-AAA7-BAB317CFB705}" destId="{6A7656BD-FB6B-EE40-BFE7-107799093020}" srcOrd="0" destOrd="0" presId="urn:microsoft.com/office/officeart/2005/8/layout/equation1"/>
    <dgm:cxn modelId="{3B009084-3042-1344-B263-81FC7F6975F7}" type="presOf" srcId="{B838FF72-FBF1-D14D-8497-BE5B2FA9A07B}" destId="{2477EA3C-ECE8-024E-AF79-1736495F4381}" srcOrd="0" destOrd="0" presId="urn:microsoft.com/office/officeart/2005/8/layout/equation1"/>
    <dgm:cxn modelId="{FA24798E-CAF0-CB44-94B8-42B4780F30E6}" type="presOf" srcId="{C6DF2E2C-44C4-6B49-949A-0F583DEF2CE9}" destId="{198D2464-2B95-6B43-B9C1-1862E91D21FA}" srcOrd="0" destOrd="0" presId="urn:microsoft.com/office/officeart/2005/8/layout/equation1"/>
    <dgm:cxn modelId="{F6F38B8E-C457-8145-A1A3-0E3F5A5EF99B}" srcId="{64ECF6FF-FAAD-A649-AD49-CC2BB36EBA9C}" destId="{B838FF72-FBF1-D14D-8497-BE5B2FA9A07B}" srcOrd="0" destOrd="0" parTransId="{C933FD14-2D10-3547-83DC-F42CCB231054}" sibTransId="{C6DF2E2C-44C4-6B49-949A-0F583DEF2CE9}"/>
    <dgm:cxn modelId="{796BCEAC-0011-EE4D-8203-DC55F2934F73}" srcId="{64ECF6FF-FAAD-A649-AD49-CC2BB36EBA9C}" destId="{E3A0394E-E0A7-A342-AA7B-BE9E4BC80336}" srcOrd="2" destOrd="0" parTransId="{7AD17334-0C68-EC4A-A9D5-91F0D63C56A8}" sibTransId="{9292C1E0-9CCB-364E-8FCA-1C9BAD04C881}"/>
    <dgm:cxn modelId="{7DDA51D3-A1E6-7343-B6C0-6458D3AFD5D1}" srcId="{64ECF6FF-FAAD-A649-AD49-CC2BB36EBA9C}" destId="{70974309-E659-B64C-974B-1C3B5E575A16}" srcOrd="3" destOrd="0" parTransId="{E1D878BE-26DA-0E46-AFC1-CDC80FF5DB15}" sibTransId="{05CDE618-23B0-814F-B9BF-176F6E4E3FCB}"/>
    <dgm:cxn modelId="{1C78FBEE-0A79-774F-9B71-41C8C204F260}" type="presOf" srcId="{64ECF6FF-FAAD-A649-AD49-CC2BB36EBA9C}" destId="{DADA10DD-2740-FB44-9E54-22A553DA73E0}" srcOrd="0" destOrd="0" presId="urn:microsoft.com/office/officeart/2005/8/layout/equation1"/>
    <dgm:cxn modelId="{CC24CFF1-721F-924E-B549-BC88BF51B5E3}" type="presOf" srcId="{9292C1E0-9CCB-364E-8FCA-1C9BAD04C881}" destId="{774B3858-3FA3-FD45-8729-BD169C4539A4}" srcOrd="0" destOrd="0" presId="urn:microsoft.com/office/officeart/2005/8/layout/equation1"/>
    <dgm:cxn modelId="{90108F77-C823-624F-A405-C20F6E463801}" type="presParOf" srcId="{DADA10DD-2740-FB44-9E54-22A553DA73E0}" destId="{2477EA3C-ECE8-024E-AF79-1736495F4381}" srcOrd="0" destOrd="0" presId="urn:microsoft.com/office/officeart/2005/8/layout/equation1"/>
    <dgm:cxn modelId="{E30403E0-E090-0D49-8B77-4072DF532318}" type="presParOf" srcId="{DADA10DD-2740-FB44-9E54-22A553DA73E0}" destId="{780DE87E-99F6-314C-B1B2-076F5F5CC54E}" srcOrd="1" destOrd="0" presId="urn:microsoft.com/office/officeart/2005/8/layout/equation1"/>
    <dgm:cxn modelId="{5FAD3632-964C-6A40-900E-4CD385EBDDDD}" type="presParOf" srcId="{DADA10DD-2740-FB44-9E54-22A553DA73E0}" destId="{198D2464-2B95-6B43-B9C1-1862E91D21FA}" srcOrd="2" destOrd="0" presId="urn:microsoft.com/office/officeart/2005/8/layout/equation1"/>
    <dgm:cxn modelId="{B420A088-6A67-B14F-A5BE-9E783847CA10}" type="presParOf" srcId="{DADA10DD-2740-FB44-9E54-22A553DA73E0}" destId="{74379950-3B7D-184B-9AE1-DF1D5A200F98}" srcOrd="3" destOrd="0" presId="urn:microsoft.com/office/officeart/2005/8/layout/equation1"/>
    <dgm:cxn modelId="{5D84E5F7-9D44-A645-ACB1-C9F17909316D}" type="presParOf" srcId="{DADA10DD-2740-FB44-9E54-22A553DA73E0}" destId="{A902DDC9-D92F-4E49-813C-6ED87A443B59}" srcOrd="4" destOrd="0" presId="urn:microsoft.com/office/officeart/2005/8/layout/equation1"/>
    <dgm:cxn modelId="{2AC5EB62-0A63-2F4B-AABA-BE497CF30F5F}" type="presParOf" srcId="{DADA10DD-2740-FB44-9E54-22A553DA73E0}" destId="{8E083B6B-BA81-394B-A413-2A8E2EA5D59F}" srcOrd="5" destOrd="0" presId="urn:microsoft.com/office/officeart/2005/8/layout/equation1"/>
    <dgm:cxn modelId="{3809F199-3551-AA4F-800C-8C138D87E489}" type="presParOf" srcId="{DADA10DD-2740-FB44-9E54-22A553DA73E0}" destId="{6A7656BD-FB6B-EE40-BFE7-107799093020}" srcOrd="6" destOrd="0" presId="urn:microsoft.com/office/officeart/2005/8/layout/equation1"/>
    <dgm:cxn modelId="{6432228F-1042-9443-84D1-681874C94567}" type="presParOf" srcId="{DADA10DD-2740-FB44-9E54-22A553DA73E0}" destId="{8DF384B7-2C90-D94C-9515-5B3EB938BD91}" srcOrd="7" destOrd="0" presId="urn:microsoft.com/office/officeart/2005/8/layout/equation1"/>
    <dgm:cxn modelId="{5758C31C-92DC-7647-AA84-4E94F811B90D}" type="presParOf" srcId="{DADA10DD-2740-FB44-9E54-22A553DA73E0}" destId="{624F4F52-25B4-F34C-93B0-79ABD8F9350D}" srcOrd="8" destOrd="0" presId="urn:microsoft.com/office/officeart/2005/8/layout/equation1"/>
    <dgm:cxn modelId="{07E950DD-0886-C947-8BF3-AE086F109F41}" type="presParOf" srcId="{DADA10DD-2740-FB44-9E54-22A553DA73E0}" destId="{D3FCF77F-78C6-B040-9C3D-222E26C7F365}" srcOrd="9" destOrd="0" presId="urn:microsoft.com/office/officeart/2005/8/layout/equation1"/>
    <dgm:cxn modelId="{1BE858C8-CBF6-5A42-B907-0E8647FA0762}" type="presParOf" srcId="{DADA10DD-2740-FB44-9E54-22A553DA73E0}" destId="{774B3858-3FA3-FD45-8729-BD169C4539A4}" srcOrd="10" destOrd="0" presId="urn:microsoft.com/office/officeart/2005/8/layout/equation1"/>
    <dgm:cxn modelId="{4389DA8F-FC7B-2043-8A55-BBB38257E8B5}" type="presParOf" srcId="{DADA10DD-2740-FB44-9E54-22A553DA73E0}" destId="{5F699B8A-041C-2841-9D0D-DEAEB48C5BAE}" srcOrd="11" destOrd="0" presId="urn:microsoft.com/office/officeart/2005/8/layout/equation1"/>
    <dgm:cxn modelId="{5DDF740D-81B9-CF47-B016-430E71FFD92E}" type="presParOf" srcId="{DADA10DD-2740-FB44-9E54-22A553DA73E0}" destId="{BC3B2E85-002F-5043-87F1-CFFFC272D13B}" srcOrd="12"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4ECF6FF-FAAD-A649-AD49-CC2BB36EBA9C}" type="doc">
      <dgm:prSet loTypeId="urn:microsoft.com/office/officeart/2005/8/layout/equation1" loCatId="" qsTypeId="urn:microsoft.com/office/officeart/2005/8/quickstyle/simple1" qsCatId="simple" csTypeId="urn:microsoft.com/office/officeart/2005/8/colors/accent1_2" csCatId="accent1" phldr="1"/>
      <dgm:spPr/>
    </dgm:pt>
    <dgm:pt modelId="{F007CED3-B390-A443-BBF5-C91576BE0D1F}">
      <dgm:prSet phldrT="[Text]" custT="1"/>
      <dgm:spPr/>
      <dgm:t>
        <a:bodyPr/>
        <a:lstStyle/>
        <a:p>
          <a:r>
            <a:rPr lang="en-US" sz="2900" dirty="0"/>
            <a:t>VRIN-r</a:t>
          </a:r>
        </a:p>
      </dgm:t>
    </dgm:pt>
    <dgm:pt modelId="{13F8B2D0-19BF-0A40-9DA6-8E40AFE1DA12}" type="parTrans" cxnId="{33924780-F568-C043-89ED-64DA2CCD5E5B}">
      <dgm:prSet/>
      <dgm:spPr/>
      <dgm:t>
        <a:bodyPr/>
        <a:lstStyle/>
        <a:p>
          <a:endParaRPr lang="en-US"/>
        </a:p>
      </dgm:t>
    </dgm:pt>
    <dgm:pt modelId="{0169D0DD-CFF1-FF4D-952E-CA9931E8A7FC}" type="sibTrans" cxnId="{33924780-F568-C043-89ED-64DA2CCD5E5B}">
      <dgm:prSet/>
      <dgm:spPr/>
      <dgm:t>
        <a:bodyPr/>
        <a:lstStyle/>
        <a:p>
          <a:endParaRPr lang="en-US"/>
        </a:p>
      </dgm:t>
    </dgm:pt>
    <dgm:pt modelId="{A6F3A2C8-D14B-F641-8BAB-B9E77C67B28E}">
      <dgm:prSet phldrT="[Text]"/>
      <dgm:spPr/>
      <dgm:t>
        <a:bodyPr/>
        <a:lstStyle/>
        <a:p>
          <a:r>
            <a:rPr lang="en-US" dirty="0"/>
            <a:t>TRIN-r</a:t>
          </a:r>
        </a:p>
        <a:p>
          <a:r>
            <a:rPr lang="en-US" dirty="0"/>
            <a:t>False</a:t>
          </a:r>
        </a:p>
      </dgm:t>
    </dgm:pt>
    <dgm:pt modelId="{F76385AF-8E27-D440-B89A-7E91FEAFFA9B}" type="parTrans" cxnId="{42385B2E-2DC9-044F-BA37-ECFFAAF6F3BF}">
      <dgm:prSet/>
      <dgm:spPr/>
      <dgm:t>
        <a:bodyPr/>
        <a:lstStyle/>
        <a:p>
          <a:endParaRPr lang="en-US"/>
        </a:p>
      </dgm:t>
    </dgm:pt>
    <dgm:pt modelId="{3973E1D4-E393-7E41-AAA7-BAB317CFB705}" type="sibTrans" cxnId="{42385B2E-2DC9-044F-BA37-ECFFAAF6F3BF}">
      <dgm:prSet/>
      <dgm:spPr/>
      <dgm:t>
        <a:bodyPr/>
        <a:lstStyle/>
        <a:p>
          <a:endParaRPr lang="en-US"/>
        </a:p>
      </dgm:t>
    </dgm:pt>
    <dgm:pt modelId="{C8A75813-4196-C54E-9910-20A3BCEC1294}">
      <dgm:prSet phldrT="[Text]"/>
      <dgm:spPr/>
      <dgm:t>
        <a:bodyPr/>
        <a:lstStyle/>
        <a:p>
          <a:r>
            <a:rPr lang="en-US" dirty="0"/>
            <a:t>CRIN</a:t>
          </a:r>
        </a:p>
      </dgm:t>
    </dgm:pt>
    <dgm:pt modelId="{AA499CA0-6430-0443-8682-D28D33BC0257}" type="parTrans" cxnId="{D9CBA989-99F7-A146-8382-2CC9239041C1}">
      <dgm:prSet/>
      <dgm:spPr/>
      <dgm:t>
        <a:bodyPr/>
        <a:lstStyle/>
        <a:p>
          <a:endParaRPr lang="en-US"/>
        </a:p>
      </dgm:t>
    </dgm:pt>
    <dgm:pt modelId="{CB7A9479-07E2-D043-9714-912E346FF948}" type="sibTrans" cxnId="{D9CBA989-99F7-A146-8382-2CC9239041C1}">
      <dgm:prSet/>
      <dgm:spPr/>
      <dgm:t>
        <a:bodyPr/>
        <a:lstStyle/>
        <a:p>
          <a:endParaRPr lang="en-US"/>
        </a:p>
      </dgm:t>
    </dgm:pt>
    <dgm:pt modelId="{B838FF72-FBF1-D14D-8497-BE5B2FA9A07B}">
      <dgm:prSet/>
      <dgm:spPr/>
      <dgm:t>
        <a:bodyPr/>
        <a:lstStyle/>
        <a:p>
          <a:r>
            <a:rPr lang="en-US" dirty="0"/>
            <a:t>TRIN-r</a:t>
          </a:r>
        </a:p>
        <a:p>
          <a:r>
            <a:rPr lang="en-US" dirty="0"/>
            <a:t>True</a:t>
          </a:r>
        </a:p>
      </dgm:t>
    </dgm:pt>
    <dgm:pt modelId="{C933FD14-2D10-3547-83DC-F42CCB231054}" type="parTrans" cxnId="{F6F38B8E-C457-8145-A1A3-0E3F5A5EF99B}">
      <dgm:prSet/>
      <dgm:spPr/>
      <dgm:t>
        <a:bodyPr/>
        <a:lstStyle/>
        <a:p>
          <a:endParaRPr lang="en-US"/>
        </a:p>
      </dgm:t>
    </dgm:pt>
    <dgm:pt modelId="{C6DF2E2C-44C4-6B49-949A-0F583DEF2CE9}" type="sibTrans" cxnId="{F6F38B8E-C457-8145-A1A3-0E3F5A5EF99B}">
      <dgm:prSet/>
      <dgm:spPr/>
      <dgm:t>
        <a:bodyPr/>
        <a:lstStyle/>
        <a:p>
          <a:endParaRPr lang="en-US"/>
        </a:p>
      </dgm:t>
    </dgm:pt>
    <dgm:pt modelId="{DADA10DD-2740-FB44-9E54-22A553DA73E0}" type="pres">
      <dgm:prSet presAssocID="{64ECF6FF-FAAD-A649-AD49-CC2BB36EBA9C}" presName="linearFlow" presStyleCnt="0">
        <dgm:presLayoutVars>
          <dgm:dir/>
          <dgm:resizeHandles val="exact"/>
        </dgm:presLayoutVars>
      </dgm:prSet>
      <dgm:spPr/>
    </dgm:pt>
    <dgm:pt modelId="{8D87BD66-1400-9941-8D57-BA58E7534CB5}" type="pres">
      <dgm:prSet presAssocID="{F007CED3-B390-A443-BBF5-C91576BE0D1F}" presName="node" presStyleLbl="node1" presStyleIdx="0" presStyleCnt="4">
        <dgm:presLayoutVars>
          <dgm:bulletEnabled val="1"/>
        </dgm:presLayoutVars>
      </dgm:prSet>
      <dgm:spPr/>
    </dgm:pt>
    <dgm:pt modelId="{683733DF-905E-EA4E-B203-F9803CE51AFE}" type="pres">
      <dgm:prSet presAssocID="{0169D0DD-CFF1-FF4D-952E-CA9931E8A7FC}" presName="spacerL" presStyleCnt="0"/>
      <dgm:spPr/>
    </dgm:pt>
    <dgm:pt modelId="{AF5059F9-FC51-AD4A-9123-C1D1F1F913C2}" type="pres">
      <dgm:prSet presAssocID="{0169D0DD-CFF1-FF4D-952E-CA9931E8A7FC}" presName="sibTrans" presStyleLbl="sibTrans2D1" presStyleIdx="0" presStyleCnt="3"/>
      <dgm:spPr/>
    </dgm:pt>
    <dgm:pt modelId="{92669979-1FCA-AE44-9815-0ED83F172A46}" type="pres">
      <dgm:prSet presAssocID="{0169D0DD-CFF1-FF4D-952E-CA9931E8A7FC}" presName="spacerR" presStyleCnt="0"/>
      <dgm:spPr/>
    </dgm:pt>
    <dgm:pt modelId="{2477EA3C-ECE8-024E-AF79-1736495F4381}" type="pres">
      <dgm:prSet presAssocID="{B838FF72-FBF1-D14D-8497-BE5B2FA9A07B}" presName="node" presStyleLbl="node1" presStyleIdx="1" presStyleCnt="4">
        <dgm:presLayoutVars>
          <dgm:bulletEnabled val="1"/>
        </dgm:presLayoutVars>
      </dgm:prSet>
      <dgm:spPr/>
    </dgm:pt>
    <dgm:pt modelId="{780DE87E-99F6-314C-B1B2-076F5F5CC54E}" type="pres">
      <dgm:prSet presAssocID="{C6DF2E2C-44C4-6B49-949A-0F583DEF2CE9}" presName="spacerL" presStyleCnt="0"/>
      <dgm:spPr/>
    </dgm:pt>
    <dgm:pt modelId="{198D2464-2B95-6B43-B9C1-1862E91D21FA}" type="pres">
      <dgm:prSet presAssocID="{C6DF2E2C-44C4-6B49-949A-0F583DEF2CE9}" presName="sibTrans" presStyleLbl="sibTrans2D1" presStyleIdx="1" presStyleCnt="3"/>
      <dgm:spPr/>
    </dgm:pt>
    <dgm:pt modelId="{74379950-3B7D-184B-9AE1-DF1D5A200F98}" type="pres">
      <dgm:prSet presAssocID="{C6DF2E2C-44C4-6B49-949A-0F583DEF2CE9}" presName="spacerR" presStyleCnt="0"/>
      <dgm:spPr/>
    </dgm:pt>
    <dgm:pt modelId="{A902DDC9-D92F-4E49-813C-6ED87A443B59}" type="pres">
      <dgm:prSet presAssocID="{A6F3A2C8-D14B-F641-8BAB-B9E77C67B28E}" presName="node" presStyleLbl="node1" presStyleIdx="2" presStyleCnt="4">
        <dgm:presLayoutVars>
          <dgm:bulletEnabled val="1"/>
        </dgm:presLayoutVars>
      </dgm:prSet>
      <dgm:spPr/>
    </dgm:pt>
    <dgm:pt modelId="{8E083B6B-BA81-394B-A413-2A8E2EA5D59F}" type="pres">
      <dgm:prSet presAssocID="{3973E1D4-E393-7E41-AAA7-BAB317CFB705}" presName="spacerL" presStyleCnt="0"/>
      <dgm:spPr/>
    </dgm:pt>
    <dgm:pt modelId="{6A7656BD-FB6B-EE40-BFE7-107799093020}" type="pres">
      <dgm:prSet presAssocID="{3973E1D4-E393-7E41-AAA7-BAB317CFB705}" presName="sibTrans" presStyleLbl="sibTrans2D1" presStyleIdx="2" presStyleCnt="3"/>
      <dgm:spPr/>
    </dgm:pt>
    <dgm:pt modelId="{8DF384B7-2C90-D94C-9515-5B3EB938BD91}" type="pres">
      <dgm:prSet presAssocID="{3973E1D4-E393-7E41-AAA7-BAB317CFB705}" presName="spacerR" presStyleCnt="0"/>
      <dgm:spPr/>
    </dgm:pt>
    <dgm:pt modelId="{013747AC-7223-A94F-A331-FD5056203794}" type="pres">
      <dgm:prSet presAssocID="{C8A75813-4196-C54E-9910-20A3BCEC1294}" presName="node" presStyleLbl="node1" presStyleIdx="3" presStyleCnt="4">
        <dgm:presLayoutVars>
          <dgm:bulletEnabled val="1"/>
        </dgm:presLayoutVars>
      </dgm:prSet>
      <dgm:spPr/>
    </dgm:pt>
  </dgm:ptLst>
  <dgm:cxnLst>
    <dgm:cxn modelId="{5BFBDA18-D10F-304B-96E1-5D4330F40E3E}" type="presOf" srcId="{F007CED3-B390-A443-BBF5-C91576BE0D1F}" destId="{8D87BD66-1400-9941-8D57-BA58E7534CB5}" srcOrd="0" destOrd="0" presId="urn:microsoft.com/office/officeart/2005/8/layout/equation1"/>
    <dgm:cxn modelId="{42385B2E-2DC9-044F-BA37-ECFFAAF6F3BF}" srcId="{64ECF6FF-FAAD-A649-AD49-CC2BB36EBA9C}" destId="{A6F3A2C8-D14B-F641-8BAB-B9E77C67B28E}" srcOrd="2" destOrd="0" parTransId="{F76385AF-8E27-D440-B89A-7E91FEAFFA9B}" sibTransId="{3973E1D4-E393-7E41-AAA7-BAB317CFB705}"/>
    <dgm:cxn modelId="{528A524A-2CA9-4A47-92E8-E5221A8E83BA}" type="presOf" srcId="{A6F3A2C8-D14B-F641-8BAB-B9E77C67B28E}" destId="{A902DDC9-D92F-4E49-813C-6ED87A443B59}" srcOrd="0" destOrd="0" presId="urn:microsoft.com/office/officeart/2005/8/layout/equation1"/>
    <dgm:cxn modelId="{58D9CC63-8591-F849-97E6-5F7232B697D5}" type="presOf" srcId="{C8A75813-4196-C54E-9910-20A3BCEC1294}" destId="{013747AC-7223-A94F-A331-FD5056203794}" srcOrd="0" destOrd="0" presId="urn:microsoft.com/office/officeart/2005/8/layout/equation1"/>
    <dgm:cxn modelId="{BAB88D78-87AE-C34E-96B3-FA6667419E96}" type="presOf" srcId="{3973E1D4-E393-7E41-AAA7-BAB317CFB705}" destId="{6A7656BD-FB6B-EE40-BFE7-107799093020}" srcOrd="0" destOrd="0" presId="urn:microsoft.com/office/officeart/2005/8/layout/equation1"/>
    <dgm:cxn modelId="{33924780-F568-C043-89ED-64DA2CCD5E5B}" srcId="{64ECF6FF-FAAD-A649-AD49-CC2BB36EBA9C}" destId="{F007CED3-B390-A443-BBF5-C91576BE0D1F}" srcOrd="0" destOrd="0" parTransId="{13F8B2D0-19BF-0A40-9DA6-8E40AFE1DA12}" sibTransId="{0169D0DD-CFF1-FF4D-952E-CA9931E8A7FC}"/>
    <dgm:cxn modelId="{3B009084-3042-1344-B263-81FC7F6975F7}" type="presOf" srcId="{B838FF72-FBF1-D14D-8497-BE5B2FA9A07B}" destId="{2477EA3C-ECE8-024E-AF79-1736495F4381}" srcOrd="0" destOrd="0" presId="urn:microsoft.com/office/officeart/2005/8/layout/equation1"/>
    <dgm:cxn modelId="{D9CBA989-99F7-A146-8382-2CC9239041C1}" srcId="{64ECF6FF-FAAD-A649-AD49-CC2BB36EBA9C}" destId="{C8A75813-4196-C54E-9910-20A3BCEC1294}" srcOrd="3" destOrd="0" parTransId="{AA499CA0-6430-0443-8682-D28D33BC0257}" sibTransId="{CB7A9479-07E2-D043-9714-912E346FF948}"/>
    <dgm:cxn modelId="{FA24798E-CAF0-CB44-94B8-42B4780F30E6}" type="presOf" srcId="{C6DF2E2C-44C4-6B49-949A-0F583DEF2CE9}" destId="{198D2464-2B95-6B43-B9C1-1862E91D21FA}" srcOrd="0" destOrd="0" presId="urn:microsoft.com/office/officeart/2005/8/layout/equation1"/>
    <dgm:cxn modelId="{F6F38B8E-C457-8145-A1A3-0E3F5A5EF99B}" srcId="{64ECF6FF-FAAD-A649-AD49-CC2BB36EBA9C}" destId="{B838FF72-FBF1-D14D-8497-BE5B2FA9A07B}" srcOrd="1" destOrd="0" parTransId="{C933FD14-2D10-3547-83DC-F42CCB231054}" sibTransId="{C6DF2E2C-44C4-6B49-949A-0F583DEF2CE9}"/>
    <dgm:cxn modelId="{F72EC2CB-7FBE-9D4B-BB30-EC63496B3546}" type="presOf" srcId="{0169D0DD-CFF1-FF4D-952E-CA9931E8A7FC}" destId="{AF5059F9-FC51-AD4A-9123-C1D1F1F913C2}" srcOrd="0" destOrd="0" presId="urn:microsoft.com/office/officeart/2005/8/layout/equation1"/>
    <dgm:cxn modelId="{1C78FBEE-0A79-774F-9B71-41C8C204F260}" type="presOf" srcId="{64ECF6FF-FAAD-A649-AD49-CC2BB36EBA9C}" destId="{DADA10DD-2740-FB44-9E54-22A553DA73E0}" srcOrd="0" destOrd="0" presId="urn:microsoft.com/office/officeart/2005/8/layout/equation1"/>
    <dgm:cxn modelId="{ABC76B3B-435D-A645-A8D8-2D24004343AB}" type="presParOf" srcId="{DADA10DD-2740-FB44-9E54-22A553DA73E0}" destId="{8D87BD66-1400-9941-8D57-BA58E7534CB5}" srcOrd="0" destOrd="0" presId="urn:microsoft.com/office/officeart/2005/8/layout/equation1"/>
    <dgm:cxn modelId="{084C0835-8347-3647-A716-109E8CE13A2D}" type="presParOf" srcId="{DADA10DD-2740-FB44-9E54-22A553DA73E0}" destId="{683733DF-905E-EA4E-B203-F9803CE51AFE}" srcOrd="1" destOrd="0" presId="urn:microsoft.com/office/officeart/2005/8/layout/equation1"/>
    <dgm:cxn modelId="{D2763316-3A18-C640-B73F-A12C709A22AF}" type="presParOf" srcId="{DADA10DD-2740-FB44-9E54-22A553DA73E0}" destId="{AF5059F9-FC51-AD4A-9123-C1D1F1F913C2}" srcOrd="2" destOrd="0" presId="urn:microsoft.com/office/officeart/2005/8/layout/equation1"/>
    <dgm:cxn modelId="{F9A69840-F189-1B47-8B3C-5C1043A9AA7C}" type="presParOf" srcId="{DADA10DD-2740-FB44-9E54-22A553DA73E0}" destId="{92669979-1FCA-AE44-9815-0ED83F172A46}" srcOrd="3" destOrd="0" presId="urn:microsoft.com/office/officeart/2005/8/layout/equation1"/>
    <dgm:cxn modelId="{90108F77-C823-624F-A405-C20F6E463801}" type="presParOf" srcId="{DADA10DD-2740-FB44-9E54-22A553DA73E0}" destId="{2477EA3C-ECE8-024E-AF79-1736495F4381}" srcOrd="4" destOrd="0" presId="urn:microsoft.com/office/officeart/2005/8/layout/equation1"/>
    <dgm:cxn modelId="{E30403E0-E090-0D49-8B77-4072DF532318}" type="presParOf" srcId="{DADA10DD-2740-FB44-9E54-22A553DA73E0}" destId="{780DE87E-99F6-314C-B1B2-076F5F5CC54E}" srcOrd="5" destOrd="0" presId="urn:microsoft.com/office/officeart/2005/8/layout/equation1"/>
    <dgm:cxn modelId="{5FAD3632-964C-6A40-900E-4CD385EBDDDD}" type="presParOf" srcId="{DADA10DD-2740-FB44-9E54-22A553DA73E0}" destId="{198D2464-2B95-6B43-B9C1-1862E91D21FA}" srcOrd="6" destOrd="0" presId="urn:microsoft.com/office/officeart/2005/8/layout/equation1"/>
    <dgm:cxn modelId="{B420A088-6A67-B14F-A5BE-9E783847CA10}" type="presParOf" srcId="{DADA10DD-2740-FB44-9E54-22A553DA73E0}" destId="{74379950-3B7D-184B-9AE1-DF1D5A200F98}" srcOrd="7" destOrd="0" presId="urn:microsoft.com/office/officeart/2005/8/layout/equation1"/>
    <dgm:cxn modelId="{5D84E5F7-9D44-A645-ACB1-C9F17909316D}" type="presParOf" srcId="{DADA10DD-2740-FB44-9E54-22A553DA73E0}" destId="{A902DDC9-D92F-4E49-813C-6ED87A443B59}" srcOrd="8" destOrd="0" presId="urn:microsoft.com/office/officeart/2005/8/layout/equation1"/>
    <dgm:cxn modelId="{2AC5EB62-0A63-2F4B-AABA-BE497CF30F5F}" type="presParOf" srcId="{DADA10DD-2740-FB44-9E54-22A553DA73E0}" destId="{8E083B6B-BA81-394B-A413-2A8E2EA5D59F}" srcOrd="9" destOrd="0" presId="urn:microsoft.com/office/officeart/2005/8/layout/equation1"/>
    <dgm:cxn modelId="{3809F199-3551-AA4F-800C-8C138D87E489}" type="presParOf" srcId="{DADA10DD-2740-FB44-9E54-22A553DA73E0}" destId="{6A7656BD-FB6B-EE40-BFE7-107799093020}" srcOrd="10" destOrd="0" presId="urn:microsoft.com/office/officeart/2005/8/layout/equation1"/>
    <dgm:cxn modelId="{6432228F-1042-9443-84D1-681874C94567}" type="presParOf" srcId="{DADA10DD-2740-FB44-9E54-22A553DA73E0}" destId="{8DF384B7-2C90-D94C-9515-5B3EB938BD91}" srcOrd="11" destOrd="0" presId="urn:microsoft.com/office/officeart/2005/8/layout/equation1"/>
    <dgm:cxn modelId="{FFFE2650-6C7C-9C46-82AB-880EA41E1444}" type="presParOf" srcId="{DADA10DD-2740-FB44-9E54-22A553DA73E0}" destId="{013747AC-7223-A94F-A331-FD5056203794}" srcOrd="12"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2A58274-3ADB-0A43-A778-8D0322341050}" type="doc">
      <dgm:prSet loTypeId="urn:microsoft.com/office/officeart/2005/8/layout/process1" loCatId="" qsTypeId="urn:microsoft.com/office/officeart/2005/8/quickstyle/simple1" qsCatId="simple" csTypeId="urn:microsoft.com/office/officeart/2005/8/colors/accent1_2" csCatId="accent1" phldr="1"/>
      <dgm:spPr/>
    </dgm:pt>
    <dgm:pt modelId="{11CA537E-8125-B842-9652-EE5C565B1F6A}">
      <dgm:prSet phldrT="[Text]" custT="1"/>
      <dgm:spPr/>
      <dgm:t>
        <a:bodyPr/>
        <a:lstStyle/>
        <a:p>
          <a:r>
            <a:rPr lang="en-US" sz="2200" dirty="0"/>
            <a:t>3,298</a:t>
          </a:r>
        </a:p>
        <a:p>
          <a:r>
            <a:rPr lang="en-US" sz="2200" dirty="0"/>
            <a:t>College Students</a:t>
          </a:r>
        </a:p>
      </dgm:t>
    </dgm:pt>
    <dgm:pt modelId="{748EF115-4D1B-6349-AA9D-49D8C09AB173}" type="parTrans" cxnId="{FD314621-E504-0F4C-89AC-A64A3EE63A33}">
      <dgm:prSet/>
      <dgm:spPr/>
      <dgm:t>
        <a:bodyPr/>
        <a:lstStyle/>
        <a:p>
          <a:endParaRPr lang="en-US"/>
        </a:p>
      </dgm:t>
    </dgm:pt>
    <dgm:pt modelId="{66B3BD28-4C69-A74D-9A90-9CD9F02F0FF5}" type="sibTrans" cxnId="{FD314621-E504-0F4C-89AC-A64A3EE63A33}">
      <dgm:prSet/>
      <dgm:spPr/>
      <dgm:t>
        <a:bodyPr/>
        <a:lstStyle/>
        <a:p>
          <a:endParaRPr lang="en-US"/>
        </a:p>
      </dgm:t>
    </dgm:pt>
    <dgm:pt modelId="{6485EA80-61A2-584A-B162-A94544717585}">
      <dgm:prSet phldrT="[Text]" custT="1"/>
      <dgm:spPr/>
      <dgm:t>
        <a:bodyPr/>
        <a:lstStyle/>
        <a:p>
          <a:r>
            <a:rPr lang="en-US" sz="2200" dirty="0"/>
            <a:t>Exclusion</a:t>
          </a:r>
        </a:p>
        <a:p>
          <a:r>
            <a:rPr lang="en-US" sz="2200" dirty="0"/>
            <a:t>Criteria</a:t>
          </a:r>
        </a:p>
      </dgm:t>
    </dgm:pt>
    <dgm:pt modelId="{16533BE6-8D85-5345-88A7-F077FB7A8CDA}" type="parTrans" cxnId="{EFBE9583-46C5-B640-9C9D-CF92641D4DEF}">
      <dgm:prSet/>
      <dgm:spPr/>
      <dgm:t>
        <a:bodyPr/>
        <a:lstStyle/>
        <a:p>
          <a:endParaRPr lang="en-US"/>
        </a:p>
      </dgm:t>
    </dgm:pt>
    <dgm:pt modelId="{1F59704F-4178-D840-8BA5-C47B4F7AF6C4}" type="sibTrans" cxnId="{EFBE9583-46C5-B640-9C9D-CF92641D4DEF}">
      <dgm:prSet/>
      <dgm:spPr/>
      <dgm:t>
        <a:bodyPr/>
        <a:lstStyle/>
        <a:p>
          <a:endParaRPr lang="en-US"/>
        </a:p>
      </dgm:t>
    </dgm:pt>
    <dgm:pt modelId="{46EB854D-3515-2945-8791-3B5BE3C677D3}">
      <dgm:prSet phldrT="[Text]" custT="1"/>
      <dgm:spPr/>
      <dgm:t>
        <a:bodyPr/>
        <a:lstStyle/>
        <a:p>
          <a:r>
            <a:rPr lang="en-US" sz="2200" dirty="0"/>
            <a:t>1,781</a:t>
          </a:r>
        </a:p>
        <a:p>
          <a:r>
            <a:rPr lang="en-US" sz="2200" dirty="0"/>
            <a:t>College Students</a:t>
          </a:r>
        </a:p>
      </dgm:t>
    </dgm:pt>
    <dgm:pt modelId="{57305A27-203E-C14E-B0B2-B1F613C47AEB}" type="parTrans" cxnId="{2D37E386-F705-D249-BC83-C12EE45AFA98}">
      <dgm:prSet/>
      <dgm:spPr/>
      <dgm:t>
        <a:bodyPr/>
        <a:lstStyle/>
        <a:p>
          <a:endParaRPr lang="en-US"/>
        </a:p>
      </dgm:t>
    </dgm:pt>
    <dgm:pt modelId="{435A4D76-7107-F34D-B6EA-7A441F401544}" type="sibTrans" cxnId="{2D37E386-F705-D249-BC83-C12EE45AFA98}">
      <dgm:prSet/>
      <dgm:spPr/>
      <dgm:t>
        <a:bodyPr/>
        <a:lstStyle/>
        <a:p>
          <a:endParaRPr lang="en-US"/>
        </a:p>
      </dgm:t>
    </dgm:pt>
    <dgm:pt modelId="{A46F783D-88D1-234A-94C7-E018B0FC7398}" type="pres">
      <dgm:prSet presAssocID="{E2A58274-3ADB-0A43-A778-8D0322341050}" presName="Name0" presStyleCnt="0">
        <dgm:presLayoutVars>
          <dgm:dir/>
          <dgm:resizeHandles val="exact"/>
        </dgm:presLayoutVars>
      </dgm:prSet>
      <dgm:spPr/>
    </dgm:pt>
    <dgm:pt modelId="{ABA3A8BC-E1D6-9249-939C-EA7DA987037E}" type="pres">
      <dgm:prSet presAssocID="{11CA537E-8125-B842-9652-EE5C565B1F6A}" presName="node" presStyleLbl="node1" presStyleIdx="0" presStyleCnt="3" custLinFactNeighborY="1212">
        <dgm:presLayoutVars>
          <dgm:bulletEnabled val="1"/>
        </dgm:presLayoutVars>
      </dgm:prSet>
      <dgm:spPr/>
    </dgm:pt>
    <dgm:pt modelId="{0BCA37C7-F2C2-6143-9A95-6D5AC1246FD5}" type="pres">
      <dgm:prSet presAssocID="{66B3BD28-4C69-A74D-9A90-9CD9F02F0FF5}" presName="sibTrans" presStyleLbl="sibTrans2D1" presStyleIdx="0" presStyleCnt="2"/>
      <dgm:spPr/>
    </dgm:pt>
    <dgm:pt modelId="{A87F207E-C68B-014B-97AF-E0CA88AFB5E5}" type="pres">
      <dgm:prSet presAssocID="{66B3BD28-4C69-A74D-9A90-9CD9F02F0FF5}" presName="connectorText" presStyleLbl="sibTrans2D1" presStyleIdx="0" presStyleCnt="2"/>
      <dgm:spPr/>
    </dgm:pt>
    <dgm:pt modelId="{9825BD8E-6A72-7F4A-9B76-815A6E20DC5A}" type="pres">
      <dgm:prSet presAssocID="{6485EA80-61A2-584A-B162-A94544717585}" presName="node" presStyleLbl="node1" presStyleIdx="1" presStyleCnt="3">
        <dgm:presLayoutVars>
          <dgm:bulletEnabled val="1"/>
        </dgm:presLayoutVars>
      </dgm:prSet>
      <dgm:spPr/>
    </dgm:pt>
    <dgm:pt modelId="{18CA21F6-B2E0-764F-A01E-E5407455B5E7}" type="pres">
      <dgm:prSet presAssocID="{1F59704F-4178-D840-8BA5-C47B4F7AF6C4}" presName="sibTrans" presStyleLbl="sibTrans2D1" presStyleIdx="1" presStyleCnt="2"/>
      <dgm:spPr/>
    </dgm:pt>
    <dgm:pt modelId="{DBB87D64-53B7-D549-8EC4-77F6BEFB3177}" type="pres">
      <dgm:prSet presAssocID="{1F59704F-4178-D840-8BA5-C47B4F7AF6C4}" presName="connectorText" presStyleLbl="sibTrans2D1" presStyleIdx="1" presStyleCnt="2"/>
      <dgm:spPr/>
    </dgm:pt>
    <dgm:pt modelId="{BA44A942-8A82-5A47-911E-6192B18A7635}" type="pres">
      <dgm:prSet presAssocID="{46EB854D-3515-2945-8791-3B5BE3C677D3}" presName="node" presStyleLbl="node1" presStyleIdx="2" presStyleCnt="3">
        <dgm:presLayoutVars>
          <dgm:bulletEnabled val="1"/>
        </dgm:presLayoutVars>
      </dgm:prSet>
      <dgm:spPr/>
    </dgm:pt>
  </dgm:ptLst>
  <dgm:cxnLst>
    <dgm:cxn modelId="{C7C56507-7C06-5D4E-97F3-8D04D6FED473}" type="presOf" srcId="{66B3BD28-4C69-A74D-9A90-9CD9F02F0FF5}" destId="{A87F207E-C68B-014B-97AF-E0CA88AFB5E5}" srcOrd="1" destOrd="0" presId="urn:microsoft.com/office/officeart/2005/8/layout/process1"/>
    <dgm:cxn modelId="{FD314621-E504-0F4C-89AC-A64A3EE63A33}" srcId="{E2A58274-3ADB-0A43-A778-8D0322341050}" destId="{11CA537E-8125-B842-9652-EE5C565B1F6A}" srcOrd="0" destOrd="0" parTransId="{748EF115-4D1B-6349-AA9D-49D8C09AB173}" sibTransId="{66B3BD28-4C69-A74D-9A90-9CD9F02F0FF5}"/>
    <dgm:cxn modelId="{EFBE9583-46C5-B640-9C9D-CF92641D4DEF}" srcId="{E2A58274-3ADB-0A43-A778-8D0322341050}" destId="{6485EA80-61A2-584A-B162-A94544717585}" srcOrd="1" destOrd="0" parTransId="{16533BE6-8D85-5345-88A7-F077FB7A8CDA}" sibTransId="{1F59704F-4178-D840-8BA5-C47B4F7AF6C4}"/>
    <dgm:cxn modelId="{74FFCA83-6B70-CF47-84B7-BD98FEF5BF4C}" type="presOf" srcId="{11CA537E-8125-B842-9652-EE5C565B1F6A}" destId="{ABA3A8BC-E1D6-9249-939C-EA7DA987037E}" srcOrd="0" destOrd="0" presId="urn:microsoft.com/office/officeart/2005/8/layout/process1"/>
    <dgm:cxn modelId="{2D37E386-F705-D249-BC83-C12EE45AFA98}" srcId="{E2A58274-3ADB-0A43-A778-8D0322341050}" destId="{46EB854D-3515-2945-8791-3B5BE3C677D3}" srcOrd="2" destOrd="0" parTransId="{57305A27-203E-C14E-B0B2-B1F613C47AEB}" sibTransId="{435A4D76-7107-F34D-B6EA-7A441F401544}"/>
    <dgm:cxn modelId="{ADADEA9C-AFD8-5740-BFDF-01BC953407A8}" type="presOf" srcId="{E2A58274-3ADB-0A43-A778-8D0322341050}" destId="{A46F783D-88D1-234A-94C7-E018B0FC7398}" srcOrd="0" destOrd="0" presId="urn:microsoft.com/office/officeart/2005/8/layout/process1"/>
    <dgm:cxn modelId="{483CF5A9-54BB-074E-A392-7B438EE66806}" type="presOf" srcId="{66B3BD28-4C69-A74D-9A90-9CD9F02F0FF5}" destId="{0BCA37C7-F2C2-6143-9A95-6D5AC1246FD5}" srcOrd="0" destOrd="0" presId="urn:microsoft.com/office/officeart/2005/8/layout/process1"/>
    <dgm:cxn modelId="{5350D1B9-819A-A44D-8626-1E7756760B44}" type="presOf" srcId="{1F59704F-4178-D840-8BA5-C47B4F7AF6C4}" destId="{DBB87D64-53B7-D549-8EC4-77F6BEFB3177}" srcOrd="1" destOrd="0" presId="urn:microsoft.com/office/officeart/2005/8/layout/process1"/>
    <dgm:cxn modelId="{FEB1D2C7-A772-A34D-B896-2784AC9A5587}" type="presOf" srcId="{46EB854D-3515-2945-8791-3B5BE3C677D3}" destId="{BA44A942-8A82-5A47-911E-6192B18A7635}" srcOrd="0" destOrd="0" presId="urn:microsoft.com/office/officeart/2005/8/layout/process1"/>
    <dgm:cxn modelId="{29B759F1-55C3-2944-863B-244C3D26AB19}" type="presOf" srcId="{1F59704F-4178-D840-8BA5-C47B4F7AF6C4}" destId="{18CA21F6-B2E0-764F-A01E-E5407455B5E7}" srcOrd="0" destOrd="0" presId="urn:microsoft.com/office/officeart/2005/8/layout/process1"/>
    <dgm:cxn modelId="{B752C6FB-D911-EC4D-9BE1-4381CDDDA015}" type="presOf" srcId="{6485EA80-61A2-584A-B162-A94544717585}" destId="{9825BD8E-6A72-7F4A-9B76-815A6E20DC5A}" srcOrd="0" destOrd="0" presId="urn:microsoft.com/office/officeart/2005/8/layout/process1"/>
    <dgm:cxn modelId="{FE073F40-EEC6-754A-8D60-C1ACDA6CA6A1}" type="presParOf" srcId="{A46F783D-88D1-234A-94C7-E018B0FC7398}" destId="{ABA3A8BC-E1D6-9249-939C-EA7DA987037E}" srcOrd="0" destOrd="0" presId="urn:microsoft.com/office/officeart/2005/8/layout/process1"/>
    <dgm:cxn modelId="{F8FFFB17-228B-5844-84C3-2FC66D34E968}" type="presParOf" srcId="{A46F783D-88D1-234A-94C7-E018B0FC7398}" destId="{0BCA37C7-F2C2-6143-9A95-6D5AC1246FD5}" srcOrd="1" destOrd="0" presId="urn:microsoft.com/office/officeart/2005/8/layout/process1"/>
    <dgm:cxn modelId="{DA7DACA1-B044-A64C-B9C9-4919697B75C6}" type="presParOf" srcId="{0BCA37C7-F2C2-6143-9A95-6D5AC1246FD5}" destId="{A87F207E-C68B-014B-97AF-E0CA88AFB5E5}" srcOrd="0" destOrd="0" presId="urn:microsoft.com/office/officeart/2005/8/layout/process1"/>
    <dgm:cxn modelId="{56BFB7B2-A66E-A941-82C8-99E7757B1E05}" type="presParOf" srcId="{A46F783D-88D1-234A-94C7-E018B0FC7398}" destId="{9825BD8E-6A72-7F4A-9B76-815A6E20DC5A}" srcOrd="2" destOrd="0" presId="urn:microsoft.com/office/officeart/2005/8/layout/process1"/>
    <dgm:cxn modelId="{0C245FE1-4110-4645-B2BF-4F0CC524274E}" type="presParOf" srcId="{A46F783D-88D1-234A-94C7-E018B0FC7398}" destId="{18CA21F6-B2E0-764F-A01E-E5407455B5E7}" srcOrd="3" destOrd="0" presId="urn:microsoft.com/office/officeart/2005/8/layout/process1"/>
    <dgm:cxn modelId="{ADA1FA9C-7916-9646-99F0-4582ACC04FD1}" type="presParOf" srcId="{18CA21F6-B2E0-764F-A01E-E5407455B5E7}" destId="{DBB87D64-53B7-D549-8EC4-77F6BEFB3177}" srcOrd="0" destOrd="0" presId="urn:microsoft.com/office/officeart/2005/8/layout/process1"/>
    <dgm:cxn modelId="{048330C5-449B-BC4F-BA46-D9EF3F141865}" type="presParOf" srcId="{A46F783D-88D1-234A-94C7-E018B0FC7398}" destId="{BA44A942-8A82-5A47-911E-6192B18A7635}"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77EA3C-ECE8-024E-AF79-1736495F4381}">
      <dsp:nvSpPr>
        <dsp:cNvPr id="0" name=""/>
        <dsp:cNvSpPr/>
      </dsp:nvSpPr>
      <dsp:spPr>
        <a:xfrm>
          <a:off x="6696" y="438794"/>
          <a:ext cx="1860514" cy="186051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US" sz="3200" kern="1200" dirty="0"/>
            <a:t>TRIN-r</a:t>
          </a:r>
        </a:p>
        <a:p>
          <a:pPr marL="0" lvl="0" indent="0" algn="ctr" defTabSz="1422400">
            <a:lnSpc>
              <a:spcPct val="90000"/>
            </a:lnSpc>
            <a:spcBef>
              <a:spcPct val="0"/>
            </a:spcBef>
            <a:spcAft>
              <a:spcPct val="35000"/>
            </a:spcAft>
            <a:buNone/>
          </a:pPr>
          <a:r>
            <a:rPr lang="en-US" sz="3200" kern="1200" dirty="0"/>
            <a:t>True</a:t>
          </a:r>
        </a:p>
      </dsp:txBody>
      <dsp:txXfrm>
        <a:off x="279162" y="711260"/>
        <a:ext cx="1315582" cy="1315582"/>
      </dsp:txXfrm>
    </dsp:sp>
    <dsp:sp modelId="{198D2464-2B95-6B43-B9C1-1862E91D21FA}">
      <dsp:nvSpPr>
        <dsp:cNvPr id="0" name=""/>
        <dsp:cNvSpPr/>
      </dsp:nvSpPr>
      <dsp:spPr>
        <a:xfrm>
          <a:off x="2018285" y="829502"/>
          <a:ext cx="1079098" cy="1079098"/>
        </a:xfrm>
        <a:prstGeom prst="mathMin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2161319" y="1242149"/>
        <a:ext cx="793030" cy="253804"/>
      </dsp:txXfrm>
    </dsp:sp>
    <dsp:sp modelId="{A902DDC9-D92F-4E49-813C-6ED87A443B59}">
      <dsp:nvSpPr>
        <dsp:cNvPr id="0" name=""/>
        <dsp:cNvSpPr/>
      </dsp:nvSpPr>
      <dsp:spPr>
        <a:xfrm>
          <a:off x="3248457" y="438794"/>
          <a:ext cx="1860514" cy="186051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US" sz="3200" kern="1200" dirty="0"/>
            <a:t>TRIN-r</a:t>
          </a:r>
        </a:p>
        <a:p>
          <a:pPr marL="0" lvl="0" indent="0" algn="ctr" defTabSz="1422400">
            <a:lnSpc>
              <a:spcPct val="90000"/>
            </a:lnSpc>
            <a:spcBef>
              <a:spcPct val="0"/>
            </a:spcBef>
            <a:spcAft>
              <a:spcPct val="35000"/>
            </a:spcAft>
            <a:buNone/>
          </a:pPr>
          <a:r>
            <a:rPr lang="en-US" sz="3200" kern="1200" dirty="0"/>
            <a:t>False</a:t>
          </a:r>
        </a:p>
      </dsp:txBody>
      <dsp:txXfrm>
        <a:off x="3520923" y="711260"/>
        <a:ext cx="1315582" cy="1315582"/>
      </dsp:txXfrm>
    </dsp:sp>
    <dsp:sp modelId="{6A7656BD-FB6B-EE40-BFE7-107799093020}">
      <dsp:nvSpPr>
        <dsp:cNvPr id="0" name=""/>
        <dsp:cNvSpPr/>
      </dsp:nvSpPr>
      <dsp:spPr>
        <a:xfrm>
          <a:off x="5260046" y="829502"/>
          <a:ext cx="1079098" cy="1079098"/>
        </a:xfrm>
        <a:prstGeom prst="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444750">
            <a:lnSpc>
              <a:spcPct val="90000"/>
            </a:lnSpc>
            <a:spcBef>
              <a:spcPct val="0"/>
            </a:spcBef>
            <a:spcAft>
              <a:spcPct val="35000"/>
            </a:spcAft>
            <a:buNone/>
          </a:pPr>
          <a:endParaRPr lang="en-US" sz="5500" kern="1200"/>
        </a:p>
      </dsp:txBody>
      <dsp:txXfrm>
        <a:off x="5529821" y="829502"/>
        <a:ext cx="539549" cy="1079098"/>
      </dsp:txXfrm>
    </dsp:sp>
    <dsp:sp modelId="{624F4F52-25B4-F34C-93B0-79ABD8F9350D}">
      <dsp:nvSpPr>
        <dsp:cNvPr id="0" name=""/>
        <dsp:cNvSpPr/>
      </dsp:nvSpPr>
      <dsp:spPr>
        <a:xfrm>
          <a:off x="6490219" y="438794"/>
          <a:ext cx="1860514" cy="186051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en-US" sz="3600" kern="1200" dirty="0"/>
            <a:t>11</a:t>
          </a:r>
          <a:endParaRPr lang="en-US" sz="3200" kern="1200" dirty="0"/>
        </a:p>
      </dsp:txBody>
      <dsp:txXfrm>
        <a:off x="6762685" y="711260"/>
        <a:ext cx="1315582" cy="1315582"/>
      </dsp:txXfrm>
    </dsp:sp>
    <dsp:sp modelId="{774B3858-3FA3-FD45-8729-BD169C4539A4}">
      <dsp:nvSpPr>
        <dsp:cNvPr id="0" name=""/>
        <dsp:cNvSpPr/>
      </dsp:nvSpPr>
      <dsp:spPr>
        <a:xfrm>
          <a:off x="8501807" y="829502"/>
          <a:ext cx="1079098" cy="1079098"/>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000250">
            <a:lnSpc>
              <a:spcPct val="90000"/>
            </a:lnSpc>
            <a:spcBef>
              <a:spcPct val="0"/>
            </a:spcBef>
            <a:spcAft>
              <a:spcPct val="35000"/>
            </a:spcAft>
            <a:buNone/>
          </a:pPr>
          <a:endParaRPr lang="en-US" sz="4500" kern="1200"/>
        </a:p>
      </dsp:txBody>
      <dsp:txXfrm>
        <a:off x="8644841" y="1051796"/>
        <a:ext cx="793030" cy="634510"/>
      </dsp:txXfrm>
    </dsp:sp>
    <dsp:sp modelId="{BC3B2E85-002F-5043-87F1-CFFFC272D13B}">
      <dsp:nvSpPr>
        <dsp:cNvPr id="0" name=""/>
        <dsp:cNvSpPr/>
      </dsp:nvSpPr>
      <dsp:spPr>
        <a:xfrm>
          <a:off x="9731980" y="438794"/>
          <a:ext cx="1860514" cy="186051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US" sz="3200" kern="1200" dirty="0"/>
            <a:t>TRIN-r</a:t>
          </a:r>
        </a:p>
      </dsp:txBody>
      <dsp:txXfrm>
        <a:off x="10004446" y="711260"/>
        <a:ext cx="1315582" cy="13155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87BD66-1400-9941-8D57-BA58E7534CB5}">
      <dsp:nvSpPr>
        <dsp:cNvPr id="0" name=""/>
        <dsp:cNvSpPr/>
      </dsp:nvSpPr>
      <dsp:spPr>
        <a:xfrm>
          <a:off x="6312" y="1368350"/>
          <a:ext cx="1753714" cy="175371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en-US" sz="2900" kern="1200" dirty="0"/>
            <a:t>VRIN-r</a:t>
          </a:r>
        </a:p>
      </dsp:txBody>
      <dsp:txXfrm>
        <a:off x="263137" y="1625175"/>
        <a:ext cx="1240064" cy="1240064"/>
      </dsp:txXfrm>
    </dsp:sp>
    <dsp:sp modelId="{AF5059F9-FC51-AD4A-9123-C1D1F1F913C2}">
      <dsp:nvSpPr>
        <dsp:cNvPr id="0" name=""/>
        <dsp:cNvSpPr/>
      </dsp:nvSpPr>
      <dsp:spPr>
        <a:xfrm>
          <a:off x="1902428" y="1736630"/>
          <a:ext cx="1017154" cy="1017154"/>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2037252" y="2125590"/>
        <a:ext cx="747506" cy="239234"/>
      </dsp:txXfrm>
    </dsp:sp>
    <dsp:sp modelId="{2477EA3C-ECE8-024E-AF79-1736495F4381}">
      <dsp:nvSpPr>
        <dsp:cNvPr id="0" name=""/>
        <dsp:cNvSpPr/>
      </dsp:nvSpPr>
      <dsp:spPr>
        <a:xfrm>
          <a:off x="3061984" y="1368350"/>
          <a:ext cx="1753714" cy="175371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r>
            <a:rPr lang="en-US" sz="3400" kern="1200" dirty="0"/>
            <a:t>TRIN-r</a:t>
          </a:r>
        </a:p>
        <a:p>
          <a:pPr marL="0" lvl="0" indent="0" algn="ctr" defTabSz="1511300">
            <a:lnSpc>
              <a:spcPct val="90000"/>
            </a:lnSpc>
            <a:spcBef>
              <a:spcPct val="0"/>
            </a:spcBef>
            <a:spcAft>
              <a:spcPct val="35000"/>
            </a:spcAft>
            <a:buNone/>
          </a:pPr>
          <a:r>
            <a:rPr lang="en-US" sz="3400" kern="1200" dirty="0"/>
            <a:t>True</a:t>
          </a:r>
        </a:p>
      </dsp:txBody>
      <dsp:txXfrm>
        <a:off x="3318809" y="1625175"/>
        <a:ext cx="1240064" cy="1240064"/>
      </dsp:txXfrm>
    </dsp:sp>
    <dsp:sp modelId="{198D2464-2B95-6B43-B9C1-1862E91D21FA}">
      <dsp:nvSpPr>
        <dsp:cNvPr id="0" name=""/>
        <dsp:cNvSpPr/>
      </dsp:nvSpPr>
      <dsp:spPr>
        <a:xfrm>
          <a:off x="4958100" y="1736630"/>
          <a:ext cx="1017154" cy="1017154"/>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5092924" y="2125590"/>
        <a:ext cx="747506" cy="239234"/>
      </dsp:txXfrm>
    </dsp:sp>
    <dsp:sp modelId="{A902DDC9-D92F-4E49-813C-6ED87A443B59}">
      <dsp:nvSpPr>
        <dsp:cNvPr id="0" name=""/>
        <dsp:cNvSpPr/>
      </dsp:nvSpPr>
      <dsp:spPr>
        <a:xfrm>
          <a:off x="6117656" y="1368350"/>
          <a:ext cx="1753714" cy="175371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r>
            <a:rPr lang="en-US" sz="3400" kern="1200" dirty="0"/>
            <a:t>TRIN-r</a:t>
          </a:r>
        </a:p>
        <a:p>
          <a:pPr marL="0" lvl="0" indent="0" algn="ctr" defTabSz="1511300">
            <a:lnSpc>
              <a:spcPct val="90000"/>
            </a:lnSpc>
            <a:spcBef>
              <a:spcPct val="0"/>
            </a:spcBef>
            <a:spcAft>
              <a:spcPct val="35000"/>
            </a:spcAft>
            <a:buNone/>
          </a:pPr>
          <a:r>
            <a:rPr lang="en-US" sz="3400" kern="1200" dirty="0"/>
            <a:t>False</a:t>
          </a:r>
        </a:p>
      </dsp:txBody>
      <dsp:txXfrm>
        <a:off x="6374481" y="1625175"/>
        <a:ext cx="1240064" cy="1240064"/>
      </dsp:txXfrm>
    </dsp:sp>
    <dsp:sp modelId="{6A7656BD-FB6B-EE40-BFE7-107799093020}">
      <dsp:nvSpPr>
        <dsp:cNvPr id="0" name=""/>
        <dsp:cNvSpPr/>
      </dsp:nvSpPr>
      <dsp:spPr>
        <a:xfrm>
          <a:off x="8013772" y="1736630"/>
          <a:ext cx="1017154" cy="1017154"/>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866900">
            <a:lnSpc>
              <a:spcPct val="90000"/>
            </a:lnSpc>
            <a:spcBef>
              <a:spcPct val="0"/>
            </a:spcBef>
            <a:spcAft>
              <a:spcPct val="35000"/>
            </a:spcAft>
            <a:buNone/>
          </a:pPr>
          <a:endParaRPr lang="en-US" sz="4200" kern="1200"/>
        </a:p>
      </dsp:txBody>
      <dsp:txXfrm>
        <a:off x="8148596" y="1946164"/>
        <a:ext cx="747506" cy="598086"/>
      </dsp:txXfrm>
    </dsp:sp>
    <dsp:sp modelId="{013747AC-7223-A94F-A331-FD5056203794}">
      <dsp:nvSpPr>
        <dsp:cNvPr id="0" name=""/>
        <dsp:cNvSpPr/>
      </dsp:nvSpPr>
      <dsp:spPr>
        <a:xfrm>
          <a:off x="9173328" y="1368350"/>
          <a:ext cx="1753714" cy="175371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r>
            <a:rPr lang="en-US" sz="3400" kern="1200" dirty="0"/>
            <a:t>CRIN</a:t>
          </a:r>
        </a:p>
      </dsp:txBody>
      <dsp:txXfrm>
        <a:off x="9430153" y="1625175"/>
        <a:ext cx="1240064" cy="12400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3A8BC-E1D6-9249-939C-EA7DA987037E}">
      <dsp:nvSpPr>
        <dsp:cNvPr id="0" name=""/>
        <dsp:cNvSpPr/>
      </dsp:nvSpPr>
      <dsp:spPr>
        <a:xfrm>
          <a:off x="8753" y="0"/>
          <a:ext cx="1681264" cy="127905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3,298</a:t>
          </a:r>
        </a:p>
        <a:p>
          <a:pPr marL="0" lvl="0" indent="0" algn="ctr" defTabSz="977900">
            <a:lnSpc>
              <a:spcPct val="90000"/>
            </a:lnSpc>
            <a:spcBef>
              <a:spcPct val="0"/>
            </a:spcBef>
            <a:spcAft>
              <a:spcPct val="35000"/>
            </a:spcAft>
            <a:buNone/>
          </a:pPr>
          <a:r>
            <a:rPr lang="en-US" sz="2200" kern="1200" dirty="0"/>
            <a:t>College Students</a:t>
          </a:r>
        </a:p>
      </dsp:txBody>
      <dsp:txXfrm>
        <a:off x="46215" y="37462"/>
        <a:ext cx="1606340" cy="1204129"/>
      </dsp:txXfrm>
    </dsp:sp>
    <dsp:sp modelId="{0BCA37C7-F2C2-6143-9A95-6D5AC1246FD5}">
      <dsp:nvSpPr>
        <dsp:cNvPr id="0" name=""/>
        <dsp:cNvSpPr/>
      </dsp:nvSpPr>
      <dsp:spPr>
        <a:xfrm>
          <a:off x="1858143" y="431049"/>
          <a:ext cx="356427" cy="41695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1858143" y="514440"/>
        <a:ext cx="249499" cy="250171"/>
      </dsp:txXfrm>
    </dsp:sp>
    <dsp:sp modelId="{9825BD8E-6A72-7F4A-9B76-815A6E20DC5A}">
      <dsp:nvSpPr>
        <dsp:cNvPr id="0" name=""/>
        <dsp:cNvSpPr/>
      </dsp:nvSpPr>
      <dsp:spPr>
        <a:xfrm>
          <a:off x="2362522" y="0"/>
          <a:ext cx="1681264" cy="127905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Exclusion</a:t>
          </a:r>
        </a:p>
        <a:p>
          <a:pPr marL="0" lvl="0" indent="0" algn="ctr" defTabSz="977900">
            <a:lnSpc>
              <a:spcPct val="90000"/>
            </a:lnSpc>
            <a:spcBef>
              <a:spcPct val="0"/>
            </a:spcBef>
            <a:spcAft>
              <a:spcPct val="35000"/>
            </a:spcAft>
            <a:buNone/>
          </a:pPr>
          <a:r>
            <a:rPr lang="en-US" sz="2200" kern="1200" dirty="0"/>
            <a:t>Criteria</a:t>
          </a:r>
        </a:p>
      </dsp:txBody>
      <dsp:txXfrm>
        <a:off x="2399984" y="37462"/>
        <a:ext cx="1606340" cy="1204129"/>
      </dsp:txXfrm>
    </dsp:sp>
    <dsp:sp modelId="{18CA21F6-B2E0-764F-A01E-E5407455B5E7}">
      <dsp:nvSpPr>
        <dsp:cNvPr id="0" name=""/>
        <dsp:cNvSpPr/>
      </dsp:nvSpPr>
      <dsp:spPr>
        <a:xfrm>
          <a:off x="4211913" y="431049"/>
          <a:ext cx="356427" cy="41695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4211913" y="514440"/>
        <a:ext cx="249499" cy="250171"/>
      </dsp:txXfrm>
    </dsp:sp>
    <dsp:sp modelId="{BA44A942-8A82-5A47-911E-6192B18A7635}">
      <dsp:nvSpPr>
        <dsp:cNvPr id="0" name=""/>
        <dsp:cNvSpPr/>
      </dsp:nvSpPr>
      <dsp:spPr>
        <a:xfrm>
          <a:off x="4716292" y="0"/>
          <a:ext cx="1681264" cy="127905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1,781</a:t>
          </a:r>
        </a:p>
        <a:p>
          <a:pPr marL="0" lvl="0" indent="0" algn="ctr" defTabSz="977900">
            <a:lnSpc>
              <a:spcPct val="90000"/>
            </a:lnSpc>
            <a:spcBef>
              <a:spcPct val="0"/>
            </a:spcBef>
            <a:spcAft>
              <a:spcPct val="35000"/>
            </a:spcAft>
            <a:buNone/>
          </a:pPr>
          <a:r>
            <a:rPr lang="en-US" sz="2200" kern="1200" dirty="0"/>
            <a:t>College Students</a:t>
          </a:r>
        </a:p>
      </dsp:txBody>
      <dsp:txXfrm>
        <a:off x="4753754" y="37462"/>
        <a:ext cx="1606340" cy="1204129"/>
      </dsp:txXfrm>
    </dsp:sp>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0.09725</cdr:x>
      <cdr:y>0.85343</cdr:y>
    </cdr:from>
    <cdr:to>
      <cdr:x>0.99633</cdr:x>
      <cdr:y>0.92853</cdr:y>
    </cdr:to>
    <cdr:sp macro="" textlink="">
      <cdr:nvSpPr>
        <cdr:cNvPr id="2" name="Rectangle 1">
          <a:extLst xmlns:a="http://schemas.openxmlformats.org/drawingml/2006/main">
            <a:ext uri="{FF2B5EF4-FFF2-40B4-BE49-F238E27FC236}">
              <a16:creationId xmlns:a16="http://schemas.microsoft.com/office/drawing/2014/main" id="{3FA2DD8D-5241-C34E-AB02-70DD57620B2A}"/>
            </a:ext>
          </a:extLst>
        </cdr:cNvPr>
        <cdr:cNvSpPr/>
      </cdr:nvSpPr>
      <cdr:spPr>
        <a:xfrm xmlns:a="http://schemas.openxmlformats.org/drawingml/2006/main" rot="5400000">
          <a:off x="2999919" y="3123295"/>
          <a:ext cx="488040" cy="5334000"/>
        </a:xfrm>
        <a:prstGeom xmlns:a="http://schemas.openxmlformats.org/drawingml/2006/main" prst="rect">
          <a:avLst/>
        </a:prstGeom>
        <a:solidFill xmlns:a="http://schemas.openxmlformats.org/drawingml/2006/main">
          <a:schemeClr val="accent1">
            <a:alpha val="45000"/>
          </a:schemeClr>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drawings/drawing2.xml><?xml version="1.0" encoding="utf-8"?>
<c:userShapes xmlns:c="http://schemas.openxmlformats.org/drawingml/2006/chart">
  <cdr:relSizeAnchor xmlns:cdr="http://schemas.openxmlformats.org/drawingml/2006/chartDrawing">
    <cdr:from>
      <cdr:x>0.10092</cdr:x>
      <cdr:y>0.85148</cdr:y>
    </cdr:from>
    <cdr:to>
      <cdr:x>1</cdr:x>
      <cdr:y>0.92853</cdr:y>
    </cdr:to>
    <cdr:sp macro="" textlink="">
      <cdr:nvSpPr>
        <cdr:cNvPr id="2" name="Rectangle 1">
          <a:extLst xmlns:a="http://schemas.openxmlformats.org/drawingml/2006/main">
            <a:ext uri="{FF2B5EF4-FFF2-40B4-BE49-F238E27FC236}">
              <a16:creationId xmlns:a16="http://schemas.microsoft.com/office/drawing/2014/main" id="{D1E36BE8-A53C-A246-8944-0D5829EDB7CD}"/>
            </a:ext>
          </a:extLst>
        </cdr:cNvPr>
        <cdr:cNvSpPr/>
      </cdr:nvSpPr>
      <cdr:spPr>
        <a:xfrm xmlns:a="http://schemas.openxmlformats.org/drawingml/2006/main" rot="5400000">
          <a:off x="3015339" y="3116947"/>
          <a:ext cx="500741" cy="5334000"/>
        </a:xfrm>
        <a:prstGeom xmlns:a="http://schemas.openxmlformats.org/drawingml/2006/main" prst="rect">
          <a:avLst/>
        </a:prstGeom>
        <a:solidFill xmlns:a="http://schemas.openxmlformats.org/drawingml/2006/main">
          <a:schemeClr val="accent1">
            <a:alpha val="45000"/>
          </a:schemeClr>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userShapes>
</file>

<file path=ppt/drawings/drawing3.xml><?xml version="1.0" encoding="utf-8"?>
<c:userShapes xmlns:c="http://schemas.openxmlformats.org/drawingml/2006/chart">
  <cdr:relSizeAnchor xmlns:cdr="http://schemas.openxmlformats.org/drawingml/2006/chartDrawing">
    <cdr:from>
      <cdr:x>0.0026</cdr:x>
      <cdr:y>0.06393</cdr:y>
    </cdr:from>
    <cdr:to>
      <cdr:x>0.08486</cdr:x>
      <cdr:y>0.8847</cdr:y>
    </cdr:to>
    <cdr:sp macro="" textlink="">
      <cdr:nvSpPr>
        <cdr:cNvPr id="2" name="Rectangle 1">
          <a:extLst xmlns:a="http://schemas.openxmlformats.org/drawingml/2006/main">
            <a:ext uri="{FF2B5EF4-FFF2-40B4-BE49-F238E27FC236}">
              <a16:creationId xmlns:a16="http://schemas.microsoft.com/office/drawing/2014/main" id="{3FA2DD8D-5241-C34E-AB02-70DD57620B2A}"/>
            </a:ext>
          </a:extLst>
        </cdr:cNvPr>
        <cdr:cNvSpPr/>
      </cdr:nvSpPr>
      <cdr:spPr>
        <a:xfrm xmlns:a="http://schemas.openxmlformats.org/drawingml/2006/main">
          <a:off x="15419" y="415472"/>
          <a:ext cx="488040" cy="5334000"/>
        </a:xfrm>
        <a:prstGeom xmlns:a="http://schemas.openxmlformats.org/drawingml/2006/main" prst="rect">
          <a:avLst/>
        </a:prstGeom>
        <a:solidFill xmlns:a="http://schemas.openxmlformats.org/drawingml/2006/main">
          <a:schemeClr val="accent1">
            <a:alpha val="45000"/>
          </a:schemeClr>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drawings/drawing4.xml><?xml version="1.0" encoding="utf-8"?>
<c:userShapes xmlns:c="http://schemas.openxmlformats.org/drawingml/2006/chart">
  <cdr:relSizeAnchor xmlns:cdr="http://schemas.openxmlformats.org/drawingml/2006/chartDrawing">
    <cdr:from>
      <cdr:x>0.00688</cdr:x>
      <cdr:y>0.06393</cdr:y>
    </cdr:from>
    <cdr:to>
      <cdr:x>0.08914</cdr:x>
      <cdr:y>0.8847</cdr:y>
    </cdr:to>
    <cdr:sp macro="" textlink="">
      <cdr:nvSpPr>
        <cdr:cNvPr id="3" name="Rectangle 2">
          <a:extLst xmlns:a="http://schemas.openxmlformats.org/drawingml/2006/main">
            <a:ext uri="{FF2B5EF4-FFF2-40B4-BE49-F238E27FC236}">
              <a16:creationId xmlns:a16="http://schemas.microsoft.com/office/drawing/2014/main" id="{D9564540-907D-D54C-8247-D6B2BA7CDC1F}"/>
            </a:ext>
          </a:extLst>
        </cdr:cNvPr>
        <cdr:cNvSpPr/>
      </cdr:nvSpPr>
      <cdr:spPr>
        <a:xfrm xmlns:a="http://schemas.openxmlformats.org/drawingml/2006/main">
          <a:off x="40819" y="415472"/>
          <a:ext cx="488040" cy="5334000"/>
        </a:xfrm>
        <a:prstGeom xmlns:a="http://schemas.openxmlformats.org/drawingml/2006/main" prst="rect">
          <a:avLst/>
        </a:prstGeom>
        <a:solidFill xmlns:a="http://schemas.openxmlformats.org/drawingml/2006/main">
          <a:schemeClr val="accent1">
            <a:alpha val="45000"/>
          </a:schemeClr>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userShapes>
</file>

<file path=ppt/drawings/drawing5.xml><?xml version="1.0" encoding="utf-8"?>
<c:userShapes xmlns:c="http://schemas.openxmlformats.org/drawingml/2006/chart">
  <cdr:relSizeAnchor xmlns:cdr="http://schemas.openxmlformats.org/drawingml/2006/chartDrawing">
    <cdr:from>
      <cdr:x>0.95768</cdr:x>
      <cdr:y>0.09293</cdr:y>
    </cdr:from>
    <cdr:to>
      <cdr:x>0.97194</cdr:x>
      <cdr:y>0.09945</cdr:y>
    </cdr:to>
    <cdr:cxnSp macro="">
      <cdr:nvCxnSpPr>
        <cdr:cNvPr id="5" name="Straight Connector 4">
          <a:extLst xmlns:a="http://schemas.openxmlformats.org/drawingml/2006/main">
            <a:ext uri="{FF2B5EF4-FFF2-40B4-BE49-F238E27FC236}">
              <a16:creationId xmlns:a16="http://schemas.microsoft.com/office/drawing/2014/main" id="{AF8F5C01-D7FB-7C43-8F15-978A02F00754}"/>
            </a:ext>
          </a:extLst>
        </cdr:cNvPr>
        <cdr:cNvCxnSpPr/>
      </cdr:nvCxnSpPr>
      <cdr:spPr>
        <a:xfrm xmlns:a="http://schemas.openxmlformats.org/drawingml/2006/main" flipH="1">
          <a:off x="10213566" y="637309"/>
          <a:ext cx="152046" cy="44702"/>
        </a:xfrm>
        <a:prstGeom xmlns:a="http://schemas.openxmlformats.org/drawingml/2006/main" prst="line">
          <a:avLst/>
        </a:prstGeom>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0.13885</cdr:x>
      <cdr:y>0.27719</cdr:y>
    </cdr:from>
    <cdr:to>
      <cdr:x>0.17833</cdr:x>
      <cdr:y>0.32105</cdr:y>
    </cdr:to>
    <cdr:sp macro="" textlink="">
      <cdr:nvSpPr>
        <cdr:cNvPr id="11" name="TextBox 10">
          <a:extLst xmlns:a="http://schemas.openxmlformats.org/drawingml/2006/main">
            <a:ext uri="{FF2B5EF4-FFF2-40B4-BE49-F238E27FC236}">
              <a16:creationId xmlns:a16="http://schemas.microsoft.com/office/drawing/2014/main" id="{3DB8A946-1A1B-524F-A3A8-ADE65C1753F5}"/>
            </a:ext>
          </a:extLst>
        </cdr:cNvPr>
        <cdr:cNvSpPr txBox="1"/>
      </cdr:nvSpPr>
      <cdr:spPr>
        <a:xfrm xmlns:a="http://schemas.openxmlformats.org/drawingml/2006/main">
          <a:off x="1480765" y="1900989"/>
          <a:ext cx="421105" cy="30079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500" dirty="0">
            <a:solidFill>
              <a:schemeClr val="tx1"/>
            </a:solidFill>
          </a:endParaRPr>
        </a:p>
      </cdr:txBody>
    </cdr:sp>
  </cdr:relSizeAnchor>
  <cdr:relSizeAnchor xmlns:cdr="http://schemas.openxmlformats.org/drawingml/2006/chartDrawing">
    <cdr:from>
      <cdr:x>0.35566</cdr:x>
      <cdr:y>0.09616</cdr:y>
    </cdr:from>
    <cdr:to>
      <cdr:x>0.37696</cdr:x>
      <cdr:y>0.1204</cdr:y>
    </cdr:to>
    <cdr:cxnSp macro="">
      <cdr:nvCxnSpPr>
        <cdr:cNvPr id="23" name="Straight Connector 22">
          <a:extLst xmlns:a="http://schemas.openxmlformats.org/drawingml/2006/main">
            <a:ext uri="{FF2B5EF4-FFF2-40B4-BE49-F238E27FC236}">
              <a16:creationId xmlns:a16="http://schemas.microsoft.com/office/drawing/2014/main" id="{8744C6D5-6FB4-7740-BB04-7D692651F866}"/>
            </a:ext>
          </a:extLst>
        </cdr:cNvPr>
        <cdr:cNvCxnSpPr/>
      </cdr:nvCxnSpPr>
      <cdr:spPr>
        <a:xfrm xmlns:a="http://schemas.openxmlformats.org/drawingml/2006/main" flipH="1" flipV="1">
          <a:off x="3793018" y="659478"/>
          <a:ext cx="227212" cy="166253"/>
        </a:xfrm>
        <a:prstGeom xmlns:a="http://schemas.openxmlformats.org/drawingml/2006/main" prst="line">
          <a:avLst/>
        </a:prstGeom>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0.57896</cdr:x>
      <cdr:y>0.0875</cdr:y>
    </cdr:from>
    <cdr:to>
      <cdr:x>0.64101</cdr:x>
      <cdr:y>0.13238</cdr:y>
    </cdr:to>
    <cdr:sp macro="" textlink="">
      <cdr:nvSpPr>
        <cdr:cNvPr id="27" name="TextBox 6">
          <a:extLst xmlns:a="http://schemas.openxmlformats.org/drawingml/2006/main">
            <a:ext uri="{FF2B5EF4-FFF2-40B4-BE49-F238E27FC236}">
              <a16:creationId xmlns:a16="http://schemas.microsoft.com/office/drawing/2014/main" id="{02AFEBCC-ADDD-F240-9B87-441C799EAB2F}"/>
            </a:ext>
          </a:extLst>
        </cdr:cNvPr>
        <cdr:cNvSpPr txBox="1"/>
      </cdr:nvSpPr>
      <cdr:spPr>
        <a:xfrm xmlns:a="http://schemas.openxmlformats.org/drawingml/2006/main">
          <a:off x="6174509" y="600091"/>
          <a:ext cx="661736" cy="30777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400" dirty="0"/>
            <a:t>2%</a:t>
          </a:r>
        </a:p>
      </cdr:txBody>
    </cdr:sp>
  </cdr:relSizeAnchor>
  <cdr:relSizeAnchor xmlns:cdr="http://schemas.openxmlformats.org/drawingml/2006/chartDrawing">
    <cdr:from>
      <cdr:x>0.73114</cdr:x>
      <cdr:y>0.27193</cdr:y>
    </cdr:from>
    <cdr:to>
      <cdr:x>0.79319</cdr:x>
      <cdr:y>0.31681</cdr:y>
    </cdr:to>
    <cdr:sp macro="" textlink="">
      <cdr:nvSpPr>
        <cdr:cNvPr id="28" name="TextBox 6">
          <a:extLst xmlns:a="http://schemas.openxmlformats.org/drawingml/2006/main">
            <a:ext uri="{FF2B5EF4-FFF2-40B4-BE49-F238E27FC236}">
              <a16:creationId xmlns:a16="http://schemas.microsoft.com/office/drawing/2014/main" id="{65125DB3-A4A4-2242-A1DD-08AE9413D734}"/>
            </a:ext>
          </a:extLst>
        </cdr:cNvPr>
        <cdr:cNvSpPr txBox="1"/>
      </cdr:nvSpPr>
      <cdr:spPr>
        <a:xfrm xmlns:a="http://schemas.openxmlformats.org/drawingml/2006/main">
          <a:off x="7797561" y="1864897"/>
          <a:ext cx="661736" cy="30777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400" dirty="0"/>
            <a:t>27%</a:t>
          </a:r>
        </a:p>
      </cdr:txBody>
    </cdr:sp>
  </cdr:relSizeAnchor>
</c:userShapes>
</file>

<file path=ppt/drawings/drawing6.xml><?xml version="1.0" encoding="utf-8"?>
<c:userShapes xmlns:c="http://schemas.openxmlformats.org/drawingml/2006/chart">
  <cdr:relSizeAnchor xmlns:cdr="http://schemas.openxmlformats.org/drawingml/2006/chartDrawing">
    <cdr:from>
      <cdr:x>0.20491</cdr:x>
      <cdr:y>0.28267</cdr:y>
    </cdr:from>
    <cdr:to>
      <cdr:x>0.21691</cdr:x>
      <cdr:y>0.28267</cdr:y>
    </cdr:to>
    <cdr:cxnSp macro="">
      <cdr:nvCxnSpPr>
        <cdr:cNvPr id="34" name="Straight Connector 33">
          <a:extLst xmlns:a="http://schemas.openxmlformats.org/drawingml/2006/main">
            <a:ext uri="{FF2B5EF4-FFF2-40B4-BE49-F238E27FC236}">
              <a16:creationId xmlns:a16="http://schemas.microsoft.com/office/drawing/2014/main" id="{2981E29B-F241-5342-961B-57A4F9F5D09E}"/>
            </a:ext>
          </a:extLst>
        </cdr:cNvPr>
        <cdr:cNvCxnSpPr/>
      </cdr:nvCxnSpPr>
      <cdr:spPr>
        <a:xfrm xmlns:a="http://schemas.openxmlformats.org/drawingml/2006/main">
          <a:off x="2185332" y="1938527"/>
          <a:ext cx="128016" cy="0"/>
        </a:xfrm>
        <a:prstGeom xmlns:a="http://schemas.openxmlformats.org/drawingml/2006/main" prst="line">
          <a:avLst/>
        </a:prstGeom>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0.6559</cdr:x>
      <cdr:y>0.09467</cdr:y>
    </cdr:from>
    <cdr:to>
      <cdr:x>0.67133</cdr:x>
      <cdr:y>0.10933</cdr:y>
    </cdr:to>
    <cdr:cxnSp macro="">
      <cdr:nvCxnSpPr>
        <cdr:cNvPr id="36" name="Straight Connector 35">
          <a:extLst xmlns:a="http://schemas.openxmlformats.org/drawingml/2006/main">
            <a:ext uri="{FF2B5EF4-FFF2-40B4-BE49-F238E27FC236}">
              <a16:creationId xmlns:a16="http://schemas.microsoft.com/office/drawing/2014/main" id="{EE16E9A6-44FD-C04D-B2EA-45E4580A7A5C}"/>
            </a:ext>
          </a:extLst>
        </cdr:cNvPr>
        <cdr:cNvCxnSpPr/>
      </cdr:nvCxnSpPr>
      <cdr:spPr>
        <a:xfrm xmlns:a="http://schemas.openxmlformats.org/drawingml/2006/main">
          <a:off x="6995076" y="649223"/>
          <a:ext cx="164592" cy="100584"/>
        </a:xfrm>
        <a:prstGeom xmlns:a="http://schemas.openxmlformats.org/drawingml/2006/main" prst="line">
          <a:avLst/>
        </a:prstGeom>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0.6679</cdr:x>
      <cdr:y>0.1</cdr:y>
    </cdr:from>
    <cdr:to>
      <cdr:x>0.70991</cdr:x>
      <cdr:y>0.13333</cdr:y>
    </cdr:to>
    <cdr:sp macro="" textlink="">
      <cdr:nvSpPr>
        <cdr:cNvPr id="37" name="TextBox 36">
          <a:extLst xmlns:a="http://schemas.openxmlformats.org/drawingml/2006/main">
            <a:ext uri="{FF2B5EF4-FFF2-40B4-BE49-F238E27FC236}">
              <a16:creationId xmlns:a16="http://schemas.microsoft.com/office/drawing/2014/main" id="{483C5978-2CB2-FD49-A024-E21DD8ED891E}"/>
            </a:ext>
          </a:extLst>
        </cdr:cNvPr>
        <cdr:cNvSpPr txBox="1"/>
      </cdr:nvSpPr>
      <cdr:spPr>
        <a:xfrm xmlns:a="http://schemas.openxmlformats.org/drawingml/2006/main">
          <a:off x="7123092" y="685799"/>
          <a:ext cx="448056"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dirty="0">
              <a:solidFill>
                <a:schemeClr val="tx1"/>
              </a:solidFill>
            </a:rPr>
            <a:t>1%</a:t>
          </a:r>
        </a:p>
      </cdr:txBody>
    </cdr:sp>
  </cdr:relSizeAnchor>
</c:userShapes>
</file>

<file path=ppt/drawings/drawing7.xml><?xml version="1.0" encoding="utf-8"?>
<c:userShapes xmlns:c="http://schemas.openxmlformats.org/drawingml/2006/chart">
  <cdr:relSizeAnchor xmlns:cdr="http://schemas.openxmlformats.org/drawingml/2006/chartDrawing">
    <cdr:from>
      <cdr:x>0.22736</cdr:x>
      <cdr:y>0.64436</cdr:y>
    </cdr:from>
    <cdr:to>
      <cdr:x>0.23984</cdr:x>
      <cdr:y>0.65748</cdr:y>
    </cdr:to>
    <cdr:cxnSp macro="">
      <cdr:nvCxnSpPr>
        <cdr:cNvPr id="4" name="Straight Connector 3">
          <a:extLst xmlns:a="http://schemas.openxmlformats.org/drawingml/2006/main">
            <a:ext uri="{FF2B5EF4-FFF2-40B4-BE49-F238E27FC236}">
              <a16:creationId xmlns:a16="http://schemas.microsoft.com/office/drawing/2014/main" id="{885815EF-DD45-0245-B396-F966F898D4ED}"/>
            </a:ext>
          </a:extLst>
        </cdr:cNvPr>
        <cdr:cNvCxnSpPr/>
      </cdr:nvCxnSpPr>
      <cdr:spPr>
        <a:xfrm xmlns:a="http://schemas.openxmlformats.org/drawingml/2006/main">
          <a:off x="2414775" y="4456227"/>
          <a:ext cx="132623" cy="90742"/>
        </a:xfrm>
        <a:prstGeom xmlns:a="http://schemas.openxmlformats.org/drawingml/2006/main" prst="line">
          <a:avLst/>
        </a:prstGeom>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0.22575</cdr:x>
      <cdr:y>0.57088</cdr:y>
    </cdr:from>
    <cdr:to>
      <cdr:x>0.28387</cdr:x>
      <cdr:y>0.60712</cdr:y>
    </cdr:to>
    <cdr:sp macro="" textlink="">
      <cdr:nvSpPr>
        <cdr:cNvPr id="8" name="TextBox 7">
          <a:extLst xmlns:a="http://schemas.openxmlformats.org/drawingml/2006/main">
            <a:ext uri="{FF2B5EF4-FFF2-40B4-BE49-F238E27FC236}">
              <a16:creationId xmlns:a16="http://schemas.microsoft.com/office/drawing/2014/main" id="{CDAC23A2-2CF0-814F-A997-0D296A1F8BDF}"/>
            </a:ext>
          </a:extLst>
        </cdr:cNvPr>
        <cdr:cNvSpPr txBox="1"/>
      </cdr:nvSpPr>
      <cdr:spPr>
        <a:xfrm xmlns:a="http://schemas.openxmlformats.org/drawingml/2006/main">
          <a:off x="2397697" y="3948093"/>
          <a:ext cx="617336" cy="25064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dirty="0"/>
            <a:t>&lt;1%</a:t>
          </a:r>
        </a:p>
      </cdr:txBody>
    </cdr:sp>
  </cdr:relSizeAnchor>
  <cdr:relSizeAnchor xmlns:cdr="http://schemas.openxmlformats.org/drawingml/2006/chartDrawing">
    <cdr:from>
      <cdr:x>0.3712</cdr:x>
      <cdr:y>0.27455</cdr:y>
    </cdr:from>
    <cdr:to>
      <cdr:x>0.42933</cdr:x>
      <cdr:y>0.3108</cdr:y>
    </cdr:to>
    <cdr:sp macro="" textlink="">
      <cdr:nvSpPr>
        <cdr:cNvPr id="10" name="TextBox 1">
          <a:extLst xmlns:a="http://schemas.openxmlformats.org/drawingml/2006/main">
            <a:ext uri="{FF2B5EF4-FFF2-40B4-BE49-F238E27FC236}">
              <a16:creationId xmlns:a16="http://schemas.microsoft.com/office/drawing/2014/main" id="{DF5971BC-80FB-E644-8E3C-12AD3A490FB4}"/>
            </a:ext>
          </a:extLst>
        </cdr:cNvPr>
        <cdr:cNvSpPr txBox="1"/>
      </cdr:nvSpPr>
      <cdr:spPr>
        <a:xfrm xmlns:a="http://schemas.openxmlformats.org/drawingml/2006/main">
          <a:off x="3942587" y="1898750"/>
          <a:ext cx="617336" cy="25064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dirty="0"/>
            <a:t>&lt;1%</a:t>
          </a:r>
        </a:p>
      </cdr:txBody>
    </cdr:sp>
  </cdr:relSizeAnchor>
  <cdr:relSizeAnchor xmlns:cdr="http://schemas.openxmlformats.org/drawingml/2006/chartDrawing">
    <cdr:from>
      <cdr:x>0.51491</cdr:x>
      <cdr:y>0.42511</cdr:y>
    </cdr:from>
    <cdr:to>
      <cdr:x>0.57303</cdr:x>
      <cdr:y>0.46135</cdr:y>
    </cdr:to>
    <cdr:sp macro="" textlink="">
      <cdr:nvSpPr>
        <cdr:cNvPr id="11" name="TextBox 1">
          <a:extLst xmlns:a="http://schemas.openxmlformats.org/drawingml/2006/main">
            <a:ext uri="{FF2B5EF4-FFF2-40B4-BE49-F238E27FC236}">
              <a16:creationId xmlns:a16="http://schemas.microsoft.com/office/drawing/2014/main" id="{F65A7431-E8D8-B344-A1FF-843EB5B8DB44}"/>
            </a:ext>
          </a:extLst>
        </cdr:cNvPr>
        <cdr:cNvSpPr txBox="1"/>
      </cdr:nvSpPr>
      <cdr:spPr>
        <a:xfrm xmlns:a="http://schemas.openxmlformats.org/drawingml/2006/main">
          <a:off x="5468909" y="2939969"/>
          <a:ext cx="617336" cy="25064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dirty="0"/>
            <a:t>&lt;1%</a:t>
          </a:r>
        </a:p>
      </cdr:txBody>
    </cdr:sp>
  </cdr:relSizeAnchor>
  <cdr:relSizeAnchor xmlns:cdr="http://schemas.openxmlformats.org/drawingml/2006/chartDrawing">
    <cdr:from>
      <cdr:x>0.66142</cdr:x>
      <cdr:y>0.30577</cdr:y>
    </cdr:from>
    <cdr:to>
      <cdr:x>0.71955</cdr:x>
      <cdr:y>0.34201</cdr:y>
    </cdr:to>
    <cdr:sp macro="" textlink="">
      <cdr:nvSpPr>
        <cdr:cNvPr id="12" name="TextBox 1">
          <a:extLst xmlns:a="http://schemas.openxmlformats.org/drawingml/2006/main">
            <a:ext uri="{FF2B5EF4-FFF2-40B4-BE49-F238E27FC236}">
              <a16:creationId xmlns:a16="http://schemas.microsoft.com/office/drawing/2014/main" id="{F65A7431-E8D8-B344-A1FF-843EB5B8DB44}"/>
            </a:ext>
          </a:extLst>
        </cdr:cNvPr>
        <cdr:cNvSpPr txBox="1"/>
      </cdr:nvSpPr>
      <cdr:spPr>
        <a:xfrm xmlns:a="http://schemas.openxmlformats.org/drawingml/2006/main">
          <a:off x="7025061" y="2114651"/>
          <a:ext cx="617336" cy="25064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dirty="0"/>
            <a:t>&lt;1%</a:t>
          </a:r>
        </a:p>
      </cdr:txBody>
    </cdr:sp>
  </cdr:relSizeAnchor>
  <cdr:relSizeAnchor xmlns:cdr="http://schemas.openxmlformats.org/drawingml/2006/chartDrawing">
    <cdr:from>
      <cdr:x>0.80363</cdr:x>
      <cdr:y>0.56875</cdr:y>
    </cdr:from>
    <cdr:to>
      <cdr:x>0.86176</cdr:x>
      <cdr:y>0.60499</cdr:y>
    </cdr:to>
    <cdr:sp macro="" textlink="">
      <cdr:nvSpPr>
        <cdr:cNvPr id="13" name="TextBox 1">
          <a:extLst xmlns:a="http://schemas.openxmlformats.org/drawingml/2006/main">
            <a:ext uri="{FF2B5EF4-FFF2-40B4-BE49-F238E27FC236}">
              <a16:creationId xmlns:a16="http://schemas.microsoft.com/office/drawing/2014/main" id="{8CD757EC-B3AA-4C45-A255-667B2D77BA8A}"/>
            </a:ext>
          </a:extLst>
        </cdr:cNvPr>
        <cdr:cNvSpPr txBox="1"/>
      </cdr:nvSpPr>
      <cdr:spPr>
        <a:xfrm xmlns:a="http://schemas.openxmlformats.org/drawingml/2006/main">
          <a:off x="8535476" y="3933336"/>
          <a:ext cx="617336" cy="25064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dirty="0"/>
            <a:t>&lt;1%</a:t>
          </a:r>
        </a:p>
      </cdr:txBody>
    </cdr:sp>
  </cdr:relSizeAnchor>
  <cdr:relSizeAnchor xmlns:cdr="http://schemas.openxmlformats.org/drawingml/2006/chartDrawing">
    <cdr:from>
      <cdr:x>0.94821</cdr:x>
      <cdr:y>0.39285</cdr:y>
    </cdr:from>
    <cdr:to>
      <cdr:x>0.99643</cdr:x>
      <cdr:y>0.42909</cdr:y>
    </cdr:to>
    <cdr:sp macro="" textlink="">
      <cdr:nvSpPr>
        <cdr:cNvPr id="14" name="TextBox 1">
          <a:extLst xmlns:a="http://schemas.openxmlformats.org/drawingml/2006/main">
            <a:ext uri="{FF2B5EF4-FFF2-40B4-BE49-F238E27FC236}">
              <a16:creationId xmlns:a16="http://schemas.microsoft.com/office/drawing/2014/main" id="{E666F80D-9B06-7748-B1A6-AAD9ADFC60BD}"/>
            </a:ext>
          </a:extLst>
        </cdr:cNvPr>
        <cdr:cNvSpPr txBox="1"/>
      </cdr:nvSpPr>
      <cdr:spPr>
        <a:xfrm xmlns:a="http://schemas.openxmlformats.org/drawingml/2006/main">
          <a:off x="10071080" y="2716873"/>
          <a:ext cx="512126" cy="25064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dirty="0"/>
            <a:t>&lt;1%</a:t>
          </a:r>
        </a:p>
      </cdr:txBody>
    </cdr:sp>
  </cdr:relSizeAnchor>
</c:userShapes>
</file>

<file path=ppt/drawings/drawing8.xml><?xml version="1.0" encoding="utf-8"?>
<c:userShapes xmlns:c="http://schemas.openxmlformats.org/drawingml/2006/chart">
  <cdr:relSizeAnchor xmlns:cdr="http://schemas.openxmlformats.org/drawingml/2006/chartDrawing">
    <cdr:from>
      <cdr:x>0.3711</cdr:x>
      <cdr:y>0.16968</cdr:y>
    </cdr:from>
    <cdr:to>
      <cdr:x>0.38273</cdr:x>
      <cdr:y>0.18334</cdr:y>
    </cdr:to>
    <cdr:cxnSp macro="">
      <cdr:nvCxnSpPr>
        <cdr:cNvPr id="5" name="Straight Connector 4">
          <a:extLst xmlns:a="http://schemas.openxmlformats.org/drawingml/2006/main">
            <a:ext uri="{FF2B5EF4-FFF2-40B4-BE49-F238E27FC236}">
              <a16:creationId xmlns:a16="http://schemas.microsoft.com/office/drawing/2014/main" id="{A5E6C200-C2C0-EA48-8E42-175A65A50653}"/>
            </a:ext>
          </a:extLst>
        </cdr:cNvPr>
        <cdr:cNvCxnSpPr/>
      </cdr:nvCxnSpPr>
      <cdr:spPr>
        <a:xfrm xmlns:a="http://schemas.openxmlformats.org/drawingml/2006/main">
          <a:off x="4015407" y="1152288"/>
          <a:ext cx="125896" cy="92765"/>
        </a:xfrm>
        <a:prstGeom xmlns:a="http://schemas.openxmlformats.org/drawingml/2006/main" prst="line">
          <a:avLst/>
        </a:prstGeom>
        <a:ln xmlns:a="http://schemas.openxmlformats.org/drawingml/2006/main" w="12700"/>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0.51439</cdr:x>
      <cdr:y>0.27896</cdr:y>
    </cdr:from>
    <cdr:to>
      <cdr:x>0.52848</cdr:x>
      <cdr:y>0.27896</cdr:y>
    </cdr:to>
    <cdr:cxnSp macro="">
      <cdr:nvCxnSpPr>
        <cdr:cNvPr id="12" name="Straight Connector 11">
          <a:extLst xmlns:a="http://schemas.openxmlformats.org/drawingml/2006/main">
            <a:ext uri="{FF2B5EF4-FFF2-40B4-BE49-F238E27FC236}">
              <a16:creationId xmlns:a16="http://schemas.microsoft.com/office/drawing/2014/main" id="{A607E891-212B-3F4B-BD5C-9A1C32B3C616}"/>
            </a:ext>
          </a:extLst>
        </cdr:cNvPr>
        <cdr:cNvCxnSpPr/>
      </cdr:nvCxnSpPr>
      <cdr:spPr>
        <a:xfrm xmlns:a="http://schemas.openxmlformats.org/drawingml/2006/main">
          <a:off x="5565912" y="1894411"/>
          <a:ext cx="152400" cy="0"/>
        </a:xfrm>
        <a:prstGeom xmlns:a="http://schemas.openxmlformats.org/drawingml/2006/main" prst="line">
          <a:avLst/>
        </a:prstGeom>
        <a:ln xmlns:a="http://schemas.openxmlformats.org/drawingml/2006/main" w="12700"/>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0.65964</cdr:x>
      <cdr:y>0.21296</cdr:y>
    </cdr:from>
    <cdr:to>
      <cdr:x>0.67444</cdr:x>
      <cdr:y>0.21735</cdr:y>
    </cdr:to>
    <cdr:cxnSp macro="">
      <cdr:nvCxnSpPr>
        <cdr:cNvPr id="14" name="Straight Connector 13">
          <a:extLst xmlns:a="http://schemas.openxmlformats.org/drawingml/2006/main">
            <a:ext uri="{FF2B5EF4-FFF2-40B4-BE49-F238E27FC236}">
              <a16:creationId xmlns:a16="http://schemas.microsoft.com/office/drawing/2014/main" id="{AF0AA2DD-064B-7A43-B089-95309660937A}"/>
            </a:ext>
          </a:extLst>
        </cdr:cNvPr>
        <cdr:cNvCxnSpPr/>
      </cdr:nvCxnSpPr>
      <cdr:spPr>
        <a:xfrm xmlns:a="http://schemas.openxmlformats.org/drawingml/2006/main">
          <a:off x="7137576" y="1446256"/>
          <a:ext cx="160173" cy="29775"/>
        </a:xfrm>
        <a:prstGeom xmlns:a="http://schemas.openxmlformats.org/drawingml/2006/main" prst="line">
          <a:avLst/>
        </a:prstGeom>
        <a:ln xmlns:a="http://schemas.openxmlformats.org/drawingml/2006/main" w="12700"/>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0.94861</cdr:x>
      <cdr:y>0.16694</cdr:y>
    </cdr:from>
    <cdr:to>
      <cdr:x>0.96086</cdr:x>
      <cdr:y>0.16694</cdr:y>
    </cdr:to>
    <cdr:cxnSp macro="">
      <cdr:nvCxnSpPr>
        <cdr:cNvPr id="17" name="Straight Connector 16">
          <a:extLst xmlns:a="http://schemas.openxmlformats.org/drawingml/2006/main">
            <a:ext uri="{FF2B5EF4-FFF2-40B4-BE49-F238E27FC236}">
              <a16:creationId xmlns:a16="http://schemas.microsoft.com/office/drawing/2014/main" id="{F41BC528-3FEC-E54D-AF39-C26AEE871A64}"/>
            </a:ext>
          </a:extLst>
        </cdr:cNvPr>
        <cdr:cNvCxnSpPr/>
      </cdr:nvCxnSpPr>
      <cdr:spPr>
        <a:xfrm xmlns:a="http://schemas.openxmlformats.org/drawingml/2006/main">
          <a:off x="10264314" y="1133674"/>
          <a:ext cx="132622" cy="0"/>
        </a:xfrm>
        <a:prstGeom xmlns:a="http://schemas.openxmlformats.org/drawingml/2006/main" prst="line">
          <a:avLst/>
        </a:prstGeom>
        <a:ln xmlns:a="http://schemas.openxmlformats.org/drawingml/2006/main" w="12700"/>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userShapes>
</file>

<file path=ppt/drawings/drawing9.xml><?xml version="1.0" encoding="utf-8"?>
<c:userShapes xmlns:c="http://schemas.openxmlformats.org/drawingml/2006/chart">
  <cdr:relSizeAnchor xmlns:cdr="http://schemas.openxmlformats.org/drawingml/2006/chartDrawing">
    <cdr:from>
      <cdr:x>0.37776</cdr:x>
      <cdr:y>0.16634</cdr:y>
    </cdr:from>
    <cdr:to>
      <cdr:x>0.38992</cdr:x>
      <cdr:y>0.16634</cdr:y>
    </cdr:to>
    <cdr:cxnSp macro="">
      <cdr:nvCxnSpPr>
        <cdr:cNvPr id="5" name="Straight Connector 4">
          <a:extLst xmlns:a="http://schemas.openxmlformats.org/drawingml/2006/main">
            <a:ext uri="{FF2B5EF4-FFF2-40B4-BE49-F238E27FC236}">
              <a16:creationId xmlns:a16="http://schemas.microsoft.com/office/drawing/2014/main" id="{813EDDBD-0A6E-2446-A62E-A641B669782D}"/>
            </a:ext>
          </a:extLst>
        </cdr:cNvPr>
        <cdr:cNvCxnSpPr/>
      </cdr:nvCxnSpPr>
      <cdr:spPr>
        <a:xfrm xmlns:a="http://schemas.openxmlformats.org/drawingml/2006/main">
          <a:off x="4056489" y="1151906"/>
          <a:ext cx="130628" cy="0"/>
        </a:xfrm>
        <a:prstGeom xmlns:a="http://schemas.openxmlformats.org/drawingml/2006/main" prst="line">
          <a:avLst/>
        </a:prstGeom>
        <a:ln xmlns:a="http://schemas.openxmlformats.org/drawingml/2006/main" w="12700">
          <a:solidFill>
            <a:schemeClr val="dk1"/>
          </a:solidFill>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0.52105</cdr:x>
      <cdr:y>0.23144</cdr:y>
    </cdr:from>
    <cdr:to>
      <cdr:x>0.53415</cdr:x>
      <cdr:y>0.23144</cdr:y>
    </cdr:to>
    <cdr:cxnSp macro="">
      <cdr:nvCxnSpPr>
        <cdr:cNvPr id="10" name="Straight Connector 9">
          <a:extLst xmlns:a="http://schemas.openxmlformats.org/drawingml/2006/main">
            <a:ext uri="{FF2B5EF4-FFF2-40B4-BE49-F238E27FC236}">
              <a16:creationId xmlns:a16="http://schemas.microsoft.com/office/drawing/2014/main" id="{D87A860E-5CC2-A94A-AA7D-D8AA493FC083}"/>
            </a:ext>
          </a:extLst>
        </cdr:cNvPr>
        <cdr:cNvCxnSpPr/>
      </cdr:nvCxnSpPr>
      <cdr:spPr>
        <a:xfrm xmlns:a="http://schemas.openxmlformats.org/drawingml/2006/main">
          <a:off x="5595257" y="1602712"/>
          <a:ext cx="140677" cy="0"/>
        </a:xfrm>
        <a:prstGeom xmlns:a="http://schemas.openxmlformats.org/drawingml/2006/main" prst="line">
          <a:avLst/>
        </a:prstGeom>
        <a:ln xmlns:a="http://schemas.openxmlformats.org/drawingml/2006/main" w="1270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0.66546</cdr:x>
      <cdr:y>0.1895</cdr:y>
    </cdr:from>
    <cdr:to>
      <cdr:x>0.67781</cdr:x>
      <cdr:y>0.1895</cdr:y>
    </cdr:to>
    <cdr:cxnSp macro="">
      <cdr:nvCxnSpPr>
        <cdr:cNvPr id="13" name="Straight Connector 12">
          <a:extLst xmlns:a="http://schemas.openxmlformats.org/drawingml/2006/main">
            <a:ext uri="{FF2B5EF4-FFF2-40B4-BE49-F238E27FC236}">
              <a16:creationId xmlns:a16="http://schemas.microsoft.com/office/drawing/2014/main" id="{4A5A0FF2-CE73-5247-A8DD-5BF4E0896AAC}"/>
            </a:ext>
          </a:extLst>
        </cdr:cNvPr>
        <cdr:cNvCxnSpPr/>
      </cdr:nvCxnSpPr>
      <cdr:spPr>
        <a:xfrm xmlns:a="http://schemas.openxmlformats.org/drawingml/2006/main">
          <a:off x="7145886" y="1312269"/>
          <a:ext cx="132623" cy="0"/>
        </a:xfrm>
        <a:prstGeom xmlns:a="http://schemas.openxmlformats.org/drawingml/2006/main" prst="line">
          <a:avLst/>
        </a:prstGeom>
        <a:ln xmlns:a="http://schemas.openxmlformats.org/drawingml/2006/main" w="1270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0.80929</cdr:x>
      <cdr:y>0.1676</cdr:y>
    </cdr:from>
    <cdr:to>
      <cdr:x>0.82164</cdr:x>
      <cdr:y>0.1676</cdr:y>
    </cdr:to>
    <cdr:cxnSp macro="">
      <cdr:nvCxnSpPr>
        <cdr:cNvPr id="14" name="Straight Connector 13">
          <a:extLst xmlns:a="http://schemas.openxmlformats.org/drawingml/2006/main">
            <a:ext uri="{FF2B5EF4-FFF2-40B4-BE49-F238E27FC236}">
              <a16:creationId xmlns:a16="http://schemas.microsoft.com/office/drawing/2014/main" id="{CAE574F1-ADAD-054F-8C8F-10A033DB49B3}"/>
            </a:ext>
          </a:extLst>
        </cdr:cNvPr>
        <cdr:cNvCxnSpPr/>
      </cdr:nvCxnSpPr>
      <cdr:spPr>
        <a:xfrm xmlns:a="http://schemas.openxmlformats.org/drawingml/2006/main">
          <a:off x="8690439" y="1160644"/>
          <a:ext cx="132623" cy="0"/>
        </a:xfrm>
        <a:prstGeom xmlns:a="http://schemas.openxmlformats.org/drawingml/2006/main" prst="line">
          <a:avLst/>
        </a:prstGeom>
        <a:ln xmlns:a="http://schemas.openxmlformats.org/drawingml/2006/main" w="1270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0.9536</cdr:x>
      <cdr:y>0.16256</cdr:y>
    </cdr:from>
    <cdr:to>
      <cdr:x>0.96595</cdr:x>
      <cdr:y>0.16256</cdr:y>
    </cdr:to>
    <cdr:cxnSp macro="">
      <cdr:nvCxnSpPr>
        <cdr:cNvPr id="15" name="Straight Connector 14">
          <a:extLst xmlns:a="http://schemas.openxmlformats.org/drawingml/2006/main">
            <a:ext uri="{FF2B5EF4-FFF2-40B4-BE49-F238E27FC236}">
              <a16:creationId xmlns:a16="http://schemas.microsoft.com/office/drawing/2014/main" id="{CAE574F1-ADAD-054F-8C8F-10A033DB49B3}"/>
            </a:ext>
          </a:extLst>
        </cdr:cNvPr>
        <cdr:cNvCxnSpPr/>
      </cdr:nvCxnSpPr>
      <cdr:spPr>
        <a:xfrm xmlns:a="http://schemas.openxmlformats.org/drawingml/2006/main">
          <a:off x="10240033" y="1125744"/>
          <a:ext cx="132623" cy="0"/>
        </a:xfrm>
        <a:prstGeom xmlns:a="http://schemas.openxmlformats.org/drawingml/2006/main" prst="line">
          <a:avLst/>
        </a:prstGeom>
        <a:ln xmlns:a="http://schemas.openxmlformats.org/drawingml/2006/main" w="1270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0.23174</cdr:x>
      <cdr:y>0.30057</cdr:y>
    </cdr:from>
    <cdr:to>
      <cdr:x>0.24484</cdr:x>
      <cdr:y>0.30057</cdr:y>
    </cdr:to>
    <cdr:cxnSp macro="">
      <cdr:nvCxnSpPr>
        <cdr:cNvPr id="16" name="Straight Connector 15">
          <a:extLst xmlns:a="http://schemas.openxmlformats.org/drawingml/2006/main">
            <a:ext uri="{FF2B5EF4-FFF2-40B4-BE49-F238E27FC236}">
              <a16:creationId xmlns:a16="http://schemas.microsoft.com/office/drawing/2014/main" id="{31B75B92-DC1D-6F46-B53D-8F1FD29F9A0D}"/>
            </a:ext>
          </a:extLst>
        </cdr:cNvPr>
        <cdr:cNvCxnSpPr/>
      </cdr:nvCxnSpPr>
      <cdr:spPr>
        <a:xfrm xmlns:a="http://schemas.openxmlformats.org/drawingml/2006/main">
          <a:off x="2488449" y="2081434"/>
          <a:ext cx="140677" cy="0"/>
        </a:xfrm>
        <a:prstGeom xmlns:a="http://schemas.openxmlformats.org/drawingml/2006/main" prst="line">
          <a:avLst/>
        </a:prstGeom>
        <a:ln xmlns:a="http://schemas.openxmlformats.org/drawingml/2006/main" w="1270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951B9F3-1523-BD43-925B-2852DF2EB34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708B06E-95DB-D045-A6B3-8D2490F3C2C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DE87F0F-25FF-4946-A687-7FFB5A0BAF04}" type="datetimeFigureOut">
              <a:rPr lang="en-US" smtClean="0"/>
              <a:t>3/14/19</a:t>
            </a:fld>
            <a:endParaRPr lang="en-US"/>
          </a:p>
        </p:txBody>
      </p:sp>
      <p:sp>
        <p:nvSpPr>
          <p:cNvPr id="4" name="Footer Placeholder 3">
            <a:extLst>
              <a:ext uri="{FF2B5EF4-FFF2-40B4-BE49-F238E27FC236}">
                <a16:creationId xmlns:a16="http://schemas.microsoft.com/office/drawing/2014/main" id="{D1491160-918D-7841-87BE-B73ADEC779E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86CCF16-D931-4B49-A18F-C6963873154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3205BE0-0227-BB4A-B03C-C73E081CEA49}" type="slidenum">
              <a:rPr lang="en-US" smtClean="0"/>
              <a:t>‹#›</a:t>
            </a:fld>
            <a:endParaRPr lang="en-US"/>
          </a:p>
        </p:txBody>
      </p:sp>
    </p:spTree>
    <p:extLst>
      <p:ext uri="{BB962C8B-B14F-4D97-AF65-F5344CB8AC3E}">
        <p14:creationId xmlns:p14="http://schemas.microsoft.com/office/powerpoint/2010/main" val="22479514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584957-357C-F143-B3E7-476FD67221F4}" type="datetimeFigureOut">
              <a:rPr lang="en-US" smtClean="0"/>
              <a:t>3/14/19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A659A2-A745-644C-99E9-B916192B02DB}" type="slidenum">
              <a:rPr lang="en-US" smtClean="0"/>
              <a:t>‹#›</a:t>
            </a:fld>
            <a:endParaRPr lang="en-US"/>
          </a:p>
        </p:txBody>
      </p:sp>
    </p:spTree>
    <p:extLst>
      <p:ext uri="{BB962C8B-B14F-4D97-AF65-F5344CB8AC3E}">
        <p14:creationId xmlns:p14="http://schemas.microsoft.com/office/powerpoint/2010/main" val="1309541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Good Afternoon! Today I’ll be discussing the sensitivity and incremental validity of a MMPI-2-RF CRIN scale for detecting mixed responding.</a:t>
            </a:r>
          </a:p>
        </p:txBody>
      </p:sp>
      <p:sp>
        <p:nvSpPr>
          <p:cNvPr id="4" name="Slide Number Placeholder 3"/>
          <p:cNvSpPr>
            <a:spLocks noGrp="1"/>
          </p:cNvSpPr>
          <p:nvPr>
            <p:ph type="sldNum" sz="quarter" idx="10"/>
          </p:nvPr>
        </p:nvSpPr>
        <p:spPr/>
        <p:txBody>
          <a:bodyPr/>
          <a:lstStyle/>
          <a:p>
            <a:fld id="{7BA659A2-A745-644C-99E9-B916192B02DB}" type="slidenum">
              <a:rPr lang="en-US" smtClean="0"/>
              <a:t>1</a:t>
            </a:fld>
            <a:endParaRPr lang="en-US"/>
          </a:p>
        </p:txBody>
      </p:sp>
    </p:spTree>
    <p:extLst>
      <p:ext uri="{BB962C8B-B14F-4D97-AF65-F5344CB8AC3E}">
        <p14:creationId xmlns:p14="http://schemas.microsoft.com/office/powerpoint/2010/main" val="3824325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Mixed responding has recently been investigated as a form of non-content based responding in which participants concurrently engage in random, acquiescent and counter-acquiescent responding. Previous research has suggested that a combined response inconsistency scales, or the CRIN scale, from the MMPI family of instruments may be useful in measuring mixed responding. </a:t>
            </a:r>
          </a:p>
        </p:txBody>
      </p:sp>
      <p:sp>
        <p:nvSpPr>
          <p:cNvPr id="4" name="Slide Number Placeholder 3"/>
          <p:cNvSpPr>
            <a:spLocks noGrp="1"/>
          </p:cNvSpPr>
          <p:nvPr>
            <p:ph type="sldNum" sz="quarter" idx="10"/>
          </p:nvPr>
        </p:nvSpPr>
        <p:spPr/>
        <p:txBody>
          <a:bodyPr/>
          <a:lstStyle/>
          <a:p>
            <a:fld id="{7BA659A2-A745-644C-99E9-B916192B02DB}" type="slidenum">
              <a:rPr lang="en-US" smtClean="0"/>
              <a:t>2</a:t>
            </a:fld>
            <a:endParaRPr lang="en-US"/>
          </a:p>
        </p:txBody>
      </p:sp>
    </p:spTree>
    <p:extLst>
      <p:ext uri="{BB962C8B-B14F-4D97-AF65-F5344CB8AC3E}">
        <p14:creationId xmlns:p14="http://schemas.microsoft.com/office/powerpoint/2010/main" val="1860069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CRIN scale was originally developed for the MMPI-A-RF to augment the shortened VRIN-r and TRIN-r scales and serve as a global measure of non-content based responding.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But to date, minimal research has been conducted on the utility of a CRIN scale on the MMPI-2-RF for detecting mixed responding. </a:t>
            </a:r>
          </a:p>
        </p:txBody>
      </p:sp>
      <p:sp>
        <p:nvSpPr>
          <p:cNvPr id="4" name="Slide Number Placeholder 3"/>
          <p:cNvSpPr>
            <a:spLocks noGrp="1"/>
          </p:cNvSpPr>
          <p:nvPr>
            <p:ph type="sldNum" sz="quarter" idx="5"/>
          </p:nvPr>
        </p:nvSpPr>
        <p:spPr/>
        <p:txBody>
          <a:bodyPr/>
          <a:lstStyle/>
          <a:p>
            <a:fld id="{7BA659A2-A745-644C-99E9-B916192B02DB}" type="slidenum">
              <a:rPr lang="en-US" smtClean="0"/>
              <a:t>3</a:t>
            </a:fld>
            <a:endParaRPr lang="en-US"/>
          </a:p>
        </p:txBody>
      </p:sp>
    </p:spTree>
    <p:extLst>
      <p:ext uri="{BB962C8B-B14F-4D97-AF65-F5344CB8AC3E}">
        <p14:creationId xmlns:p14="http://schemas.microsoft.com/office/powerpoint/2010/main" val="23494506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What allows CRIN to serve as a global measure of non-content based responding and a potential measure of mixed responding, is CRIN’s three major components: VRIN-r and the subcomponents of TRIN-r (TRIN-r – TRUE and TRIN-r – FALSE) </a:t>
            </a:r>
          </a:p>
          <a:p>
            <a:endParaRPr lang="en-US" baseline="0" dirty="0"/>
          </a:p>
          <a:p>
            <a:r>
              <a:rPr lang="en-US" baseline="0" dirty="0"/>
              <a:t>VRIN-r on the MMPI-2-RF consist of 53 item pairs that are written in the same direction and consist of similar content. Examinees obtain a points towards their raw score for each of the pairs that they respond to inconsistently. </a:t>
            </a:r>
          </a:p>
          <a:p>
            <a:endParaRPr lang="en-US" baseline="0" dirty="0"/>
          </a:p>
          <a:p>
            <a:r>
              <a:rPr lang="en-US" baseline="0" dirty="0"/>
              <a:t>For example, an item pair could consist of items like “I love New Orleans” and ”New Orleans brings me joy”. Examinees would receive a point on VRIN-r if these are answered inconsistently, so answering one of these true and the other one false. Then, VRIN-r's total score is the sum of item pairs answered inconsistently. </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7BA659A2-A745-644C-99E9-B916192B02DB}" type="slidenum">
              <a:rPr lang="en-US" smtClean="0"/>
              <a:t>4</a:t>
            </a:fld>
            <a:endParaRPr lang="en-US"/>
          </a:p>
        </p:txBody>
      </p:sp>
    </p:spTree>
    <p:extLst>
      <p:ext uri="{BB962C8B-B14F-4D97-AF65-F5344CB8AC3E}">
        <p14:creationId xmlns:p14="http://schemas.microsoft.com/office/powerpoint/2010/main" val="23747140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TRIN-r is the other major component of CRIN and on the MMPI-2-RF TRIN-r consist of 26 item pairs that are keyed in the </a:t>
            </a:r>
            <a:r>
              <a:rPr lang="en-US" sz="1200" b="1" i="1" kern="1200" dirty="0">
                <a:solidFill>
                  <a:schemeClr val="tx1"/>
                </a:solidFill>
                <a:effectLst/>
                <a:latin typeface="+mn-lt"/>
                <a:ea typeface="+mn-ea"/>
                <a:cs typeface="+mn-cs"/>
              </a:rPr>
              <a:t>opposite</a:t>
            </a:r>
            <a:r>
              <a:rPr lang="en-US" sz="1200" kern="1200" dirty="0">
                <a:solidFill>
                  <a:schemeClr val="tx1"/>
                </a:solidFill>
                <a:effectLst/>
                <a:latin typeface="+mn-lt"/>
                <a:ea typeface="+mn-ea"/>
                <a:cs typeface="+mn-cs"/>
              </a:rPr>
              <a:t> direction of one another. Just as for VRIN-r, examinees earn a point on TRIN-r when they inconsistently respond to an item pairs, but TRIN-r is unique in that examinees can earn points on one of two subscales, TRIN-r TRUE or TRIN-r FALSE.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For example an item pair on TRIN-r could be “New Orleans is a great place to be” and “New Orleans is a makes me sad”. Responding to both these items in the TRUE direction earn a point on TRIN-r TRUE and then if you answered both of items false you would earn a point on TRIN-r FALSE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Then to obtain the total scores of TRIN-r you subtract the raw score for TRIN-r - TRUE from TRIN-r – FALSE and then add 11. This method of scoring TRIN-r creates a tug-o-war dynamic which will come back to later. </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**DO NOT SAY**</a:t>
            </a:r>
          </a:p>
          <a:p>
            <a:pPr marL="0" indent="0">
              <a:buFont typeface="Arial" panose="020B0604020202020204" pitchFamily="34" charset="0"/>
              <a:buNone/>
            </a:pPr>
            <a:r>
              <a:rPr lang="en-US" dirty="0"/>
              <a:t>TRIN-r Breakdown: 15 pairs in the true direction and 11 pairs in the false direction.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7BA659A2-A745-644C-99E9-B916192B02DB}" type="slidenum">
              <a:rPr lang="en-US" smtClean="0"/>
              <a:t>5</a:t>
            </a:fld>
            <a:endParaRPr lang="en-US"/>
          </a:p>
        </p:txBody>
      </p:sp>
    </p:spTree>
    <p:extLst>
      <p:ext uri="{BB962C8B-B14F-4D97-AF65-F5344CB8AC3E}">
        <p14:creationId xmlns:p14="http://schemas.microsoft.com/office/powerpoint/2010/main" val="17776769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calculate a CRIN score on the MMPI-2-RF, you sum the raw scores of VRIN-r, TRIN-r – TRUE, and TRIN-r – FALSE. This allows scores on CRIN to be a global measure of non-content based responding as it theoretically measures random responding through VRIN-r, acquiescent responding through TRIN-r – true , and counter-acquiescent responding through TRIN-r False. </a:t>
            </a:r>
          </a:p>
          <a:p>
            <a:endParaRPr lang="en-US" dirty="0"/>
          </a:p>
          <a:p>
            <a:endParaRPr lang="en-US" dirty="0"/>
          </a:p>
          <a:p>
            <a:r>
              <a:rPr lang="en-US" dirty="0"/>
              <a:t>*DO NOT SAY*</a:t>
            </a:r>
          </a:p>
          <a:p>
            <a:r>
              <a:rPr lang="en-US" dirty="0"/>
              <a:t>Also, notice that CRIN circumvents the tug-o-war that is inherent in TRIN-r scoring. </a:t>
            </a:r>
          </a:p>
        </p:txBody>
      </p:sp>
      <p:sp>
        <p:nvSpPr>
          <p:cNvPr id="4" name="Slide Number Placeholder 3"/>
          <p:cNvSpPr>
            <a:spLocks noGrp="1"/>
          </p:cNvSpPr>
          <p:nvPr>
            <p:ph type="sldNum" sz="quarter" idx="10"/>
          </p:nvPr>
        </p:nvSpPr>
        <p:spPr/>
        <p:txBody>
          <a:bodyPr/>
          <a:lstStyle/>
          <a:p>
            <a:fld id="{7BA659A2-A745-644C-99E9-B916192B02DB}" type="slidenum">
              <a:rPr lang="en-US" smtClean="0"/>
              <a:t>6</a:t>
            </a:fld>
            <a:endParaRPr lang="en-US"/>
          </a:p>
        </p:txBody>
      </p:sp>
    </p:spTree>
    <p:extLst>
      <p:ext uri="{BB962C8B-B14F-4D97-AF65-F5344CB8AC3E}">
        <p14:creationId xmlns:p14="http://schemas.microsoft.com/office/powerpoint/2010/main" val="16343677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Because scores on CRIN theoretically assess both random and fixed responding, previous research by Whitney and colleagues investigated the basic properties of a CRIN scale for the MMPI-2-RF. To do this, they first investigated the number of cases in the RF normative sample that were considered invalid based on a t scores greater than 80 on VRIN-r, TRIN-r, and CRIN.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One of their primary findings was that scores on CRIN were able to flag an additional 3% of cases beyond scores on VRIN-r and TRIN-r. Suggesting that CRIN scores add uniquely beyond scores on VRIN-r and TRIN-r in detecting invalid responding. </a:t>
            </a:r>
          </a:p>
        </p:txBody>
      </p:sp>
      <p:sp>
        <p:nvSpPr>
          <p:cNvPr id="4" name="Slide Number Placeholder 3"/>
          <p:cNvSpPr>
            <a:spLocks noGrp="1"/>
          </p:cNvSpPr>
          <p:nvPr>
            <p:ph type="sldNum" sz="quarter" idx="5"/>
          </p:nvPr>
        </p:nvSpPr>
        <p:spPr/>
        <p:txBody>
          <a:bodyPr/>
          <a:lstStyle/>
          <a:p>
            <a:fld id="{7BA659A2-A745-644C-99E9-B916192B02DB}" type="slidenum">
              <a:rPr lang="en-US" smtClean="0"/>
              <a:t>7</a:t>
            </a:fld>
            <a:endParaRPr lang="en-US"/>
          </a:p>
        </p:txBody>
      </p:sp>
    </p:spTree>
    <p:extLst>
      <p:ext uri="{BB962C8B-B14F-4D97-AF65-F5344CB8AC3E}">
        <p14:creationId xmlns:p14="http://schemas.microsoft.com/office/powerpoint/2010/main" val="14967965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These findings prompted Whitney and </a:t>
            </a:r>
            <a:r>
              <a:rPr lang="en-US" sz="1200" kern="1200" dirty="0" err="1">
                <a:solidFill>
                  <a:schemeClr val="tx1"/>
                </a:solidFill>
                <a:effectLst/>
                <a:latin typeface="+mn-lt"/>
                <a:ea typeface="+mn-ea"/>
                <a:cs typeface="+mn-cs"/>
              </a:rPr>
              <a:t>Collegues</a:t>
            </a:r>
            <a:r>
              <a:rPr lang="en-US" sz="1200" kern="1200" dirty="0">
                <a:solidFill>
                  <a:schemeClr val="tx1"/>
                </a:solidFill>
                <a:effectLst/>
                <a:latin typeface="+mn-lt"/>
                <a:ea typeface="+mn-ea"/>
                <a:cs typeface="+mn-cs"/>
              </a:rPr>
              <a:t> to conduct a follow up study in which they investigate if CRIN scores were able to assess mixed responding and, if so, if scores on CRIN have utility in detecting mixed responding beyond scores on VRIN-r and TRIN-r.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To achieve this, they simulated mixed responding at a rate of 40% and examined the mean scores of VRIN-r, TRIN-r and CRIN. What they found was that CRIN scores elevated above a </a:t>
            </a:r>
            <a:r>
              <a:rPr lang="en-US" sz="1200" kern="1200" dirty="0" err="1">
                <a:solidFill>
                  <a:schemeClr val="tx1"/>
                </a:solidFill>
                <a:effectLst/>
                <a:latin typeface="+mn-lt"/>
                <a:ea typeface="+mn-ea"/>
                <a:cs typeface="+mn-cs"/>
              </a:rPr>
              <a:t>tscore</a:t>
            </a:r>
            <a:r>
              <a:rPr lang="en-US" sz="1200" kern="1200" dirty="0">
                <a:solidFill>
                  <a:schemeClr val="tx1"/>
                </a:solidFill>
                <a:effectLst/>
                <a:latin typeface="+mn-lt"/>
                <a:ea typeface="+mn-ea"/>
                <a:cs typeface="+mn-cs"/>
              </a:rPr>
              <a:t> of 80 across nearly all of the mixed responding conditions, suggesting that scores on CRIN may indeed assess mixed responding.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Since they had evidence that CRIN scores may assess mixed responding, they then investigated if scores on CRIN add to VRIN-r and TRIN-r scores in detecting invalid profiles as a result of mixed responding. </a:t>
            </a:r>
          </a:p>
        </p:txBody>
      </p:sp>
      <p:sp>
        <p:nvSpPr>
          <p:cNvPr id="4" name="Slide Number Placeholder 3"/>
          <p:cNvSpPr>
            <a:spLocks noGrp="1"/>
          </p:cNvSpPr>
          <p:nvPr>
            <p:ph type="sldNum" sz="quarter" idx="10"/>
          </p:nvPr>
        </p:nvSpPr>
        <p:spPr/>
        <p:txBody>
          <a:bodyPr/>
          <a:lstStyle/>
          <a:p>
            <a:fld id="{7BA659A2-A745-644C-99E9-B916192B02DB}" type="slidenum">
              <a:rPr lang="en-US" smtClean="0"/>
              <a:t>8</a:t>
            </a:fld>
            <a:endParaRPr lang="en-US"/>
          </a:p>
        </p:txBody>
      </p:sp>
    </p:spTree>
    <p:extLst>
      <p:ext uri="{BB962C8B-B14F-4D97-AF65-F5344CB8AC3E}">
        <p14:creationId xmlns:p14="http://schemas.microsoft.com/office/powerpoint/2010/main" val="28338191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table presented displays the percentage of overall cases that were uniquely identified as invalid by each of the respective scales across all of their mixed responding conditions. </a:t>
            </a:r>
            <a:endParaRPr lang="en-US" sz="11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sz="11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orient you to the table, percentage are located on the vertical axis, while the 6 mixed responding conditions are located across the horizontal axis. </a:t>
            </a:r>
            <a:endParaRPr lang="en-US" sz="11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sz="11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Broadly, their findings suggest that scores on VRIN-r do most of the work for detecting invalid profiles, while TRIN-r contributes very little, which is likely due to its tug-o-war scoring. Then we see that CRIN scores, represented in red, uniquely flags 11-22% of cases as invalid. Suggesting that CRIN may have incremental utility for detecting mixed responding on the MMPI-2-RF. </a:t>
            </a:r>
            <a:endParaRPr lang="en-US" sz="11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7BA659A2-A745-644C-99E9-B916192B02DB}" type="slidenum">
              <a:rPr lang="en-US" smtClean="0"/>
              <a:t>9</a:t>
            </a:fld>
            <a:endParaRPr lang="en-US"/>
          </a:p>
        </p:txBody>
      </p:sp>
    </p:spTree>
    <p:extLst>
      <p:ext uri="{BB962C8B-B14F-4D97-AF65-F5344CB8AC3E}">
        <p14:creationId xmlns:p14="http://schemas.microsoft.com/office/powerpoint/2010/main" val="39179897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While these findings are generally supportive of a CRIN scale on the MMPI-2-RF and CRIN scores ability to assess mixed responding, this research did have a couple of limitations that we aim to address.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First, they only investigated the ability of scores on CRIN to measure of mixed responding at a rate of 40%. And second, they did not examine how splitting TRIN-r into its subcomponents would impact CRIN's incremental utility for detecting mixed responding.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To counter these limitations, we aim to replicate and extend </a:t>
            </a:r>
            <a:r>
              <a:rPr lang="en-US" sz="1200" kern="1200" dirty="0" err="1">
                <a:solidFill>
                  <a:schemeClr val="tx1"/>
                </a:solidFill>
                <a:effectLst/>
                <a:latin typeface="+mn-lt"/>
                <a:ea typeface="+mn-ea"/>
                <a:cs typeface="+mn-cs"/>
              </a:rPr>
              <a:t>whitney</a:t>
            </a:r>
            <a:r>
              <a:rPr lang="en-US" sz="1200" kern="1200" dirty="0">
                <a:solidFill>
                  <a:schemeClr val="tx1"/>
                </a:solidFill>
                <a:effectLst/>
                <a:latin typeface="+mn-lt"/>
                <a:ea typeface="+mn-ea"/>
                <a:cs typeface="+mn-cs"/>
              </a:rPr>
              <a:t> and </a:t>
            </a:r>
            <a:r>
              <a:rPr lang="en-US" sz="1200" kern="1200" dirty="0" err="1">
                <a:solidFill>
                  <a:schemeClr val="tx1"/>
                </a:solidFill>
                <a:effectLst/>
                <a:latin typeface="+mn-lt"/>
                <a:ea typeface="+mn-ea"/>
                <a:cs typeface="+mn-cs"/>
              </a:rPr>
              <a:t>collegues</a:t>
            </a:r>
            <a:r>
              <a:rPr lang="en-US" sz="1200" kern="1200" dirty="0">
                <a:solidFill>
                  <a:schemeClr val="tx1"/>
                </a:solidFill>
                <a:effectLst/>
                <a:latin typeface="+mn-lt"/>
                <a:ea typeface="+mn-ea"/>
                <a:cs typeface="+mn-cs"/>
              </a:rPr>
              <a:t> work by examining CRIN scores utility for detecting simulated mixed responding at a rate of 40% as well as higher rates up to 100% responding in increments of 10.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Then we also examined how utilizing the subcomponents of TRIN-r (TRIN-r TRUE and TRIN-r FALSE) impacts the incremental validity of CRIN scores in detecting mixed responding. </a:t>
            </a:r>
          </a:p>
          <a:p>
            <a:pPr>
              <a:buFont typeface="Arial" panose="020B0604020202020204" pitchFamily="34" charset="0"/>
              <a:buNone/>
            </a:pPr>
            <a:endParaRPr lang="en-US" sz="1200" dirty="0"/>
          </a:p>
        </p:txBody>
      </p:sp>
      <p:sp>
        <p:nvSpPr>
          <p:cNvPr id="4" name="Slide Number Placeholder 3"/>
          <p:cNvSpPr>
            <a:spLocks noGrp="1"/>
          </p:cNvSpPr>
          <p:nvPr>
            <p:ph type="sldNum" sz="quarter" idx="10"/>
          </p:nvPr>
        </p:nvSpPr>
        <p:spPr/>
        <p:txBody>
          <a:bodyPr/>
          <a:lstStyle/>
          <a:p>
            <a:fld id="{7BA659A2-A745-644C-99E9-B916192B02DB}" type="slidenum">
              <a:rPr lang="en-US" smtClean="0"/>
              <a:t>10</a:t>
            </a:fld>
            <a:endParaRPr lang="en-US"/>
          </a:p>
        </p:txBody>
      </p:sp>
    </p:spTree>
    <p:extLst>
      <p:ext uri="{BB962C8B-B14F-4D97-AF65-F5344CB8AC3E}">
        <p14:creationId xmlns:p14="http://schemas.microsoft.com/office/powerpoint/2010/main" val="11148511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had three hypotheses for the current study. First, we anticipated that we would replicate Whitney and </a:t>
            </a:r>
            <a:r>
              <a:rPr lang="en-US" sz="1200" kern="1200" dirty="0" err="1">
                <a:solidFill>
                  <a:schemeClr val="tx1"/>
                </a:solidFill>
                <a:effectLst/>
                <a:latin typeface="+mn-lt"/>
                <a:ea typeface="+mn-ea"/>
                <a:cs typeface="+mn-cs"/>
              </a:rPr>
              <a:t>Collegues</a:t>
            </a:r>
            <a:r>
              <a:rPr lang="en-US" sz="1200" kern="1200" dirty="0">
                <a:solidFill>
                  <a:schemeClr val="tx1"/>
                </a:solidFill>
                <a:effectLst/>
                <a:latin typeface="+mn-lt"/>
                <a:ea typeface="+mn-ea"/>
                <a:cs typeface="+mn-cs"/>
              </a:rPr>
              <a:t> findings by observing elevations on CRIN scores when mixed responding is simulated at 40%, then we expected to continue to see elevations as the rate of mixed responding increased.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Similarly, for our second hypothesis we anticipated that CRIN scores would uniquely add to the detection of mixed responding when simulated at a rate of 40% </a:t>
            </a:r>
            <a:r>
              <a:rPr lang="en-US" sz="1200" b="1" kern="1200" dirty="0">
                <a:solidFill>
                  <a:schemeClr val="tx1"/>
                </a:solidFill>
                <a:effectLst/>
                <a:latin typeface="+mn-lt"/>
                <a:ea typeface="+mn-ea"/>
                <a:cs typeface="+mn-cs"/>
              </a:rPr>
              <a:t>and</a:t>
            </a:r>
            <a:r>
              <a:rPr lang="en-US" sz="1200" kern="1200" dirty="0">
                <a:solidFill>
                  <a:schemeClr val="tx1"/>
                </a:solidFill>
                <a:effectLst/>
                <a:latin typeface="+mn-lt"/>
                <a:ea typeface="+mn-ea"/>
                <a:cs typeface="+mn-cs"/>
              </a:rPr>
              <a:t> that this  pattern would continue as the rate of mixed responding increased. </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And finally, we anticipated that the CRIN scores ability to add to the detection of mixed responding beyond what scores on VRIN-r and TRIN-r can do would be diminished when we circumvented TRIN-r tug-o-war scoring by utilizing TRIN-r's </a:t>
            </a:r>
            <a:r>
              <a:rPr lang="en-US" sz="1200" kern="1200" dirty="0" err="1">
                <a:solidFill>
                  <a:schemeClr val="tx1"/>
                </a:solidFill>
                <a:effectLst/>
                <a:latin typeface="+mn-lt"/>
                <a:ea typeface="+mn-ea"/>
                <a:cs typeface="+mn-cs"/>
              </a:rPr>
              <a:t>subcompondents</a:t>
            </a:r>
            <a:r>
              <a:rPr lang="en-US" sz="1200" kern="1200" dirty="0">
                <a:solidFill>
                  <a:schemeClr val="tx1"/>
                </a:solidFill>
                <a:effectLst/>
                <a:latin typeface="+mn-lt"/>
                <a:ea typeface="+mn-ea"/>
                <a:cs typeface="+mn-cs"/>
              </a:rPr>
              <a:t> (TRIN-r TRUE and TRIN-r FALSE.) </a:t>
            </a:r>
          </a:p>
        </p:txBody>
      </p:sp>
      <p:sp>
        <p:nvSpPr>
          <p:cNvPr id="4" name="Slide Number Placeholder 3"/>
          <p:cNvSpPr>
            <a:spLocks noGrp="1"/>
          </p:cNvSpPr>
          <p:nvPr>
            <p:ph type="sldNum" sz="quarter" idx="10"/>
          </p:nvPr>
        </p:nvSpPr>
        <p:spPr/>
        <p:txBody>
          <a:bodyPr/>
          <a:lstStyle/>
          <a:p>
            <a:fld id="{7BA659A2-A745-644C-99E9-B916192B02DB}" type="slidenum">
              <a:rPr lang="en-US" smtClean="0"/>
              <a:t>11</a:t>
            </a:fld>
            <a:endParaRPr lang="en-US"/>
          </a:p>
        </p:txBody>
      </p:sp>
    </p:spTree>
    <p:extLst>
      <p:ext uri="{BB962C8B-B14F-4D97-AF65-F5344CB8AC3E}">
        <p14:creationId xmlns:p14="http://schemas.microsoft.com/office/powerpoint/2010/main" val="19771345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Moving on to our methods. </a:t>
            </a:r>
          </a:p>
        </p:txBody>
      </p:sp>
      <p:sp>
        <p:nvSpPr>
          <p:cNvPr id="4" name="Slide Number Placeholder 3"/>
          <p:cNvSpPr>
            <a:spLocks noGrp="1"/>
          </p:cNvSpPr>
          <p:nvPr>
            <p:ph type="sldNum" sz="quarter" idx="10"/>
          </p:nvPr>
        </p:nvSpPr>
        <p:spPr/>
        <p:txBody>
          <a:bodyPr/>
          <a:lstStyle/>
          <a:p>
            <a:fld id="{7BA659A2-A745-644C-99E9-B916192B02DB}" type="slidenum">
              <a:rPr lang="en-US" smtClean="0"/>
              <a:t>12</a:t>
            </a:fld>
            <a:endParaRPr lang="en-US" dirty="0"/>
          </a:p>
        </p:txBody>
      </p:sp>
    </p:spTree>
    <p:extLst>
      <p:ext uri="{BB962C8B-B14F-4D97-AF65-F5344CB8AC3E}">
        <p14:creationId xmlns:p14="http://schemas.microsoft.com/office/powerpoint/2010/main" val="18771819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For the current study we used a large sample of 3,298 college students. This sample was obtained by compiling four smaller college student samples in which students completed the MMPI-2 or MMPI-2-RF between 2007-2018. Strict exclusionary criteria was used to exclude protocols that were invalid or possibly invalid and that criteria is presented for you above. After making these exclusions, we had a final sample of 1,781 college students that we used for the present analyses – these participants demographic information is listed on the slide for you</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*Pause*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BA659A2-A745-644C-99E9-B916192B02DB}" type="slidenum">
              <a:rPr lang="en-US" smtClean="0"/>
              <a:t>13</a:t>
            </a:fld>
            <a:endParaRPr lang="en-US"/>
          </a:p>
        </p:txBody>
      </p:sp>
    </p:spTree>
    <p:extLst>
      <p:ext uri="{BB962C8B-B14F-4D97-AF65-F5344CB8AC3E}">
        <p14:creationId xmlns:p14="http://schemas.microsoft.com/office/powerpoint/2010/main" val="14268105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Using the final sample, we replicated Whitney and colleagues methodology for simulating mixed responding. This consisted of us using computer-generated responding to simulate mixed responding across our different response rates (40-100 in increments of 10). To do demonstrate how we did this I’ll provide an example for the 40% response rate. First, we split the MMPI-2-RF items into three sections. Then, for each section we inserted either random, acquiescent, or counter-acquiescent responding. Then, we… </a:t>
            </a:r>
          </a:p>
          <a:p>
            <a:endParaRPr lang="en-US" dirty="0"/>
          </a:p>
          <a:p>
            <a:endParaRPr lang="en-US" dirty="0"/>
          </a:p>
        </p:txBody>
      </p:sp>
      <p:sp>
        <p:nvSpPr>
          <p:cNvPr id="4" name="Slide Number Placeholder 3"/>
          <p:cNvSpPr>
            <a:spLocks noGrp="1"/>
          </p:cNvSpPr>
          <p:nvPr>
            <p:ph type="sldNum" sz="quarter" idx="10"/>
          </p:nvPr>
        </p:nvSpPr>
        <p:spPr/>
        <p:txBody>
          <a:bodyPr/>
          <a:lstStyle/>
          <a:p>
            <a:fld id="{7BA659A2-A745-644C-99E9-B916192B02DB}" type="slidenum">
              <a:rPr lang="en-US" smtClean="0"/>
              <a:t>14</a:t>
            </a:fld>
            <a:endParaRPr lang="en-US"/>
          </a:p>
        </p:txBody>
      </p:sp>
    </p:spTree>
    <p:extLst>
      <p:ext uri="{BB962C8B-B14F-4D97-AF65-F5344CB8AC3E}">
        <p14:creationId xmlns:p14="http://schemas.microsoft.com/office/powerpoint/2010/main" val="42486759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selected 40% of the items in the first section. </a:t>
            </a:r>
          </a:p>
        </p:txBody>
      </p:sp>
      <p:sp>
        <p:nvSpPr>
          <p:cNvPr id="4" name="Slide Number Placeholder 3"/>
          <p:cNvSpPr>
            <a:spLocks noGrp="1"/>
          </p:cNvSpPr>
          <p:nvPr>
            <p:ph type="sldNum" sz="quarter" idx="10"/>
          </p:nvPr>
        </p:nvSpPr>
        <p:spPr/>
        <p:txBody>
          <a:bodyPr/>
          <a:lstStyle/>
          <a:p>
            <a:fld id="{7BA659A2-A745-644C-99E9-B916192B02DB}" type="slidenum">
              <a:rPr lang="en-US" smtClean="0"/>
              <a:t>15</a:t>
            </a:fld>
            <a:endParaRPr lang="en-US"/>
          </a:p>
        </p:txBody>
      </p:sp>
    </p:spTree>
    <p:extLst>
      <p:ext uri="{BB962C8B-B14F-4D97-AF65-F5344CB8AC3E}">
        <p14:creationId xmlns:p14="http://schemas.microsoft.com/office/powerpoint/2010/main" val="12285917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7BA659A2-A745-644C-99E9-B916192B02DB}" type="slidenum">
              <a:rPr lang="en-US" smtClean="0"/>
              <a:t>16</a:t>
            </a:fld>
            <a:endParaRPr lang="en-US"/>
          </a:p>
        </p:txBody>
      </p:sp>
    </p:spTree>
    <p:extLst>
      <p:ext uri="{BB962C8B-B14F-4D97-AF65-F5344CB8AC3E}">
        <p14:creationId xmlns:p14="http://schemas.microsoft.com/office/powerpoint/2010/main" val="22430185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inserted random T or F responses into those items. </a:t>
            </a:r>
          </a:p>
          <a:p>
            <a:endParaRPr lang="en-US" dirty="0"/>
          </a:p>
          <a:p>
            <a:endParaRPr lang="en-US" dirty="0"/>
          </a:p>
        </p:txBody>
      </p:sp>
      <p:sp>
        <p:nvSpPr>
          <p:cNvPr id="4" name="Slide Number Placeholder 3"/>
          <p:cNvSpPr>
            <a:spLocks noGrp="1"/>
          </p:cNvSpPr>
          <p:nvPr>
            <p:ph type="sldNum" sz="quarter" idx="10"/>
          </p:nvPr>
        </p:nvSpPr>
        <p:spPr/>
        <p:txBody>
          <a:bodyPr/>
          <a:lstStyle/>
          <a:p>
            <a:fld id="{7BA659A2-A745-644C-99E9-B916192B02DB}" type="slidenum">
              <a:rPr lang="en-US" smtClean="0"/>
              <a:t>17</a:t>
            </a:fld>
            <a:endParaRPr lang="en-US"/>
          </a:p>
        </p:txBody>
      </p:sp>
    </p:spTree>
    <p:extLst>
      <p:ext uri="{BB962C8B-B14F-4D97-AF65-F5344CB8AC3E}">
        <p14:creationId xmlns:p14="http://schemas.microsoft.com/office/powerpoint/2010/main" val="34037966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Then we selected 40% of the items in the second section. </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7BA659A2-A745-644C-99E9-B916192B02DB}" type="slidenum">
              <a:rPr lang="en-US" smtClean="0"/>
              <a:t>18</a:t>
            </a:fld>
            <a:endParaRPr lang="en-US"/>
          </a:p>
        </p:txBody>
      </p:sp>
    </p:spTree>
    <p:extLst>
      <p:ext uri="{BB962C8B-B14F-4D97-AF65-F5344CB8AC3E}">
        <p14:creationId xmlns:p14="http://schemas.microsoft.com/office/powerpoint/2010/main" val="29426693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7BA659A2-A745-644C-99E9-B916192B02DB}" type="slidenum">
              <a:rPr lang="en-US" smtClean="0"/>
              <a:t>19</a:t>
            </a:fld>
            <a:endParaRPr lang="en-US"/>
          </a:p>
        </p:txBody>
      </p:sp>
    </p:spTree>
    <p:extLst>
      <p:ext uri="{BB962C8B-B14F-4D97-AF65-F5344CB8AC3E}">
        <p14:creationId xmlns:p14="http://schemas.microsoft.com/office/powerpoint/2010/main" val="9427318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inserted all true responses into those selected items. </a:t>
            </a:r>
          </a:p>
        </p:txBody>
      </p:sp>
      <p:sp>
        <p:nvSpPr>
          <p:cNvPr id="4" name="Slide Number Placeholder 3"/>
          <p:cNvSpPr>
            <a:spLocks noGrp="1"/>
          </p:cNvSpPr>
          <p:nvPr>
            <p:ph type="sldNum" sz="quarter" idx="10"/>
          </p:nvPr>
        </p:nvSpPr>
        <p:spPr/>
        <p:txBody>
          <a:bodyPr/>
          <a:lstStyle/>
          <a:p>
            <a:fld id="{7BA659A2-A745-644C-99E9-B916192B02DB}" type="slidenum">
              <a:rPr lang="en-US" smtClean="0"/>
              <a:t>20</a:t>
            </a:fld>
            <a:endParaRPr lang="en-US"/>
          </a:p>
        </p:txBody>
      </p:sp>
    </p:spTree>
    <p:extLst>
      <p:ext uri="{BB962C8B-B14F-4D97-AF65-F5344CB8AC3E}">
        <p14:creationId xmlns:p14="http://schemas.microsoft.com/office/powerpoint/2010/main" val="1559231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Then we selected 40% of the items in the final section. </a:t>
            </a:r>
          </a:p>
          <a:p>
            <a:endParaRPr lang="en-US" dirty="0"/>
          </a:p>
        </p:txBody>
      </p:sp>
      <p:sp>
        <p:nvSpPr>
          <p:cNvPr id="4" name="Slide Number Placeholder 3"/>
          <p:cNvSpPr>
            <a:spLocks noGrp="1"/>
          </p:cNvSpPr>
          <p:nvPr>
            <p:ph type="sldNum" sz="quarter" idx="10"/>
          </p:nvPr>
        </p:nvSpPr>
        <p:spPr/>
        <p:txBody>
          <a:bodyPr/>
          <a:lstStyle/>
          <a:p>
            <a:fld id="{7BA659A2-A745-644C-99E9-B916192B02DB}" type="slidenum">
              <a:rPr lang="en-US" smtClean="0"/>
              <a:t>21</a:t>
            </a:fld>
            <a:endParaRPr lang="en-US"/>
          </a:p>
        </p:txBody>
      </p:sp>
    </p:spTree>
    <p:extLst>
      <p:ext uri="{BB962C8B-B14F-4D97-AF65-F5344CB8AC3E}">
        <p14:creationId xmlns:p14="http://schemas.microsoft.com/office/powerpoint/2010/main" val="6104002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A659A2-A745-644C-99E9-B916192B02DB}" type="slidenum">
              <a:rPr lang="en-US" smtClean="0"/>
              <a:t>22</a:t>
            </a:fld>
            <a:endParaRPr lang="en-US"/>
          </a:p>
        </p:txBody>
      </p:sp>
    </p:spTree>
    <p:extLst>
      <p:ext uri="{BB962C8B-B14F-4D97-AF65-F5344CB8AC3E}">
        <p14:creationId xmlns:p14="http://schemas.microsoft.com/office/powerpoint/2010/main" val="38619530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inserted all false answer into those selected items. </a:t>
            </a:r>
          </a:p>
        </p:txBody>
      </p:sp>
      <p:sp>
        <p:nvSpPr>
          <p:cNvPr id="4" name="Slide Number Placeholder 3"/>
          <p:cNvSpPr>
            <a:spLocks noGrp="1"/>
          </p:cNvSpPr>
          <p:nvPr>
            <p:ph type="sldNum" sz="quarter" idx="10"/>
          </p:nvPr>
        </p:nvSpPr>
        <p:spPr/>
        <p:txBody>
          <a:bodyPr/>
          <a:lstStyle/>
          <a:p>
            <a:fld id="{7BA659A2-A745-644C-99E9-B916192B02DB}" type="slidenum">
              <a:rPr lang="en-US" smtClean="0"/>
              <a:t>23</a:t>
            </a:fld>
            <a:endParaRPr lang="en-US"/>
          </a:p>
        </p:txBody>
      </p:sp>
    </p:spTree>
    <p:extLst>
      <p:ext uri="{BB962C8B-B14F-4D97-AF65-F5344CB8AC3E}">
        <p14:creationId xmlns:p14="http://schemas.microsoft.com/office/powerpoint/2010/main" val="16632285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process was completed 6 different times to account for the 6 different variations of mixed responding that occur using this definition. Throughout this presentation, we refer to these various conditions by these acronyms, which indicate the order in which we inserted the response styles.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simulation process then repeated across each of the mixed responding rates which ranged from 40%-100% in increments of 10. </a:t>
            </a:r>
          </a:p>
          <a:p>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7BA659A2-A745-644C-99E9-B916192B02DB}" type="slidenum">
              <a:rPr lang="en-US" smtClean="0"/>
              <a:t>24</a:t>
            </a:fld>
            <a:endParaRPr lang="en-US"/>
          </a:p>
        </p:txBody>
      </p:sp>
    </p:spTree>
    <p:extLst>
      <p:ext uri="{BB962C8B-B14F-4D97-AF65-F5344CB8AC3E}">
        <p14:creationId xmlns:p14="http://schemas.microsoft.com/office/powerpoint/2010/main" val="38148668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For our results today, I’ll be showing a subset of our findings to provide you with an overview of the trends that we found. So I’ll be specifically be presenting our findings across four mixed responding rates, 40, 60, 80, and then 100% mixed responding. </a:t>
            </a:r>
          </a:p>
        </p:txBody>
      </p:sp>
      <p:sp>
        <p:nvSpPr>
          <p:cNvPr id="4" name="Slide Number Placeholder 3"/>
          <p:cNvSpPr>
            <a:spLocks noGrp="1"/>
          </p:cNvSpPr>
          <p:nvPr>
            <p:ph type="sldNum" sz="quarter" idx="10"/>
          </p:nvPr>
        </p:nvSpPr>
        <p:spPr/>
        <p:txBody>
          <a:bodyPr/>
          <a:lstStyle/>
          <a:p>
            <a:fld id="{7BA659A2-A745-644C-99E9-B916192B02DB}" type="slidenum">
              <a:rPr lang="en-US" smtClean="0"/>
              <a:t>25</a:t>
            </a:fld>
            <a:endParaRPr lang="en-US" dirty="0"/>
          </a:p>
        </p:txBody>
      </p:sp>
    </p:spTree>
    <p:extLst>
      <p:ext uri="{BB962C8B-B14F-4D97-AF65-F5344CB8AC3E}">
        <p14:creationId xmlns:p14="http://schemas.microsoft.com/office/powerpoint/2010/main" val="22036946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first set of results I’ll be discussing were conducted to answer our first hypothesis, in which we replicated and extended the findings of Whitney and colleagues and hypothesized that CRIN scores would demonstrate elevation across all of our mixed responding rates. </a:t>
            </a:r>
          </a:p>
        </p:txBody>
      </p:sp>
      <p:sp>
        <p:nvSpPr>
          <p:cNvPr id="4" name="Slide Number Placeholder 3"/>
          <p:cNvSpPr>
            <a:spLocks noGrp="1"/>
          </p:cNvSpPr>
          <p:nvPr>
            <p:ph type="sldNum" sz="quarter" idx="10"/>
          </p:nvPr>
        </p:nvSpPr>
        <p:spPr/>
        <p:txBody>
          <a:bodyPr/>
          <a:lstStyle/>
          <a:p>
            <a:fld id="{7BA659A2-A745-644C-99E9-B916192B02DB}" type="slidenum">
              <a:rPr lang="en-US" smtClean="0"/>
              <a:t>26</a:t>
            </a:fld>
            <a:endParaRPr lang="en-US"/>
          </a:p>
        </p:txBody>
      </p:sp>
    </p:spTree>
    <p:extLst>
      <p:ext uri="{BB962C8B-B14F-4D97-AF65-F5344CB8AC3E}">
        <p14:creationId xmlns:p14="http://schemas.microsoft.com/office/powerpoint/2010/main" val="4084389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 investigate this, we examined how the mean scores of VRIN-r, TRIN-r, and CRIN were impacted across these mixed responding rates, which is what is displayed in the present table.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To orient you all to these tables, we have the 6 mixed responding conditions located across the horizontal axis </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7BA659A2-A745-644C-99E9-B916192B02DB}" type="slidenum">
              <a:rPr lang="en-US" smtClean="0"/>
              <a:t>27</a:t>
            </a:fld>
            <a:endParaRPr lang="en-US" dirty="0"/>
          </a:p>
        </p:txBody>
      </p:sp>
    </p:spTree>
    <p:extLst>
      <p:ext uri="{BB962C8B-B14F-4D97-AF65-F5344CB8AC3E}">
        <p14:creationId xmlns:p14="http://schemas.microsoft.com/office/powerpoint/2010/main" val="17949109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and t scores are displayed on the vertical axis. </a:t>
            </a:r>
          </a:p>
          <a:p>
            <a:endParaRPr lang="en-US" dirty="0"/>
          </a:p>
        </p:txBody>
      </p:sp>
      <p:sp>
        <p:nvSpPr>
          <p:cNvPr id="4" name="Slide Number Placeholder 3"/>
          <p:cNvSpPr>
            <a:spLocks noGrp="1"/>
          </p:cNvSpPr>
          <p:nvPr>
            <p:ph type="sldNum" sz="quarter" idx="10"/>
          </p:nvPr>
        </p:nvSpPr>
        <p:spPr/>
        <p:txBody>
          <a:bodyPr/>
          <a:lstStyle/>
          <a:p>
            <a:fld id="{7BA659A2-A745-644C-99E9-B916192B02DB}" type="slidenum">
              <a:rPr lang="en-US" smtClean="0"/>
              <a:t>28</a:t>
            </a:fld>
            <a:endParaRPr lang="en-US" dirty="0"/>
          </a:p>
        </p:txBody>
      </p:sp>
    </p:spTree>
    <p:extLst>
      <p:ext uri="{BB962C8B-B14F-4D97-AF65-F5344CB8AC3E}">
        <p14:creationId xmlns:p14="http://schemas.microsoft.com/office/powerpoint/2010/main" val="33342112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 scores are displayed on the vertical axis. </a:t>
            </a:r>
          </a:p>
          <a:p>
            <a:endParaRPr lang="en-US" dirty="0"/>
          </a:p>
        </p:txBody>
      </p:sp>
      <p:sp>
        <p:nvSpPr>
          <p:cNvPr id="4" name="Slide Number Placeholder 3"/>
          <p:cNvSpPr>
            <a:spLocks noGrp="1"/>
          </p:cNvSpPr>
          <p:nvPr>
            <p:ph type="sldNum" sz="quarter" idx="10"/>
          </p:nvPr>
        </p:nvSpPr>
        <p:spPr/>
        <p:txBody>
          <a:bodyPr/>
          <a:lstStyle/>
          <a:p>
            <a:fld id="{7BA659A2-A745-644C-99E9-B916192B02DB}" type="slidenum">
              <a:rPr lang="en-US" smtClean="0"/>
              <a:t>29</a:t>
            </a:fld>
            <a:endParaRPr lang="en-US" dirty="0"/>
          </a:p>
        </p:txBody>
      </p:sp>
    </p:spTree>
    <p:extLst>
      <p:ext uri="{BB962C8B-B14F-4D97-AF65-F5344CB8AC3E}">
        <p14:creationId xmlns:p14="http://schemas.microsoft.com/office/powerpoint/2010/main" val="32957261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Looking at the 40% mixed responding condition - we see that scores on CRIN were indeed elevated in the presence of mixed responding, VRIN-r scores were similar to CRIN scores, and then TRIN-r scores were stuck between the 60-70 t score range. This trend is also present in the 60% mixed responding condition. </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7BA659A2-A745-644C-99E9-B916192B02DB}" type="slidenum">
              <a:rPr lang="en-US" smtClean="0"/>
              <a:t>30</a:t>
            </a:fld>
            <a:endParaRPr lang="en-US" dirty="0"/>
          </a:p>
        </p:txBody>
      </p:sp>
    </p:spTree>
    <p:extLst>
      <p:ext uri="{BB962C8B-B14F-4D97-AF65-F5344CB8AC3E}">
        <p14:creationId xmlns:p14="http://schemas.microsoft.com/office/powerpoint/2010/main" val="37296316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Then the 80% responding condition and also 100% conditions as well. </a:t>
            </a:r>
          </a:p>
          <a:p>
            <a:endParaRPr lang="en-US" dirty="0"/>
          </a:p>
        </p:txBody>
      </p:sp>
      <p:sp>
        <p:nvSpPr>
          <p:cNvPr id="4" name="Slide Number Placeholder 3"/>
          <p:cNvSpPr>
            <a:spLocks noGrp="1"/>
          </p:cNvSpPr>
          <p:nvPr>
            <p:ph type="sldNum" sz="quarter" idx="10"/>
          </p:nvPr>
        </p:nvSpPr>
        <p:spPr/>
        <p:txBody>
          <a:bodyPr/>
          <a:lstStyle/>
          <a:p>
            <a:fld id="{7BA659A2-A745-644C-99E9-B916192B02DB}" type="slidenum">
              <a:rPr lang="en-US" smtClean="0"/>
              <a:t>31</a:t>
            </a:fld>
            <a:endParaRPr lang="en-US" dirty="0"/>
          </a:p>
        </p:txBody>
      </p:sp>
    </p:spTree>
    <p:extLst>
      <p:ext uri="{BB962C8B-B14F-4D97-AF65-F5344CB8AC3E}">
        <p14:creationId xmlns:p14="http://schemas.microsoft.com/office/powerpoint/2010/main" val="38674081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For our second hypothesis, we examined if scores on CRIN added incrementally to scores on VRIN-r and TRIN-r for detecting mixed responding </a:t>
            </a:r>
          </a:p>
        </p:txBody>
      </p:sp>
      <p:sp>
        <p:nvSpPr>
          <p:cNvPr id="4" name="Slide Number Placeholder 3"/>
          <p:cNvSpPr>
            <a:spLocks noGrp="1"/>
          </p:cNvSpPr>
          <p:nvPr>
            <p:ph type="sldNum" sz="quarter" idx="5"/>
          </p:nvPr>
        </p:nvSpPr>
        <p:spPr/>
        <p:txBody>
          <a:bodyPr/>
          <a:lstStyle/>
          <a:p>
            <a:fld id="{7BA659A2-A745-644C-99E9-B916192B02DB}" type="slidenum">
              <a:rPr lang="en-US" smtClean="0"/>
              <a:t>32</a:t>
            </a:fld>
            <a:endParaRPr lang="en-US"/>
          </a:p>
        </p:txBody>
      </p:sp>
    </p:spTree>
    <p:extLst>
      <p:ext uri="{BB962C8B-B14F-4D97-AF65-F5344CB8AC3E}">
        <p14:creationId xmlns:p14="http://schemas.microsoft.com/office/powerpoint/2010/main" val="38515856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 do this, we examined the percentage of cases uniquely flagged as invalid by VRIN-r, TRIN-r, both VRIN-r and TRIN-r, and then CRIN based on a score greater than 80. These findings are displayed in the current table. </a:t>
            </a:r>
          </a:p>
          <a:p>
            <a:endParaRPr lang="en-US" strike="noStrike" dirty="0"/>
          </a:p>
        </p:txBody>
      </p:sp>
      <p:sp>
        <p:nvSpPr>
          <p:cNvPr id="4" name="Slide Number Placeholder 3"/>
          <p:cNvSpPr>
            <a:spLocks noGrp="1"/>
          </p:cNvSpPr>
          <p:nvPr>
            <p:ph type="sldNum" sz="quarter" idx="10"/>
          </p:nvPr>
        </p:nvSpPr>
        <p:spPr/>
        <p:txBody>
          <a:bodyPr/>
          <a:lstStyle/>
          <a:p>
            <a:fld id="{7BA659A2-A745-644C-99E9-B916192B02DB}" type="slidenum">
              <a:rPr lang="en-US" smtClean="0"/>
              <a:t>33</a:t>
            </a:fld>
            <a:endParaRPr lang="en-US"/>
          </a:p>
        </p:txBody>
      </p:sp>
    </p:spTree>
    <p:extLst>
      <p:ext uri="{BB962C8B-B14F-4D97-AF65-F5344CB8AC3E}">
        <p14:creationId xmlns:p14="http://schemas.microsoft.com/office/powerpoint/2010/main" val="36651803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For this table, the percentages are along the vertical axis. </a:t>
            </a:r>
          </a:p>
          <a:p>
            <a:endParaRPr lang="en-US" strike="noStrike" dirty="0"/>
          </a:p>
        </p:txBody>
      </p:sp>
      <p:sp>
        <p:nvSpPr>
          <p:cNvPr id="4" name="Slide Number Placeholder 3"/>
          <p:cNvSpPr>
            <a:spLocks noGrp="1"/>
          </p:cNvSpPr>
          <p:nvPr>
            <p:ph type="sldNum" sz="quarter" idx="10"/>
          </p:nvPr>
        </p:nvSpPr>
        <p:spPr/>
        <p:txBody>
          <a:bodyPr/>
          <a:lstStyle/>
          <a:p>
            <a:fld id="{7BA659A2-A745-644C-99E9-B916192B02DB}" type="slidenum">
              <a:rPr lang="en-US" smtClean="0"/>
              <a:t>34</a:t>
            </a:fld>
            <a:endParaRPr lang="en-US"/>
          </a:p>
        </p:txBody>
      </p:sp>
    </p:spTree>
    <p:extLst>
      <p:ext uri="{BB962C8B-B14F-4D97-AF65-F5344CB8AC3E}">
        <p14:creationId xmlns:p14="http://schemas.microsoft.com/office/powerpoint/2010/main" val="42275394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And, as before, the various mixed responding conditions are displayed along the horizontal axis. </a:t>
            </a:r>
          </a:p>
          <a:p>
            <a:endParaRPr lang="en-US" strike="noStrike" dirty="0"/>
          </a:p>
        </p:txBody>
      </p:sp>
      <p:sp>
        <p:nvSpPr>
          <p:cNvPr id="4" name="Slide Number Placeholder 3"/>
          <p:cNvSpPr>
            <a:spLocks noGrp="1"/>
          </p:cNvSpPr>
          <p:nvPr>
            <p:ph type="sldNum" sz="quarter" idx="10"/>
          </p:nvPr>
        </p:nvSpPr>
        <p:spPr/>
        <p:txBody>
          <a:bodyPr/>
          <a:lstStyle/>
          <a:p>
            <a:fld id="{7BA659A2-A745-644C-99E9-B916192B02DB}" type="slidenum">
              <a:rPr lang="en-US" smtClean="0"/>
              <a:t>35</a:t>
            </a:fld>
            <a:endParaRPr lang="en-US"/>
          </a:p>
        </p:txBody>
      </p:sp>
    </p:spTree>
    <p:extLst>
      <p:ext uri="{BB962C8B-B14F-4D97-AF65-F5344CB8AC3E}">
        <p14:creationId xmlns:p14="http://schemas.microsoft.com/office/powerpoint/2010/main" val="7987513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Looking at the 40% mixed responding condition – we see similar patterns as what Whitney and colleagues observed.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First, we see that scores on VRIN-r do most of the work for detecting mixed responding across all of the mixed responding rates, while TRIN-r scores do very little.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Then, it appears that scores on CRIN add to scores on VRIN-r and TRIN-r for detecting mixed responding. </a:t>
            </a:r>
          </a:p>
        </p:txBody>
      </p:sp>
      <p:sp>
        <p:nvSpPr>
          <p:cNvPr id="4" name="Slide Number Placeholder 3"/>
          <p:cNvSpPr>
            <a:spLocks noGrp="1"/>
          </p:cNvSpPr>
          <p:nvPr>
            <p:ph type="sldNum" sz="quarter" idx="10"/>
          </p:nvPr>
        </p:nvSpPr>
        <p:spPr/>
        <p:txBody>
          <a:bodyPr/>
          <a:lstStyle/>
          <a:p>
            <a:fld id="{7BA659A2-A745-644C-99E9-B916192B02DB}" type="slidenum">
              <a:rPr lang="en-US" smtClean="0"/>
              <a:t>36</a:t>
            </a:fld>
            <a:endParaRPr lang="en-US"/>
          </a:p>
        </p:txBody>
      </p:sp>
    </p:spTree>
    <p:extLst>
      <p:ext uri="{BB962C8B-B14F-4D97-AF65-F5344CB8AC3E}">
        <p14:creationId xmlns:p14="http://schemas.microsoft.com/office/powerpoint/2010/main" val="38914749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pattern is consistent when 60% of mixed responding is simulated. </a:t>
            </a:r>
          </a:p>
        </p:txBody>
      </p:sp>
      <p:sp>
        <p:nvSpPr>
          <p:cNvPr id="4" name="Slide Number Placeholder 3"/>
          <p:cNvSpPr>
            <a:spLocks noGrp="1"/>
          </p:cNvSpPr>
          <p:nvPr>
            <p:ph type="sldNum" sz="quarter" idx="10"/>
          </p:nvPr>
        </p:nvSpPr>
        <p:spPr/>
        <p:txBody>
          <a:bodyPr/>
          <a:lstStyle/>
          <a:p>
            <a:fld id="{7BA659A2-A745-644C-99E9-B916192B02DB}" type="slidenum">
              <a:rPr lang="en-US" smtClean="0"/>
              <a:t>37</a:t>
            </a:fld>
            <a:endParaRPr lang="en-US"/>
          </a:p>
        </p:txBody>
      </p:sp>
    </p:spTree>
    <p:extLst>
      <p:ext uri="{BB962C8B-B14F-4D97-AF65-F5344CB8AC3E}">
        <p14:creationId xmlns:p14="http://schemas.microsoft.com/office/powerpoint/2010/main" val="21737862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well as 80% mixed responding.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BA659A2-A745-644C-99E9-B916192B02DB}" type="slidenum">
              <a:rPr lang="en-US" smtClean="0"/>
              <a:t>38</a:t>
            </a:fld>
            <a:endParaRPr lang="en-US"/>
          </a:p>
        </p:txBody>
      </p:sp>
    </p:spTree>
    <p:extLst>
      <p:ext uri="{BB962C8B-B14F-4D97-AF65-F5344CB8AC3E}">
        <p14:creationId xmlns:p14="http://schemas.microsoft.com/office/powerpoint/2010/main" val="28522214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And 100% mixed responding too. Overall CRIN scores consistently adds to the detection of mixed responding and detects up to 26% of cases. </a:t>
            </a:r>
          </a:p>
          <a:p>
            <a:endParaRPr lang="en-US" strike="noStrike" dirty="0"/>
          </a:p>
          <a:p>
            <a:endParaRPr lang="en-US" strike="noStrike" dirty="0"/>
          </a:p>
          <a:p>
            <a:endParaRPr lang="en-US" strike="noStrike" dirty="0"/>
          </a:p>
          <a:p>
            <a:endParaRPr lang="en-US" strike="noStrike" dirty="0"/>
          </a:p>
          <a:p>
            <a:endParaRPr lang="en-US" strike="noStrike" dirty="0"/>
          </a:p>
          <a:p>
            <a:r>
              <a:rPr lang="en-US" strike="noStrike" dirty="0"/>
              <a:t>**DO NOT SAY***</a:t>
            </a:r>
          </a:p>
          <a:p>
            <a:endParaRPr lang="en-US" strike="noStrik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trike="noStrike"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trike="noStrike" dirty="0"/>
              <a:t>Further, these trends also suggests that when VRIN-r scores are weaker at detecting mixed responding (conditions RAC and ARC), that scores on CRIN are able to make up the difference there. </a:t>
            </a:r>
            <a:endParaRPr lang="en-US" dirty="0"/>
          </a:p>
        </p:txBody>
      </p:sp>
      <p:sp>
        <p:nvSpPr>
          <p:cNvPr id="4" name="Slide Number Placeholder 3"/>
          <p:cNvSpPr>
            <a:spLocks noGrp="1"/>
          </p:cNvSpPr>
          <p:nvPr>
            <p:ph type="sldNum" sz="quarter" idx="5"/>
          </p:nvPr>
        </p:nvSpPr>
        <p:spPr/>
        <p:txBody>
          <a:bodyPr/>
          <a:lstStyle/>
          <a:p>
            <a:fld id="{7BA659A2-A745-644C-99E9-B916192B02DB}" type="slidenum">
              <a:rPr lang="en-US" smtClean="0"/>
              <a:t>39</a:t>
            </a:fld>
            <a:endParaRPr lang="en-US"/>
          </a:p>
        </p:txBody>
      </p:sp>
    </p:spTree>
    <p:extLst>
      <p:ext uri="{BB962C8B-B14F-4D97-AF65-F5344CB8AC3E}">
        <p14:creationId xmlns:p14="http://schemas.microsoft.com/office/powerpoint/2010/main" val="22917878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Finally, TRIN-r scores were observed to contribute very little in detecting mixed responding, likely because of TRIN-r’s tug-o-war, we investigated if CRIN scores’ incremental utility for detecting mixed responding beyond VRIN-r and TRIN-r scores and anticipated that CRIN's utility would be negatively impacted. </a:t>
            </a:r>
          </a:p>
        </p:txBody>
      </p:sp>
      <p:sp>
        <p:nvSpPr>
          <p:cNvPr id="4" name="Slide Number Placeholder 3"/>
          <p:cNvSpPr>
            <a:spLocks noGrp="1"/>
          </p:cNvSpPr>
          <p:nvPr>
            <p:ph type="sldNum" sz="quarter" idx="5"/>
          </p:nvPr>
        </p:nvSpPr>
        <p:spPr/>
        <p:txBody>
          <a:bodyPr/>
          <a:lstStyle/>
          <a:p>
            <a:fld id="{7BA659A2-A745-644C-99E9-B916192B02DB}" type="slidenum">
              <a:rPr lang="en-US" smtClean="0"/>
              <a:t>40</a:t>
            </a:fld>
            <a:endParaRPr lang="en-US"/>
          </a:p>
        </p:txBody>
      </p:sp>
    </p:spTree>
    <p:extLst>
      <p:ext uri="{BB962C8B-B14F-4D97-AF65-F5344CB8AC3E}">
        <p14:creationId xmlns:p14="http://schemas.microsoft.com/office/powerpoint/2010/main" val="39731954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These graphs displayed are similar to some of the others I have walked through today. They display the mean t scores for the scales under examination across 40, 60, 80, and 100% mixed responding. These graph are actually exactly like the graphs I showed you for our first hypothesis, except this graph displays TRIN-r split into its subcomponents.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Looking at the orange and green lines displayed at 40%, we see that splitting TRIN-r into its subcomponents allowed for TRIN-r scores to have more range and no longer restricted to the 60-70 t score range as before. Also, we see scores  on TRIN-r TRUE </a:t>
            </a:r>
            <a:r>
              <a:rPr lang="en-US" sz="1200" kern="1200" dirty="0" err="1">
                <a:solidFill>
                  <a:schemeClr val="tx1"/>
                </a:solidFill>
                <a:effectLst/>
                <a:latin typeface="+mn-lt"/>
                <a:ea typeface="+mn-ea"/>
                <a:cs typeface="+mn-cs"/>
              </a:rPr>
              <a:t>adn</a:t>
            </a:r>
            <a:r>
              <a:rPr lang="en-US" sz="1200" kern="1200" dirty="0">
                <a:solidFill>
                  <a:schemeClr val="tx1"/>
                </a:solidFill>
                <a:effectLst/>
                <a:latin typeface="+mn-lt"/>
                <a:ea typeface="+mn-ea"/>
                <a:cs typeface="+mn-cs"/>
              </a:rPr>
              <a:t> FALSE raise in the presence of mixed responding, lending some support for our hypothesis that the tug-o-war scoring of TRIN-r did impact its utility for detecting mixed responding.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These patterns were observed at the 40% and 60% response rate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7BA659A2-A745-644C-99E9-B916192B02DB}" type="slidenum">
              <a:rPr lang="en-US" smtClean="0"/>
              <a:t>41</a:t>
            </a:fld>
            <a:endParaRPr lang="en-US"/>
          </a:p>
        </p:txBody>
      </p:sp>
    </p:spTree>
    <p:extLst>
      <p:ext uri="{BB962C8B-B14F-4D97-AF65-F5344CB8AC3E}">
        <p14:creationId xmlns:p14="http://schemas.microsoft.com/office/powerpoint/2010/main" val="12980668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well as, the 80 and 100% response rate. </a:t>
            </a:r>
          </a:p>
        </p:txBody>
      </p:sp>
      <p:sp>
        <p:nvSpPr>
          <p:cNvPr id="4" name="Slide Number Placeholder 3"/>
          <p:cNvSpPr>
            <a:spLocks noGrp="1"/>
          </p:cNvSpPr>
          <p:nvPr>
            <p:ph type="sldNum" sz="quarter" idx="5"/>
          </p:nvPr>
        </p:nvSpPr>
        <p:spPr/>
        <p:txBody>
          <a:bodyPr/>
          <a:lstStyle/>
          <a:p>
            <a:fld id="{7BA659A2-A745-644C-99E9-B916192B02DB}" type="slidenum">
              <a:rPr lang="en-US" smtClean="0"/>
              <a:t>42</a:t>
            </a:fld>
            <a:endParaRPr lang="en-US"/>
          </a:p>
        </p:txBody>
      </p:sp>
    </p:spTree>
    <p:extLst>
      <p:ext uri="{BB962C8B-B14F-4D97-AF65-F5344CB8AC3E}">
        <p14:creationId xmlns:p14="http://schemas.microsoft.com/office/powerpoint/2010/main" val="386430020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Next we examined the incremental utility of CRIN scores for detecting mixed responding when TRIN-r was split into its subcomponents.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Once again, this table is very similar to previous tables that we have looked at and displays the percentages of cases that were flagged as being invalid cases by VRIN-r, TRIN-r TRUE, TRIN-r FALSE, CRIN, and a combination of VRIN and TRIN-r’s subcomponents.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For the 40% response rate, we see that VRIN-r scores continue to do most of the work, but that TRIN-r – TRUE and FALSE scores do demonstrate more assistance in detecting mixed responding than TRIN-r alone did. Though CRIN's contribution to detecting invalid cases was diminished by splitting TRIN-r, CRIN scores still continue to uniquely detect up to 10% of additional cases. </a:t>
            </a:r>
          </a:p>
        </p:txBody>
      </p:sp>
      <p:sp>
        <p:nvSpPr>
          <p:cNvPr id="4" name="Slide Number Placeholder 3"/>
          <p:cNvSpPr>
            <a:spLocks noGrp="1"/>
          </p:cNvSpPr>
          <p:nvPr>
            <p:ph type="sldNum" sz="quarter" idx="10"/>
          </p:nvPr>
        </p:nvSpPr>
        <p:spPr/>
        <p:txBody>
          <a:bodyPr/>
          <a:lstStyle/>
          <a:p>
            <a:fld id="{7BA659A2-A745-644C-99E9-B916192B02DB}" type="slidenum">
              <a:rPr lang="en-US" smtClean="0"/>
              <a:t>43</a:t>
            </a:fld>
            <a:endParaRPr lang="en-US"/>
          </a:p>
        </p:txBody>
      </p:sp>
    </p:spTree>
    <p:extLst>
      <p:ext uri="{BB962C8B-B14F-4D97-AF65-F5344CB8AC3E}">
        <p14:creationId xmlns:p14="http://schemas.microsoft.com/office/powerpoint/2010/main" val="14244960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pattern continues to emerge in the 60% mixed responding condition. </a:t>
            </a:r>
          </a:p>
        </p:txBody>
      </p:sp>
      <p:sp>
        <p:nvSpPr>
          <p:cNvPr id="4" name="Slide Number Placeholder 3"/>
          <p:cNvSpPr>
            <a:spLocks noGrp="1"/>
          </p:cNvSpPr>
          <p:nvPr>
            <p:ph type="sldNum" sz="quarter" idx="10"/>
          </p:nvPr>
        </p:nvSpPr>
        <p:spPr/>
        <p:txBody>
          <a:bodyPr/>
          <a:lstStyle/>
          <a:p>
            <a:fld id="{7BA659A2-A745-644C-99E9-B916192B02DB}" type="slidenum">
              <a:rPr lang="en-US" smtClean="0"/>
              <a:t>44</a:t>
            </a:fld>
            <a:endParaRPr lang="en-US"/>
          </a:p>
        </p:txBody>
      </p:sp>
    </p:spTree>
    <p:extLst>
      <p:ext uri="{BB962C8B-B14F-4D97-AF65-F5344CB8AC3E}">
        <p14:creationId xmlns:p14="http://schemas.microsoft.com/office/powerpoint/2010/main" val="10972793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well as 80% mixed responding. </a:t>
            </a:r>
          </a:p>
        </p:txBody>
      </p:sp>
      <p:sp>
        <p:nvSpPr>
          <p:cNvPr id="4" name="Slide Number Placeholder 3"/>
          <p:cNvSpPr>
            <a:spLocks noGrp="1"/>
          </p:cNvSpPr>
          <p:nvPr>
            <p:ph type="sldNum" sz="quarter" idx="5"/>
          </p:nvPr>
        </p:nvSpPr>
        <p:spPr/>
        <p:txBody>
          <a:bodyPr/>
          <a:lstStyle/>
          <a:p>
            <a:fld id="{7BA659A2-A745-644C-99E9-B916192B02DB}" type="slidenum">
              <a:rPr lang="en-US" smtClean="0"/>
              <a:t>45</a:t>
            </a:fld>
            <a:endParaRPr lang="en-US"/>
          </a:p>
        </p:txBody>
      </p:sp>
    </p:spTree>
    <p:extLst>
      <p:ext uri="{BB962C8B-B14F-4D97-AF65-F5344CB8AC3E}">
        <p14:creationId xmlns:p14="http://schemas.microsoft.com/office/powerpoint/2010/main" val="112687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well as when all of the responses are simulated. However, its important to note that we are also </a:t>
            </a:r>
            <a:r>
              <a:rPr lang="en-US" sz="1200" kern="1200" dirty="0" err="1">
                <a:solidFill>
                  <a:schemeClr val="tx1"/>
                </a:solidFill>
                <a:effectLst/>
                <a:latin typeface="+mn-lt"/>
                <a:ea typeface="+mn-ea"/>
                <a:cs typeface="+mn-cs"/>
              </a:rPr>
              <a:t>dectecting</a:t>
            </a:r>
            <a:r>
              <a:rPr lang="en-US" sz="1200" kern="1200" dirty="0">
                <a:solidFill>
                  <a:schemeClr val="tx1"/>
                </a:solidFill>
                <a:effectLst/>
                <a:latin typeface="+mn-lt"/>
                <a:ea typeface="+mn-ea"/>
                <a:cs typeface="+mn-cs"/>
              </a:rPr>
              <a:t> less cases overall as invalid. I’ll discuss this more later.  </a:t>
            </a:r>
          </a:p>
        </p:txBody>
      </p:sp>
      <p:sp>
        <p:nvSpPr>
          <p:cNvPr id="4" name="Slide Number Placeholder 3"/>
          <p:cNvSpPr>
            <a:spLocks noGrp="1"/>
          </p:cNvSpPr>
          <p:nvPr>
            <p:ph type="sldNum" sz="quarter" idx="5"/>
          </p:nvPr>
        </p:nvSpPr>
        <p:spPr/>
        <p:txBody>
          <a:bodyPr/>
          <a:lstStyle/>
          <a:p>
            <a:fld id="{7BA659A2-A745-644C-99E9-B916192B02DB}" type="slidenum">
              <a:rPr lang="en-US" smtClean="0"/>
              <a:t>46</a:t>
            </a:fld>
            <a:endParaRPr lang="en-US"/>
          </a:p>
        </p:txBody>
      </p:sp>
    </p:spTree>
    <p:extLst>
      <p:ext uri="{BB962C8B-B14F-4D97-AF65-F5344CB8AC3E}">
        <p14:creationId xmlns:p14="http://schemas.microsoft.com/office/powerpoint/2010/main" val="159563426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Moving on to our discussion of these findings. </a:t>
            </a:r>
          </a:p>
        </p:txBody>
      </p:sp>
      <p:sp>
        <p:nvSpPr>
          <p:cNvPr id="4" name="Slide Number Placeholder 3"/>
          <p:cNvSpPr>
            <a:spLocks noGrp="1"/>
          </p:cNvSpPr>
          <p:nvPr>
            <p:ph type="sldNum" sz="quarter" idx="10"/>
          </p:nvPr>
        </p:nvSpPr>
        <p:spPr/>
        <p:txBody>
          <a:bodyPr/>
          <a:lstStyle/>
          <a:p>
            <a:fld id="{7BA659A2-A745-644C-99E9-B916192B02DB}" type="slidenum">
              <a:rPr lang="en-US" smtClean="0"/>
              <a:t>47</a:t>
            </a:fld>
            <a:endParaRPr lang="en-US"/>
          </a:p>
        </p:txBody>
      </p:sp>
    </p:spTree>
    <p:extLst>
      <p:ext uri="{BB962C8B-B14F-4D97-AF65-F5344CB8AC3E}">
        <p14:creationId xmlns:p14="http://schemas.microsoft.com/office/powerpoint/2010/main" val="99149747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a reminder, we first hypothesized that CRIN scores would demonstrate elevations in the presence of mixed responding. To this aim, we successfully replicated and extended the findings observed by </a:t>
            </a:r>
            <a:r>
              <a:rPr lang="en-US" sz="1200" kern="1200" dirty="0" err="1">
                <a:solidFill>
                  <a:schemeClr val="tx1"/>
                </a:solidFill>
                <a:effectLst/>
                <a:latin typeface="+mn-lt"/>
                <a:ea typeface="+mn-ea"/>
                <a:cs typeface="+mn-cs"/>
              </a:rPr>
              <a:t>whitney</a:t>
            </a:r>
            <a:r>
              <a:rPr lang="en-US" sz="1200" kern="1200" dirty="0">
                <a:solidFill>
                  <a:schemeClr val="tx1"/>
                </a:solidFill>
                <a:effectLst/>
                <a:latin typeface="+mn-lt"/>
                <a:ea typeface="+mn-ea"/>
                <a:cs typeface="+mn-cs"/>
              </a:rPr>
              <a:t> and </a:t>
            </a:r>
            <a:r>
              <a:rPr lang="en-US" sz="1200" kern="1200" dirty="0" err="1">
                <a:solidFill>
                  <a:schemeClr val="tx1"/>
                </a:solidFill>
                <a:effectLst/>
                <a:latin typeface="+mn-lt"/>
                <a:ea typeface="+mn-ea"/>
                <a:cs typeface="+mn-cs"/>
              </a:rPr>
              <a:t>collegues</a:t>
            </a:r>
            <a:r>
              <a:rPr lang="en-US" sz="1200" kern="1200" dirty="0">
                <a:solidFill>
                  <a:schemeClr val="tx1"/>
                </a:solidFill>
                <a:effectLst/>
                <a:latin typeface="+mn-lt"/>
                <a:ea typeface="+mn-ea"/>
                <a:cs typeface="+mn-cs"/>
              </a:rPr>
              <a:t> and observed that VRIN and CRIN scores elevated across all rates of mixed responding, while TRIN scores remained within the 60-70 range. We attributed TRIN-r scores attenuation to the tug-o-war scoring of TRIN-r. </a:t>
            </a:r>
          </a:p>
        </p:txBody>
      </p:sp>
      <p:sp>
        <p:nvSpPr>
          <p:cNvPr id="4" name="Slide Number Placeholder 3"/>
          <p:cNvSpPr>
            <a:spLocks noGrp="1"/>
          </p:cNvSpPr>
          <p:nvPr>
            <p:ph type="sldNum" sz="quarter" idx="10"/>
          </p:nvPr>
        </p:nvSpPr>
        <p:spPr/>
        <p:txBody>
          <a:bodyPr/>
          <a:lstStyle/>
          <a:p>
            <a:fld id="{7BA659A2-A745-644C-99E9-B916192B02DB}" type="slidenum">
              <a:rPr lang="en-US" smtClean="0"/>
              <a:t>48</a:t>
            </a:fld>
            <a:endParaRPr lang="en-US"/>
          </a:p>
        </p:txBody>
      </p:sp>
    </p:spTree>
    <p:extLst>
      <p:ext uri="{BB962C8B-B14F-4D97-AF65-F5344CB8AC3E}">
        <p14:creationId xmlns:p14="http://schemas.microsoft.com/office/powerpoint/2010/main" val="5861593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Second, we hypothesized that CRIN scores would incrementally add to VRIN-r and TRIN-r scores in detecting mixed responding. In line with these hypotheses, CRIN score added incrementally to scores on VRIN-r and TRIN for detecting mixed responding across all of the mixed responding rates, specifically detecting 27% of cases. Further, it appears that CRIN scores are able to make up the difference in detecting mixed responding when VRIN-r scores are weaker at doing so. </a:t>
            </a:r>
          </a:p>
        </p:txBody>
      </p:sp>
      <p:sp>
        <p:nvSpPr>
          <p:cNvPr id="4" name="Slide Number Placeholder 3"/>
          <p:cNvSpPr>
            <a:spLocks noGrp="1"/>
          </p:cNvSpPr>
          <p:nvPr>
            <p:ph type="sldNum" sz="quarter" idx="10"/>
          </p:nvPr>
        </p:nvSpPr>
        <p:spPr/>
        <p:txBody>
          <a:bodyPr/>
          <a:lstStyle/>
          <a:p>
            <a:fld id="{7BA659A2-A745-644C-99E9-B916192B02DB}" type="slidenum">
              <a:rPr lang="en-US" smtClean="0"/>
              <a:t>49</a:t>
            </a:fld>
            <a:endParaRPr lang="en-US"/>
          </a:p>
        </p:txBody>
      </p:sp>
    </p:spTree>
    <p:extLst>
      <p:ext uri="{BB962C8B-B14F-4D97-AF65-F5344CB8AC3E}">
        <p14:creationId xmlns:p14="http://schemas.microsoft.com/office/powerpoint/2010/main" val="319233152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Finally, we investigated how splitting TRIN-r into its subcomponents would impact the incremental validity of CRIN scores for detecting mixed responding, with the expectation that it would negatively impact it.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It appears that the tug-o-war scoring of TRIN-r was </a:t>
            </a:r>
            <a:r>
              <a:rPr lang="en-US" sz="1200" kern="1200" dirty="0" err="1">
                <a:solidFill>
                  <a:schemeClr val="tx1"/>
                </a:solidFill>
                <a:effectLst/>
                <a:latin typeface="+mn-lt"/>
                <a:ea typeface="+mn-ea"/>
                <a:cs typeface="+mn-cs"/>
              </a:rPr>
              <a:t>attentuating</a:t>
            </a:r>
            <a:r>
              <a:rPr lang="en-US" sz="1200" kern="1200" dirty="0">
                <a:solidFill>
                  <a:schemeClr val="tx1"/>
                </a:solidFill>
                <a:effectLst/>
                <a:latin typeface="+mn-lt"/>
                <a:ea typeface="+mn-ea"/>
                <a:cs typeface="+mn-cs"/>
              </a:rPr>
              <a:t> TRIN-r scores and contribution to detecting mixed responding, because splitting TRIN-r into its subcomponent allowed for scores on TRIN-r TRUE and FALSE to elevate beyond the 60-70 t score range that they were stuck at before. Then we also observed scores on TRIN-r subcomponents contribute more to the detection of mixed responding.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line with out hypotheses, utilizing scores on TRIN-r subcomponents did negatively impact the incremental utility of CRIN scores for detecting mixed responding beyond scores on VRIN-r and TRIN-r’s subcomponents. </a:t>
            </a:r>
          </a:p>
        </p:txBody>
      </p:sp>
      <p:sp>
        <p:nvSpPr>
          <p:cNvPr id="4" name="Slide Number Placeholder 3"/>
          <p:cNvSpPr>
            <a:spLocks noGrp="1"/>
          </p:cNvSpPr>
          <p:nvPr>
            <p:ph type="sldNum" sz="quarter" idx="5"/>
          </p:nvPr>
        </p:nvSpPr>
        <p:spPr/>
        <p:txBody>
          <a:bodyPr/>
          <a:lstStyle/>
          <a:p>
            <a:fld id="{7BA659A2-A745-644C-99E9-B916192B02DB}" type="slidenum">
              <a:rPr lang="en-US" smtClean="0"/>
              <a:t>50</a:t>
            </a:fld>
            <a:endParaRPr lang="en-US"/>
          </a:p>
        </p:txBody>
      </p:sp>
    </p:spTree>
    <p:extLst>
      <p:ext uri="{BB962C8B-B14F-4D97-AF65-F5344CB8AC3E}">
        <p14:creationId xmlns:p14="http://schemas.microsoft.com/office/powerpoint/2010/main" val="11764906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Specifically, the current table displays the decrease in cases detected as invalid by CRIN scores when we utilized TRIN-r subcomponents instead of the standard scoring on TRIN-r. Specifically, we see a 0-16% drop in cases detected by CRIN scores when we utilized TRIN-r subcomponents, but scores on CRIN still appear to have incremental utility for detecting mixed responding across all of the mixed responding rates.  </a:t>
            </a:r>
          </a:p>
        </p:txBody>
      </p:sp>
      <p:sp>
        <p:nvSpPr>
          <p:cNvPr id="4" name="Slide Number Placeholder 3"/>
          <p:cNvSpPr>
            <a:spLocks noGrp="1"/>
          </p:cNvSpPr>
          <p:nvPr>
            <p:ph type="sldNum" sz="quarter" idx="5"/>
          </p:nvPr>
        </p:nvSpPr>
        <p:spPr/>
        <p:txBody>
          <a:bodyPr/>
          <a:lstStyle/>
          <a:p>
            <a:fld id="{7BA659A2-A745-644C-99E9-B916192B02DB}" type="slidenum">
              <a:rPr lang="en-US" smtClean="0"/>
              <a:t>51</a:t>
            </a:fld>
            <a:endParaRPr lang="en-US"/>
          </a:p>
        </p:txBody>
      </p:sp>
    </p:spTree>
    <p:extLst>
      <p:ext uri="{BB962C8B-B14F-4D97-AF65-F5344CB8AC3E}">
        <p14:creationId xmlns:p14="http://schemas.microsoft.com/office/powerpoint/2010/main" val="29601538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However, utilizing TRIN-r subcomponents instead of the standard scoring of TRIN-r led to fewer cases being detected as invalid. The chart displayed is similar to the one before, but this time it illustrates the percent of cases not detected. As you can see, generally more cases went undetected when we used TRIN-r subcomponents compared to the standard scoring of TRIN-r.</a:t>
            </a:r>
          </a:p>
        </p:txBody>
      </p:sp>
      <p:sp>
        <p:nvSpPr>
          <p:cNvPr id="4" name="Slide Number Placeholder 3"/>
          <p:cNvSpPr>
            <a:spLocks noGrp="1"/>
          </p:cNvSpPr>
          <p:nvPr>
            <p:ph type="sldNum" sz="quarter" idx="5"/>
          </p:nvPr>
        </p:nvSpPr>
        <p:spPr/>
        <p:txBody>
          <a:bodyPr/>
          <a:lstStyle/>
          <a:p>
            <a:fld id="{7BA659A2-A745-644C-99E9-B916192B02DB}" type="slidenum">
              <a:rPr lang="en-US" smtClean="0"/>
              <a:t>52</a:t>
            </a:fld>
            <a:endParaRPr lang="en-US"/>
          </a:p>
        </p:txBody>
      </p:sp>
    </p:spTree>
    <p:extLst>
      <p:ext uri="{BB962C8B-B14F-4D97-AF65-F5344CB8AC3E}">
        <p14:creationId xmlns:p14="http://schemas.microsoft.com/office/powerpoint/2010/main" val="57130129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Specifically, when 100% of responding was simulated 9-27% of cases were not flagged as invalid when TRIN-r subcomponents were utilized, but only 0-2% of cases went undetected when we utilized </a:t>
            </a:r>
            <a:r>
              <a:rPr lang="en-US" sz="1200" kern="1200" dirty="0" err="1">
                <a:solidFill>
                  <a:schemeClr val="tx1"/>
                </a:solidFill>
                <a:effectLst/>
                <a:latin typeface="+mn-lt"/>
                <a:ea typeface="+mn-ea"/>
                <a:cs typeface="+mn-cs"/>
              </a:rPr>
              <a:t>Vrin</a:t>
            </a:r>
            <a:r>
              <a:rPr lang="en-US" sz="1200" kern="1200" dirty="0">
                <a:solidFill>
                  <a:schemeClr val="tx1"/>
                </a:solidFill>
                <a:effectLst/>
                <a:latin typeface="+mn-lt"/>
                <a:ea typeface="+mn-ea"/>
                <a:cs typeface="+mn-cs"/>
              </a:rPr>
              <a:t>-r, TRIN-r, and CRIN. </a:t>
            </a:r>
          </a:p>
        </p:txBody>
      </p:sp>
      <p:sp>
        <p:nvSpPr>
          <p:cNvPr id="4" name="Slide Number Placeholder 3"/>
          <p:cNvSpPr>
            <a:spLocks noGrp="1"/>
          </p:cNvSpPr>
          <p:nvPr>
            <p:ph type="sldNum" sz="quarter" idx="5"/>
          </p:nvPr>
        </p:nvSpPr>
        <p:spPr/>
        <p:txBody>
          <a:bodyPr/>
          <a:lstStyle/>
          <a:p>
            <a:fld id="{7BA659A2-A745-644C-99E9-B916192B02DB}" type="slidenum">
              <a:rPr lang="en-US" smtClean="0"/>
              <a:t>53</a:t>
            </a:fld>
            <a:endParaRPr lang="en-US"/>
          </a:p>
        </p:txBody>
      </p:sp>
    </p:spTree>
    <p:extLst>
      <p:ext uri="{BB962C8B-B14F-4D97-AF65-F5344CB8AC3E}">
        <p14:creationId xmlns:p14="http://schemas.microsoft.com/office/powerpoint/2010/main" val="323908995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trike="noStrike" dirty="0"/>
              <a:t>Overall, these results suggest that scores on CRIN appear to add incrementally to scores on VRIN-r and TRIN-r for detecting invalid cases due to mixed responding. </a:t>
            </a:r>
          </a:p>
          <a:p>
            <a:endParaRPr lang="en-US" strike="noStrike" dirty="0"/>
          </a:p>
          <a:p>
            <a:r>
              <a:rPr lang="en-US" strike="noStrike" dirty="0"/>
              <a:t>And though CRIN’s utility is limited when TRIN-r split into TRIN-r true and false, CRIN scores still add incrementally AND utilizing TRIN-r subcomponents leads to fewer cases being detected as invalid for mixed responding. </a:t>
            </a:r>
          </a:p>
          <a:p>
            <a:endParaRPr lang="en-US" strike="noStrike" dirty="0"/>
          </a:p>
          <a:p>
            <a:r>
              <a:rPr lang="en-US" strike="noStrike" dirty="0"/>
              <a:t>Thus, utilizing a CRIN scale on the MMPI-2-RF and future instrument may be more useful than working towards splitting TRIN-r into stand alone measures of acquiescent and counter-acquiescent responding. </a:t>
            </a:r>
          </a:p>
        </p:txBody>
      </p:sp>
      <p:sp>
        <p:nvSpPr>
          <p:cNvPr id="4" name="Slide Number Placeholder 3"/>
          <p:cNvSpPr>
            <a:spLocks noGrp="1"/>
          </p:cNvSpPr>
          <p:nvPr>
            <p:ph type="sldNum" sz="quarter" idx="10"/>
          </p:nvPr>
        </p:nvSpPr>
        <p:spPr/>
        <p:txBody>
          <a:bodyPr/>
          <a:lstStyle/>
          <a:p>
            <a:fld id="{7BA659A2-A745-644C-99E9-B916192B02DB}" type="slidenum">
              <a:rPr lang="en-US" smtClean="0"/>
              <a:t>54</a:t>
            </a:fld>
            <a:endParaRPr lang="en-US"/>
          </a:p>
        </p:txBody>
      </p:sp>
    </p:spTree>
    <p:extLst>
      <p:ext uri="{BB962C8B-B14F-4D97-AF65-F5344CB8AC3E}">
        <p14:creationId xmlns:p14="http://schemas.microsoft.com/office/powerpoint/2010/main" val="206830023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findings of the current study, however, are limited in there generalizability because we utilized a simulation design AND operationalized mixed responding in a </a:t>
            </a:r>
            <a:r>
              <a:rPr lang="en-US" sz="1200" kern="1200" dirty="0" err="1">
                <a:solidFill>
                  <a:schemeClr val="tx1"/>
                </a:solidFill>
                <a:effectLst/>
                <a:latin typeface="+mn-lt"/>
                <a:ea typeface="+mn-ea"/>
                <a:cs typeface="+mn-cs"/>
              </a:rPr>
              <a:t>farily</a:t>
            </a:r>
            <a:r>
              <a:rPr lang="en-US" sz="1200" kern="1200" dirty="0">
                <a:solidFill>
                  <a:schemeClr val="tx1"/>
                </a:solidFill>
                <a:effectLst/>
                <a:latin typeface="+mn-lt"/>
                <a:ea typeface="+mn-ea"/>
                <a:cs typeface="+mn-cs"/>
              </a:rPr>
              <a:t> artificial way. Future research should explore different operationalization of mixed responding and investigate if and how mixed responding occurs naturally. </a:t>
            </a:r>
          </a:p>
        </p:txBody>
      </p:sp>
      <p:sp>
        <p:nvSpPr>
          <p:cNvPr id="4" name="Slide Number Placeholder 3"/>
          <p:cNvSpPr>
            <a:spLocks noGrp="1"/>
          </p:cNvSpPr>
          <p:nvPr>
            <p:ph type="sldNum" sz="quarter" idx="10"/>
          </p:nvPr>
        </p:nvSpPr>
        <p:spPr/>
        <p:txBody>
          <a:bodyPr/>
          <a:lstStyle/>
          <a:p>
            <a:fld id="{7BA659A2-A745-644C-99E9-B916192B02DB}" type="slidenum">
              <a:rPr lang="en-US" smtClean="0"/>
              <a:t>55</a:t>
            </a:fld>
            <a:endParaRPr lang="en-US"/>
          </a:p>
        </p:txBody>
      </p:sp>
    </p:spTree>
    <p:extLst>
      <p:ext uri="{BB962C8B-B14F-4D97-AF65-F5344CB8AC3E}">
        <p14:creationId xmlns:p14="http://schemas.microsoft.com/office/powerpoint/2010/main" val="323151850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Finally, I’d like to briefly thank and acknowledge the University of Minnesota Press for allowing us permission to use the normative sample to obtain t-scores for TRIN-r TRUE and TRIN-r FALSE and the MMPI lab at Kent State that facilitated these analyses.  </a:t>
            </a:r>
            <a:r>
              <a:rPr lang="en-US" sz="1200" kern="1200">
                <a:solidFill>
                  <a:schemeClr val="tx1"/>
                </a:solidFill>
                <a:effectLst/>
                <a:latin typeface="+mn-lt"/>
                <a:ea typeface="+mn-ea"/>
                <a:cs typeface="+mn-cs"/>
              </a:rPr>
              <a:t>Thank you so much. </a:t>
            </a:r>
          </a:p>
        </p:txBody>
      </p:sp>
      <p:sp>
        <p:nvSpPr>
          <p:cNvPr id="4" name="Slide Number Placeholder 3"/>
          <p:cNvSpPr>
            <a:spLocks noGrp="1"/>
          </p:cNvSpPr>
          <p:nvPr>
            <p:ph type="sldNum" sz="quarter" idx="10"/>
          </p:nvPr>
        </p:nvSpPr>
        <p:spPr/>
        <p:txBody>
          <a:bodyPr/>
          <a:lstStyle/>
          <a:p>
            <a:fld id="{7BA659A2-A745-644C-99E9-B916192B02DB}" type="slidenum">
              <a:rPr lang="en-US" smtClean="0"/>
              <a:t>56</a:t>
            </a:fld>
            <a:endParaRPr lang="en-US"/>
          </a:p>
        </p:txBody>
      </p:sp>
    </p:spTree>
    <p:extLst>
      <p:ext uri="{BB962C8B-B14F-4D97-AF65-F5344CB8AC3E}">
        <p14:creationId xmlns:p14="http://schemas.microsoft.com/office/powerpoint/2010/main" val="40306720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999903F-8014-49CA-B972-9A2A07E50361}" type="datetimeFigureOut">
              <a:rPr lang="en-US" smtClean="0"/>
              <a:t>3/14/19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1E8F9E-1350-45D5-A81B-6AA0B09A3384}"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6653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999903F-8014-49CA-B972-9A2A07E50361}" type="datetimeFigureOut">
              <a:rPr lang="en-US" smtClean="0"/>
              <a:t>3/14/19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1E8F9E-1350-45D5-A81B-6AA0B09A3384}" type="slidenum">
              <a:rPr lang="en-US" smtClean="0"/>
              <a:t>‹#›</a:t>
            </a:fld>
            <a:endParaRPr lang="en-US"/>
          </a:p>
        </p:txBody>
      </p:sp>
    </p:spTree>
    <p:extLst>
      <p:ext uri="{BB962C8B-B14F-4D97-AF65-F5344CB8AC3E}">
        <p14:creationId xmlns:p14="http://schemas.microsoft.com/office/powerpoint/2010/main" val="3253277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999903F-8014-49CA-B972-9A2A07E50361}" type="datetimeFigureOut">
              <a:rPr lang="en-US" smtClean="0"/>
              <a:t>3/14/19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1E8F9E-1350-45D5-A81B-6AA0B09A3384}"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6001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999903F-8014-49CA-B972-9A2A07E50361}" type="datetimeFigureOut">
              <a:rPr lang="en-US" smtClean="0"/>
              <a:t>3/14/19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1E8F9E-1350-45D5-A81B-6AA0B09A3384}" type="slidenum">
              <a:rPr lang="en-US" smtClean="0"/>
              <a:t>‹#›</a:t>
            </a:fld>
            <a:endParaRPr lang="en-US"/>
          </a:p>
        </p:txBody>
      </p:sp>
    </p:spTree>
    <p:extLst>
      <p:ext uri="{BB962C8B-B14F-4D97-AF65-F5344CB8AC3E}">
        <p14:creationId xmlns:p14="http://schemas.microsoft.com/office/powerpoint/2010/main" val="1006700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999903F-8014-49CA-B972-9A2A07E50361}" type="datetimeFigureOut">
              <a:rPr lang="en-US" smtClean="0"/>
              <a:t>3/14/19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1E8F9E-1350-45D5-A81B-6AA0B09A3384}" type="slidenum">
              <a:rPr lang="en-US" smtClean="0"/>
              <a:t>‹#›</a:t>
            </a:fld>
            <a:endParaRPr lang="en-US"/>
          </a:p>
        </p:txBody>
      </p:sp>
    </p:spTree>
    <p:extLst>
      <p:ext uri="{BB962C8B-B14F-4D97-AF65-F5344CB8AC3E}">
        <p14:creationId xmlns:p14="http://schemas.microsoft.com/office/powerpoint/2010/main" val="2291734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99903F-8014-49CA-B972-9A2A07E50361}" type="datetimeFigureOut">
              <a:rPr lang="en-US" smtClean="0"/>
              <a:t>3/14/19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1E8F9E-1350-45D5-A81B-6AA0B09A3384}" type="slidenum">
              <a:rPr lang="en-US" smtClean="0"/>
              <a:t>‹#›</a:t>
            </a:fld>
            <a:endParaRPr lang="en-US"/>
          </a:p>
        </p:txBody>
      </p:sp>
    </p:spTree>
    <p:extLst>
      <p:ext uri="{BB962C8B-B14F-4D97-AF65-F5344CB8AC3E}">
        <p14:creationId xmlns:p14="http://schemas.microsoft.com/office/powerpoint/2010/main" val="2059016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999903F-8014-49CA-B972-9A2A07E50361}" type="datetimeFigureOut">
              <a:rPr lang="en-US" smtClean="0"/>
              <a:t>3/14/19</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A21E8F9E-1350-45D5-A81B-6AA0B09A3384}" type="slidenum">
              <a:rPr lang="en-US" smtClean="0"/>
              <a:t>‹#›</a:t>
            </a:fld>
            <a:endParaRPr lang="en-US"/>
          </a:p>
        </p:txBody>
      </p:sp>
    </p:spTree>
    <p:extLst>
      <p:ext uri="{BB962C8B-B14F-4D97-AF65-F5344CB8AC3E}">
        <p14:creationId xmlns:p14="http://schemas.microsoft.com/office/powerpoint/2010/main" val="3736769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F999903F-8014-49CA-B972-9A2A07E50361}" type="datetimeFigureOut">
              <a:rPr lang="en-US" smtClean="0"/>
              <a:t>3/14/19</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21E8F9E-1350-45D5-A81B-6AA0B09A3384}" type="slidenum">
              <a:rPr lang="en-US" smtClean="0"/>
              <a:t>‹#›</a:t>
            </a:fld>
            <a:endParaRPr lang="en-US"/>
          </a:p>
        </p:txBody>
      </p:sp>
    </p:spTree>
    <p:extLst>
      <p:ext uri="{BB962C8B-B14F-4D97-AF65-F5344CB8AC3E}">
        <p14:creationId xmlns:p14="http://schemas.microsoft.com/office/powerpoint/2010/main" val="3989156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999903F-8014-49CA-B972-9A2A07E50361}" type="datetimeFigureOut">
              <a:rPr lang="en-US" smtClean="0"/>
              <a:t>3/14/19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1E8F9E-1350-45D5-A81B-6AA0B09A3384}" type="slidenum">
              <a:rPr lang="en-US" smtClean="0"/>
              <a:t>‹#›</a:t>
            </a:fld>
            <a:endParaRPr lang="en-US"/>
          </a:p>
        </p:txBody>
      </p:sp>
    </p:spTree>
    <p:extLst>
      <p:ext uri="{BB962C8B-B14F-4D97-AF65-F5344CB8AC3E}">
        <p14:creationId xmlns:p14="http://schemas.microsoft.com/office/powerpoint/2010/main" val="1076183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999903F-8014-49CA-B972-9A2A07E50361}" type="datetimeFigureOut">
              <a:rPr lang="en-US" smtClean="0"/>
              <a:t>3/14/19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1E8F9E-1350-45D5-A81B-6AA0B09A3384}" type="slidenum">
              <a:rPr lang="en-US" smtClean="0"/>
              <a:t>‹#›</a:t>
            </a:fld>
            <a:endParaRPr lang="en-US"/>
          </a:p>
        </p:txBody>
      </p:sp>
    </p:spTree>
    <p:extLst>
      <p:ext uri="{BB962C8B-B14F-4D97-AF65-F5344CB8AC3E}">
        <p14:creationId xmlns:p14="http://schemas.microsoft.com/office/powerpoint/2010/main" val="1709846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999903F-8014-49CA-B972-9A2A07E50361}" type="datetimeFigureOut">
              <a:rPr lang="en-US" smtClean="0"/>
              <a:t>3/14/19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1E8F9E-1350-45D5-A81B-6AA0B09A3384}" type="slidenum">
              <a:rPr lang="en-US" smtClean="0"/>
              <a:t>‹#›</a:t>
            </a:fld>
            <a:endParaRPr lang="en-US"/>
          </a:p>
        </p:txBody>
      </p:sp>
    </p:spTree>
    <p:extLst>
      <p:ext uri="{BB962C8B-B14F-4D97-AF65-F5344CB8AC3E}">
        <p14:creationId xmlns:p14="http://schemas.microsoft.com/office/powerpoint/2010/main" val="500658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F999903F-8014-49CA-B972-9A2A07E50361}" type="datetimeFigureOut">
              <a:rPr lang="en-US" smtClean="0"/>
              <a:t>3/14/19</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21E8F9E-1350-45D5-A81B-6AA0B09A3384}"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197430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2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2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3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3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chart" Target="../charts/char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5.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6.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7.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8.png"/></Relationships>
</file>

<file path=ppt/slides/_rels/slide38.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9.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chart" Target="../charts/chart19.xml"/></Relationships>
</file>

<file path=ppt/slides/_rels/slide42.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chart" Target="../charts/chart21.xml"/></Relationships>
</file>

<file path=ppt/slides/_rels/slide43.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4.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5.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6.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6.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34195" y="738807"/>
            <a:ext cx="10058400" cy="3566160"/>
          </a:xfrm>
        </p:spPr>
        <p:txBody>
          <a:bodyPr>
            <a:noAutofit/>
          </a:bodyPr>
          <a:lstStyle/>
          <a:p>
            <a:r>
              <a:rPr lang="en-US" sz="4400" dirty="0">
                <a:solidFill>
                  <a:schemeClr val="tx1"/>
                </a:solidFill>
              </a:rPr>
              <a:t> </a:t>
            </a:r>
            <a:br>
              <a:rPr lang="en-US" sz="4400" dirty="0">
                <a:solidFill>
                  <a:schemeClr val="tx1"/>
                </a:solidFill>
              </a:rPr>
            </a:br>
            <a:r>
              <a:rPr lang="en-US" sz="4400" dirty="0">
                <a:solidFill>
                  <a:schemeClr val="tx1"/>
                </a:solidFill>
              </a:rPr>
              <a:t>Examining the Sensitivity and Incremental Validity of an MMPI-2-RF Combined Response Inconsistency (CRIN) Scale for Detecting Mixed Responding</a:t>
            </a:r>
          </a:p>
        </p:txBody>
      </p:sp>
      <p:sp>
        <p:nvSpPr>
          <p:cNvPr id="3" name="Subtitle 2"/>
          <p:cNvSpPr>
            <a:spLocks noGrp="1"/>
          </p:cNvSpPr>
          <p:nvPr>
            <p:ph type="subTitle" idx="1"/>
          </p:nvPr>
        </p:nvSpPr>
        <p:spPr>
          <a:xfrm>
            <a:off x="1961571" y="4459354"/>
            <a:ext cx="10058400" cy="1143000"/>
          </a:xfrm>
        </p:spPr>
        <p:txBody>
          <a:bodyPr>
            <a:normAutofit fontScale="70000" lnSpcReduction="20000"/>
          </a:bodyPr>
          <a:lstStyle/>
          <a:p>
            <a:r>
              <a:rPr lang="en-US" sz="2800" cap="none" spc="0" dirty="0">
                <a:solidFill>
                  <a:schemeClr val="tx1"/>
                </a:solidFill>
              </a:rPr>
              <a:t>Nicole M. Lemaster - Ball State University </a:t>
            </a:r>
          </a:p>
          <a:p>
            <a:r>
              <a:rPr lang="en-US" sz="2800" cap="none" spc="0" dirty="0">
                <a:solidFill>
                  <a:schemeClr val="tx1"/>
                </a:solidFill>
              </a:rPr>
              <a:t>Kendall Whitney &amp; Danielle Burchett - California State University, Monterey Bay</a:t>
            </a:r>
          </a:p>
          <a:p>
            <a:r>
              <a:rPr lang="en-US" sz="2800" cap="none" spc="0" dirty="0" err="1">
                <a:solidFill>
                  <a:schemeClr val="tx1"/>
                </a:solidFill>
              </a:rPr>
              <a:t>Tayla</a:t>
            </a:r>
            <a:r>
              <a:rPr lang="en-US" sz="2800" cap="none" spc="0" dirty="0">
                <a:solidFill>
                  <a:schemeClr val="tx1"/>
                </a:solidFill>
              </a:rPr>
              <a:t> T.C. Lee – Ball State University </a:t>
            </a:r>
          </a:p>
          <a:p>
            <a:endParaRPr lang="en-US" dirty="0">
              <a:solidFill>
                <a:schemeClr val="tx1"/>
              </a:solidFill>
            </a:endParaRPr>
          </a:p>
        </p:txBody>
      </p:sp>
      <p:pic>
        <p:nvPicPr>
          <p:cNvPr id="6" name="Picture 5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72410" y="325696"/>
            <a:ext cx="1047561" cy="1356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96A4DC2D-A32A-EF45-8F8A-30B7D07DD5B8}"/>
              </a:ext>
            </a:extLst>
          </p:cNvPr>
          <p:cNvPicPr>
            <a:picLocks noChangeAspect="1"/>
          </p:cNvPicPr>
          <p:nvPr/>
        </p:nvPicPr>
        <p:blipFill>
          <a:blip r:embed="rId4"/>
          <a:stretch>
            <a:fillRect/>
          </a:stretch>
        </p:blipFill>
        <p:spPr>
          <a:xfrm>
            <a:off x="172029" y="123986"/>
            <a:ext cx="1320999" cy="1747120"/>
          </a:xfrm>
          <a:prstGeom prst="rect">
            <a:avLst/>
          </a:prstGeom>
        </p:spPr>
      </p:pic>
      <p:pic>
        <p:nvPicPr>
          <p:cNvPr id="1026" name="Picture 2" descr="https://s3.amazonaws.com/csumb-uploads/P23KJefTvWY1oo1sQ0Ug_Round-CSUMB-logo.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2029" y="4872177"/>
            <a:ext cx="1452888" cy="145288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afeLab_cafe_otte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972411" y="4658465"/>
            <a:ext cx="1047560" cy="16889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0143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8207" y="274080"/>
            <a:ext cx="10917511" cy="1453896"/>
          </a:xfrm>
        </p:spPr>
        <p:txBody>
          <a:bodyPr>
            <a:normAutofit/>
          </a:bodyPr>
          <a:lstStyle/>
          <a:p>
            <a:r>
              <a:rPr lang="en-US" sz="4100" spc="0" dirty="0">
                <a:ln w="0"/>
                <a:solidFill>
                  <a:schemeClr val="tx1"/>
                </a:solidFill>
                <a:effectLst>
                  <a:outerShdw blurRad="38100" dist="19050" dir="2700000" algn="tl" rotWithShape="0">
                    <a:schemeClr val="dk1">
                      <a:alpha val="40000"/>
                    </a:schemeClr>
                  </a:outerShdw>
                </a:effectLst>
              </a:rPr>
              <a:t>Mixed Responding</a:t>
            </a:r>
            <a:endParaRPr lang="en-US" sz="3000" dirty="0">
              <a:solidFill>
                <a:schemeClr val="tx1"/>
              </a:solidFill>
            </a:endParaRPr>
          </a:p>
        </p:txBody>
      </p:sp>
      <p:sp>
        <p:nvSpPr>
          <p:cNvPr id="3" name="Content Placeholder 2"/>
          <p:cNvSpPr>
            <a:spLocks noGrp="1"/>
          </p:cNvSpPr>
          <p:nvPr>
            <p:ph idx="1"/>
          </p:nvPr>
        </p:nvSpPr>
        <p:spPr>
          <a:xfrm>
            <a:off x="1058207" y="1896928"/>
            <a:ext cx="10768156" cy="4358085"/>
          </a:xfrm>
        </p:spPr>
        <p:txBody>
          <a:bodyPr>
            <a:normAutofit/>
          </a:bodyPr>
          <a:lstStyle/>
          <a:p>
            <a:pPr marL="201168" lvl="1" indent="0">
              <a:buNone/>
            </a:pPr>
            <a:r>
              <a:rPr lang="en-US" sz="3200" dirty="0">
                <a:solidFill>
                  <a:schemeClr val="tx1"/>
                </a:solidFill>
              </a:rPr>
              <a:t>A type of non-content based responding that includes: </a:t>
            </a:r>
          </a:p>
          <a:p>
            <a:pPr lvl="1">
              <a:buFont typeface="Arial" panose="020B0604020202020204" pitchFamily="34" charset="0"/>
              <a:buChar char="•"/>
            </a:pPr>
            <a:endParaRPr lang="en-US" sz="2800" dirty="0">
              <a:solidFill>
                <a:schemeClr val="tx1"/>
              </a:solidFill>
            </a:endParaRPr>
          </a:p>
          <a:p>
            <a:pPr lvl="1">
              <a:buFont typeface="Arial" panose="020B0604020202020204" pitchFamily="34" charset="0"/>
              <a:buChar char="•"/>
            </a:pPr>
            <a:r>
              <a:rPr lang="en-US" sz="2800" dirty="0">
                <a:solidFill>
                  <a:schemeClr val="tx1"/>
                </a:solidFill>
              </a:rPr>
              <a:t>Random Responding </a:t>
            </a:r>
          </a:p>
          <a:p>
            <a:pPr marL="201168" lvl="1" indent="0">
              <a:buNone/>
            </a:pPr>
            <a:endParaRPr lang="en-US" sz="2800" dirty="0">
              <a:solidFill>
                <a:schemeClr val="tx1"/>
              </a:solidFill>
            </a:endParaRPr>
          </a:p>
          <a:p>
            <a:pPr lvl="1">
              <a:buFont typeface="Arial" panose="020B0604020202020204" pitchFamily="34" charset="0"/>
              <a:buChar char="•"/>
            </a:pPr>
            <a:r>
              <a:rPr lang="en-US" sz="2800" dirty="0">
                <a:solidFill>
                  <a:schemeClr val="tx1"/>
                </a:solidFill>
              </a:rPr>
              <a:t>Acquiescent Responding</a:t>
            </a:r>
          </a:p>
          <a:p>
            <a:pPr marL="201168" lvl="1" indent="0">
              <a:buNone/>
            </a:pPr>
            <a:endParaRPr lang="en-US" sz="2800" dirty="0">
              <a:solidFill>
                <a:schemeClr val="tx1"/>
              </a:solidFill>
            </a:endParaRPr>
          </a:p>
          <a:p>
            <a:pPr lvl="1">
              <a:buFont typeface="Arial" panose="020B0604020202020204" pitchFamily="34" charset="0"/>
              <a:buChar char="•"/>
            </a:pPr>
            <a:r>
              <a:rPr lang="en-US" sz="2800" dirty="0">
                <a:solidFill>
                  <a:schemeClr val="tx1"/>
                </a:solidFill>
              </a:rPr>
              <a:t>Counter-Acquiescent Responding</a:t>
            </a:r>
          </a:p>
          <a:p>
            <a:pPr lvl="1">
              <a:buFont typeface="Arial" panose="020B0604020202020204" pitchFamily="34" charset="0"/>
              <a:buChar char="•"/>
            </a:pPr>
            <a:endParaRPr lang="en-US" sz="2400" dirty="0">
              <a:solidFill>
                <a:schemeClr val="tx1"/>
              </a:solidFill>
            </a:endParaRPr>
          </a:p>
        </p:txBody>
      </p:sp>
    </p:spTree>
    <p:extLst>
      <p:ext uri="{BB962C8B-B14F-4D97-AF65-F5344CB8AC3E}">
        <p14:creationId xmlns:p14="http://schemas.microsoft.com/office/powerpoint/2010/main" val="1038781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EBC32-2425-FD4C-8F8E-0EF3E1084720}"/>
              </a:ext>
            </a:extLst>
          </p:cNvPr>
          <p:cNvSpPr>
            <a:spLocks noGrp="1"/>
          </p:cNvSpPr>
          <p:nvPr>
            <p:ph type="title"/>
          </p:nvPr>
        </p:nvSpPr>
        <p:spPr>
          <a:xfrm>
            <a:off x="1097280" y="286603"/>
            <a:ext cx="10058400" cy="1450757"/>
          </a:xfrm>
        </p:spPr>
        <p:txBody>
          <a:bodyPr>
            <a:normAutofit/>
          </a:bodyPr>
          <a:lstStyle/>
          <a:p>
            <a:r>
              <a:rPr lang="en-US" sz="4100" spc="0" dirty="0">
                <a:ln w="0"/>
                <a:solidFill>
                  <a:schemeClr val="tx1"/>
                </a:solidFill>
                <a:effectLst>
                  <a:outerShdw blurRad="38100" dist="19050" dir="2700000" algn="tl" rotWithShape="0">
                    <a:schemeClr val="dk1">
                      <a:alpha val="40000"/>
                    </a:schemeClr>
                  </a:outerShdw>
                </a:effectLst>
              </a:rPr>
              <a:t>Combined</a:t>
            </a:r>
            <a:r>
              <a:rPr lang="en-US" sz="4200" dirty="0">
                <a:solidFill>
                  <a:schemeClr val="tx1"/>
                </a:solidFill>
              </a:rPr>
              <a:t> </a:t>
            </a:r>
            <a:r>
              <a:rPr lang="en-US" sz="4100" spc="0" dirty="0">
                <a:ln w="0"/>
                <a:solidFill>
                  <a:schemeClr val="tx1"/>
                </a:solidFill>
                <a:effectLst>
                  <a:outerShdw blurRad="38100" dist="19050" dir="2700000" algn="tl" rotWithShape="0">
                    <a:schemeClr val="dk1">
                      <a:alpha val="40000"/>
                    </a:schemeClr>
                  </a:outerShdw>
                </a:effectLst>
              </a:rPr>
              <a:t>Response Inconsistency Scale (CRIN)</a:t>
            </a:r>
          </a:p>
        </p:txBody>
      </p:sp>
      <p:sp>
        <p:nvSpPr>
          <p:cNvPr id="3" name="Content Placeholder 2">
            <a:extLst>
              <a:ext uri="{FF2B5EF4-FFF2-40B4-BE49-F238E27FC236}">
                <a16:creationId xmlns:a16="http://schemas.microsoft.com/office/drawing/2014/main" id="{F1DA1B9E-B602-ED46-99DB-230312FEB6D3}"/>
              </a:ext>
            </a:extLst>
          </p:cNvPr>
          <p:cNvSpPr>
            <a:spLocks noGrp="1"/>
          </p:cNvSpPr>
          <p:nvPr>
            <p:ph idx="1"/>
          </p:nvPr>
        </p:nvSpPr>
        <p:spPr>
          <a:xfrm>
            <a:off x="1318661" y="1913824"/>
            <a:ext cx="9837019" cy="4023360"/>
          </a:xfrm>
        </p:spPr>
        <p:txBody>
          <a:bodyPr>
            <a:normAutofit/>
          </a:bodyPr>
          <a:lstStyle/>
          <a:p>
            <a:pPr>
              <a:buFont typeface="Arial" panose="020B0604020202020204" pitchFamily="34" charset="0"/>
              <a:buChar char="•"/>
            </a:pPr>
            <a:r>
              <a:rPr lang="en-US" sz="2800" dirty="0">
                <a:solidFill>
                  <a:schemeClr val="tx1"/>
                </a:solidFill>
              </a:rPr>
              <a:t> CRIN was developed on the MMPI-A-RF (Archer, Handel, Ben-Porath, &amp; </a:t>
            </a:r>
            <a:r>
              <a:rPr lang="en-US" sz="2800" dirty="0" err="1">
                <a:solidFill>
                  <a:schemeClr val="tx1"/>
                </a:solidFill>
              </a:rPr>
              <a:t>Tellegen</a:t>
            </a:r>
            <a:r>
              <a:rPr lang="en-US" sz="2800" dirty="0">
                <a:solidFill>
                  <a:schemeClr val="tx1"/>
                </a:solidFill>
              </a:rPr>
              <a:t>, 2016) to: </a:t>
            </a:r>
          </a:p>
          <a:p>
            <a:pPr lvl="1">
              <a:buFont typeface="Arial" panose="020B0604020202020204" pitchFamily="34" charset="0"/>
              <a:buChar char="•"/>
            </a:pPr>
            <a:r>
              <a:rPr lang="en-US" sz="2600" dirty="0">
                <a:solidFill>
                  <a:schemeClr val="tx1"/>
                </a:solidFill>
              </a:rPr>
              <a:t>Augment the shortened VRIN-r and TRIN-r validity scales</a:t>
            </a:r>
          </a:p>
          <a:p>
            <a:pPr lvl="1">
              <a:buFont typeface="Arial" panose="020B0604020202020204" pitchFamily="34" charset="0"/>
              <a:buChar char="•"/>
            </a:pPr>
            <a:r>
              <a:rPr lang="en-US" sz="2600" dirty="0">
                <a:solidFill>
                  <a:schemeClr val="tx1"/>
                </a:solidFill>
              </a:rPr>
              <a:t>Serves as a global measure of non-content based responding</a:t>
            </a:r>
          </a:p>
          <a:p>
            <a:pPr>
              <a:buFont typeface="Arial" panose="020B0604020202020204" pitchFamily="34" charset="0"/>
              <a:buChar char="•"/>
            </a:pPr>
            <a:endParaRPr lang="en-US" sz="2800" dirty="0">
              <a:solidFill>
                <a:schemeClr val="tx1"/>
              </a:solidFill>
            </a:endParaRPr>
          </a:p>
          <a:p>
            <a:pPr>
              <a:buFont typeface="Arial" panose="020B0604020202020204" pitchFamily="34" charset="0"/>
              <a:buChar char="•"/>
            </a:pPr>
            <a:r>
              <a:rPr lang="en-US" sz="2800" dirty="0">
                <a:solidFill>
                  <a:schemeClr val="tx1"/>
                </a:solidFill>
              </a:rPr>
              <a:t> Minimal research has been conducted for the use of CRIN on the MMPI-2-RF</a:t>
            </a:r>
          </a:p>
          <a:p>
            <a:pPr>
              <a:buFont typeface="Arial" panose="020B0604020202020204" pitchFamily="34" charset="0"/>
              <a:buChar char="•"/>
            </a:pPr>
            <a:endParaRPr lang="en-US" sz="3000" dirty="0">
              <a:solidFill>
                <a:schemeClr val="tx1"/>
              </a:solidFill>
            </a:endParaRPr>
          </a:p>
          <a:p>
            <a:pPr marL="0" indent="0">
              <a:buNone/>
            </a:pPr>
            <a:endParaRPr lang="en-US" dirty="0"/>
          </a:p>
        </p:txBody>
      </p:sp>
    </p:spTree>
    <p:extLst>
      <p:ext uri="{BB962C8B-B14F-4D97-AF65-F5344CB8AC3E}">
        <p14:creationId xmlns:p14="http://schemas.microsoft.com/office/powerpoint/2010/main" val="3487598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79E60-D997-3145-B531-40443521C7EA}"/>
              </a:ext>
            </a:extLst>
          </p:cNvPr>
          <p:cNvSpPr>
            <a:spLocks noGrp="1"/>
          </p:cNvSpPr>
          <p:nvPr>
            <p:ph type="title"/>
          </p:nvPr>
        </p:nvSpPr>
        <p:spPr/>
        <p:txBody>
          <a:bodyPr/>
          <a:lstStyle/>
          <a:p>
            <a:r>
              <a:rPr lang="en-US" sz="4100" spc="0" dirty="0">
                <a:ln w="0"/>
                <a:solidFill>
                  <a:schemeClr val="tx1"/>
                </a:solidFill>
                <a:effectLst>
                  <a:outerShdw blurRad="38100" dist="19050" dir="2700000" algn="tl" rotWithShape="0">
                    <a:schemeClr val="dk1">
                      <a:alpha val="40000"/>
                    </a:schemeClr>
                  </a:outerShdw>
                </a:effectLst>
              </a:rPr>
              <a:t>CRIN</a:t>
            </a:r>
            <a:r>
              <a:rPr lang="en-US" dirty="0"/>
              <a:t> </a:t>
            </a:r>
            <a:r>
              <a:rPr lang="en-US" sz="4100" spc="0" dirty="0">
                <a:ln w="0"/>
                <a:solidFill>
                  <a:schemeClr val="tx1"/>
                </a:solidFill>
                <a:effectLst>
                  <a:outerShdw blurRad="38100" dist="19050" dir="2700000" algn="tl" rotWithShape="0">
                    <a:schemeClr val="dk1">
                      <a:alpha val="40000"/>
                    </a:schemeClr>
                  </a:outerShdw>
                </a:effectLst>
              </a:rPr>
              <a:t>Components: VRIN-r	</a:t>
            </a:r>
          </a:p>
        </p:txBody>
      </p:sp>
      <p:sp>
        <p:nvSpPr>
          <p:cNvPr id="3" name="Content Placeholder 2">
            <a:extLst>
              <a:ext uri="{FF2B5EF4-FFF2-40B4-BE49-F238E27FC236}">
                <a16:creationId xmlns:a16="http://schemas.microsoft.com/office/drawing/2014/main" id="{2B640061-D7AD-5444-BF2C-9ABDB8FE9CEB}"/>
              </a:ext>
            </a:extLst>
          </p:cNvPr>
          <p:cNvSpPr>
            <a:spLocks noGrp="1"/>
          </p:cNvSpPr>
          <p:nvPr>
            <p:ph idx="1"/>
          </p:nvPr>
        </p:nvSpPr>
        <p:spPr>
          <a:xfrm>
            <a:off x="1329755" y="1926606"/>
            <a:ext cx="10058400" cy="4372186"/>
          </a:xfrm>
        </p:spPr>
        <p:txBody>
          <a:bodyPr>
            <a:normAutofit/>
          </a:bodyPr>
          <a:lstStyle/>
          <a:p>
            <a:pPr marL="0" indent="0">
              <a:buNone/>
            </a:pPr>
            <a:r>
              <a:rPr lang="en-US" sz="3600" dirty="0">
                <a:solidFill>
                  <a:schemeClr val="tx1"/>
                </a:solidFill>
              </a:rPr>
              <a:t>VRIN-r</a:t>
            </a:r>
            <a:endParaRPr lang="en-US" sz="1600" dirty="0">
              <a:solidFill>
                <a:schemeClr val="tx1"/>
              </a:solidFill>
            </a:endParaRPr>
          </a:p>
          <a:p>
            <a:pPr lvl="1">
              <a:buFont typeface="Arial" panose="020B0604020202020204" pitchFamily="34" charset="0"/>
              <a:buChar char="•"/>
            </a:pPr>
            <a:r>
              <a:rPr lang="en-US" sz="2900" dirty="0">
                <a:solidFill>
                  <a:schemeClr val="tx1"/>
                </a:solidFill>
              </a:rPr>
              <a:t>53 item pairs</a:t>
            </a:r>
          </a:p>
          <a:p>
            <a:pPr lvl="1">
              <a:buFont typeface="Arial" panose="020B0604020202020204" pitchFamily="34" charset="0"/>
              <a:buChar char="•"/>
            </a:pPr>
            <a:r>
              <a:rPr lang="en-US" sz="2900" dirty="0">
                <a:solidFill>
                  <a:schemeClr val="tx1"/>
                </a:solidFill>
              </a:rPr>
              <a:t>A point is assigned when an examinee inconsistently answers a pair of items that were written in the same direction</a:t>
            </a:r>
          </a:p>
          <a:p>
            <a:pPr lvl="1">
              <a:buFont typeface="Arial" panose="020B0604020202020204" pitchFamily="34" charset="0"/>
              <a:buChar char="•"/>
            </a:pPr>
            <a:r>
              <a:rPr lang="en-US" sz="2900" dirty="0">
                <a:solidFill>
                  <a:schemeClr val="tx1"/>
                </a:solidFill>
              </a:rPr>
              <a:t>Total score = number of pairs answered inconsistently</a:t>
            </a:r>
          </a:p>
          <a:p>
            <a:pPr lvl="1">
              <a:buFont typeface="Arial" panose="020B0604020202020204" pitchFamily="34" charset="0"/>
              <a:buChar char="•"/>
            </a:pPr>
            <a:endParaRPr lang="en-US" dirty="0">
              <a:solidFill>
                <a:schemeClr val="tx1"/>
              </a:solidFill>
            </a:endParaRPr>
          </a:p>
          <a:p>
            <a:pPr lvl="2">
              <a:buFont typeface="Arial" panose="020B0604020202020204" pitchFamily="34" charset="0"/>
              <a:buChar char="•"/>
            </a:pPr>
            <a:endParaRPr lang="en-US" dirty="0">
              <a:solidFill>
                <a:schemeClr val="tx1"/>
              </a:solidFill>
            </a:endParaRPr>
          </a:p>
          <a:p>
            <a:pPr lvl="3">
              <a:buFont typeface="Arial" panose="020B0604020202020204" pitchFamily="34" charset="0"/>
              <a:buChar char="•"/>
            </a:pPr>
            <a:endParaRPr lang="en-US" dirty="0">
              <a:solidFill>
                <a:schemeClr val="tx1"/>
              </a:solidFill>
            </a:endParaRPr>
          </a:p>
          <a:p>
            <a:pPr lvl="2">
              <a:buFont typeface="Arial" panose="020B0604020202020204" pitchFamily="34" charset="0"/>
              <a:buChar char="•"/>
            </a:pPr>
            <a:endParaRPr lang="en-US" dirty="0">
              <a:solidFill>
                <a:schemeClr val="tx1"/>
              </a:solidFill>
            </a:endParaRPr>
          </a:p>
          <a:p>
            <a:pPr lvl="2">
              <a:buFont typeface="Arial" panose="020B0604020202020204" pitchFamily="34" charset="0"/>
              <a:buChar char="•"/>
            </a:pPr>
            <a:endParaRPr lang="en-US" dirty="0">
              <a:solidFill>
                <a:schemeClr val="tx1"/>
              </a:solidFill>
            </a:endParaRPr>
          </a:p>
        </p:txBody>
      </p:sp>
    </p:spTree>
    <p:extLst>
      <p:ext uri="{BB962C8B-B14F-4D97-AF65-F5344CB8AC3E}">
        <p14:creationId xmlns:p14="http://schemas.microsoft.com/office/powerpoint/2010/main" val="3096453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B3145-2A91-5C4B-900F-63E0E7DB175E}"/>
              </a:ext>
            </a:extLst>
          </p:cNvPr>
          <p:cNvSpPr>
            <a:spLocks noGrp="1"/>
          </p:cNvSpPr>
          <p:nvPr>
            <p:ph type="title"/>
          </p:nvPr>
        </p:nvSpPr>
        <p:spPr/>
        <p:txBody>
          <a:bodyPr/>
          <a:lstStyle/>
          <a:p>
            <a:r>
              <a:rPr lang="en-US" sz="4100" spc="0" dirty="0">
                <a:ln w="0"/>
                <a:solidFill>
                  <a:schemeClr val="tx1"/>
                </a:solidFill>
                <a:effectLst>
                  <a:outerShdw blurRad="38100" dist="19050" dir="2700000" algn="tl" rotWithShape="0">
                    <a:schemeClr val="dk1">
                      <a:alpha val="40000"/>
                    </a:schemeClr>
                  </a:outerShdw>
                </a:effectLst>
              </a:rPr>
              <a:t>CRIN</a:t>
            </a:r>
            <a:r>
              <a:rPr lang="en-US" dirty="0"/>
              <a:t> </a:t>
            </a:r>
            <a:r>
              <a:rPr lang="en-US" sz="4100" spc="0" dirty="0">
                <a:ln w="0"/>
                <a:solidFill>
                  <a:schemeClr val="tx1"/>
                </a:solidFill>
                <a:effectLst>
                  <a:outerShdw blurRad="38100" dist="19050" dir="2700000" algn="tl" rotWithShape="0">
                    <a:schemeClr val="dk1">
                      <a:alpha val="40000"/>
                    </a:schemeClr>
                  </a:outerShdw>
                </a:effectLst>
              </a:rPr>
              <a:t>Components: TRIN-r </a:t>
            </a:r>
          </a:p>
        </p:txBody>
      </p:sp>
      <p:graphicFrame>
        <p:nvGraphicFramePr>
          <p:cNvPr id="4" name="Content Placeholder 3">
            <a:extLst>
              <a:ext uri="{FF2B5EF4-FFF2-40B4-BE49-F238E27FC236}">
                <a16:creationId xmlns:a16="http://schemas.microsoft.com/office/drawing/2014/main" id="{DE699CA6-563F-3945-ADB1-6C9AF5745DB0}"/>
              </a:ext>
            </a:extLst>
          </p:cNvPr>
          <p:cNvGraphicFramePr>
            <a:graphicFrameLocks noGrp="1"/>
          </p:cNvGraphicFramePr>
          <p:nvPr>
            <p:ph idx="1"/>
            <p:extLst>
              <p:ext uri="{D42A27DB-BD31-4B8C-83A1-F6EECF244321}">
                <p14:modId xmlns:p14="http://schemas.microsoft.com/office/powerpoint/2010/main" val="394874560"/>
              </p:ext>
            </p:extLst>
          </p:nvPr>
        </p:nvGraphicFramePr>
        <p:xfrm>
          <a:off x="296404" y="3576968"/>
          <a:ext cx="11599192" cy="27381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ontent Placeholder 2">
            <a:extLst>
              <a:ext uri="{FF2B5EF4-FFF2-40B4-BE49-F238E27FC236}">
                <a16:creationId xmlns:a16="http://schemas.microsoft.com/office/drawing/2014/main" id="{964A8060-EDF0-F94A-A178-446E7B209230}"/>
              </a:ext>
            </a:extLst>
          </p:cNvPr>
          <p:cNvSpPr txBox="1">
            <a:spLocks/>
          </p:cNvSpPr>
          <p:nvPr/>
        </p:nvSpPr>
        <p:spPr>
          <a:xfrm>
            <a:off x="1097280" y="1874584"/>
            <a:ext cx="10058400" cy="2087333"/>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lvl="1">
              <a:buFont typeface="Arial" panose="020B0604020202020204" pitchFamily="34" charset="0"/>
              <a:buChar char="•"/>
            </a:pPr>
            <a:r>
              <a:rPr lang="en-US" sz="2800" dirty="0">
                <a:solidFill>
                  <a:schemeClr val="tx1"/>
                </a:solidFill>
              </a:rPr>
              <a:t>26 pairs </a:t>
            </a:r>
          </a:p>
          <a:p>
            <a:pPr lvl="1">
              <a:buFont typeface="Arial" panose="020B0604020202020204" pitchFamily="34" charset="0"/>
              <a:buChar char="•"/>
            </a:pPr>
            <a:r>
              <a:rPr lang="en-US" sz="2800" dirty="0">
                <a:solidFill>
                  <a:schemeClr val="tx1"/>
                </a:solidFill>
              </a:rPr>
              <a:t>A point is assigned when an examinee inconsistently answers a pair of items that were written in the opposite direction</a:t>
            </a:r>
          </a:p>
          <a:p>
            <a:pPr lvl="1">
              <a:buFont typeface="Arial" panose="020B0604020202020204" pitchFamily="34" charset="0"/>
              <a:buChar char="•"/>
            </a:pPr>
            <a:r>
              <a:rPr lang="en-US" sz="2800" dirty="0">
                <a:solidFill>
                  <a:schemeClr val="tx1"/>
                </a:solidFill>
              </a:rPr>
              <a:t>“Tug-o-War” scoring</a:t>
            </a:r>
          </a:p>
          <a:p>
            <a:pPr lvl="1">
              <a:buFont typeface="Arial" panose="020B0604020202020204" pitchFamily="34" charset="0"/>
              <a:buChar char="•"/>
            </a:pPr>
            <a:endParaRPr lang="en-US" sz="2800" dirty="0">
              <a:solidFill>
                <a:schemeClr val="tx1"/>
              </a:solidFill>
            </a:endParaRPr>
          </a:p>
          <a:p>
            <a:pPr lvl="2">
              <a:buFont typeface="Arial" panose="020B0604020202020204" pitchFamily="34" charset="0"/>
              <a:buChar char="•"/>
            </a:pPr>
            <a:endParaRPr lang="en-US" sz="1800" dirty="0">
              <a:solidFill>
                <a:schemeClr val="tx1"/>
              </a:solidFill>
            </a:endParaRPr>
          </a:p>
          <a:p>
            <a:pPr lvl="1">
              <a:buFont typeface="Arial" panose="020B0604020202020204" pitchFamily="34" charset="0"/>
              <a:buChar char="•"/>
            </a:pPr>
            <a:endParaRPr lang="en-US" dirty="0">
              <a:solidFill>
                <a:schemeClr val="tx1"/>
              </a:solidFill>
            </a:endParaRPr>
          </a:p>
          <a:p>
            <a:pPr lvl="2">
              <a:buFont typeface="Arial" panose="020B0604020202020204" pitchFamily="34" charset="0"/>
              <a:buChar char="•"/>
            </a:pPr>
            <a:endParaRPr lang="en-US" dirty="0">
              <a:solidFill>
                <a:schemeClr val="tx1"/>
              </a:solidFill>
            </a:endParaRPr>
          </a:p>
          <a:p>
            <a:pPr lvl="3">
              <a:buFont typeface="Arial" panose="020B0604020202020204" pitchFamily="34" charset="0"/>
              <a:buChar char="•"/>
            </a:pPr>
            <a:endParaRPr lang="en-US" dirty="0">
              <a:solidFill>
                <a:schemeClr val="tx1"/>
              </a:solidFill>
            </a:endParaRPr>
          </a:p>
          <a:p>
            <a:pPr lvl="2">
              <a:buFont typeface="Arial" panose="020B0604020202020204" pitchFamily="34" charset="0"/>
              <a:buChar char="•"/>
            </a:pPr>
            <a:endParaRPr lang="en-US" dirty="0">
              <a:solidFill>
                <a:schemeClr val="tx1"/>
              </a:solidFill>
            </a:endParaRPr>
          </a:p>
          <a:p>
            <a:pPr lvl="2">
              <a:buFont typeface="Arial" panose="020B0604020202020204" pitchFamily="34" charset="0"/>
              <a:buChar char="•"/>
            </a:pPr>
            <a:endParaRPr lang="en-US" dirty="0">
              <a:solidFill>
                <a:schemeClr val="tx1"/>
              </a:solidFill>
            </a:endParaRPr>
          </a:p>
        </p:txBody>
      </p:sp>
    </p:spTree>
    <p:extLst>
      <p:ext uri="{BB962C8B-B14F-4D97-AF65-F5344CB8AC3E}">
        <p14:creationId xmlns:p14="http://schemas.microsoft.com/office/powerpoint/2010/main" val="2894515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AB6A4-5DBD-9846-A33A-318DEBB4647A}"/>
              </a:ext>
            </a:extLst>
          </p:cNvPr>
          <p:cNvSpPr>
            <a:spLocks noGrp="1"/>
          </p:cNvSpPr>
          <p:nvPr>
            <p:ph type="title"/>
          </p:nvPr>
        </p:nvSpPr>
        <p:spPr/>
        <p:txBody>
          <a:bodyPr vert="horz" lIns="91440" tIns="45720" rIns="91440" bIns="45720" rtlCol="0" anchor="b">
            <a:normAutofit/>
          </a:bodyPr>
          <a:lstStyle/>
          <a:p>
            <a:r>
              <a:rPr lang="en-US" sz="4100" spc="0" dirty="0">
                <a:ln w="0"/>
                <a:solidFill>
                  <a:schemeClr val="tx1"/>
                </a:solidFill>
                <a:effectLst>
                  <a:outerShdw blurRad="38100" dist="19050" dir="2700000" algn="tl" rotWithShape="0">
                    <a:schemeClr val="dk1">
                      <a:alpha val="40000"/>
                    </a:schemeClr>
                  </a:outerShdw>
                </a:effectLst>
              </a:rPr>
              <a:t>CRIN Calculation on the MMPI-2-RF</a:t>
            </a:r>
          </a:p>
        </p:txBody>
      </p:sp>
      <p:graphicFrame>
        <p:nvGraphicFramePr>
          <p:cNvPr id="4" name="Content Placeholder 3">
            <a:extLst>
              <a:ext uri="{FF2B5EF4-FFF2-40B4-BE49-F238E27FC236}">
                <a16:creationId xmlns:a16="http://schemas.microsoft.com/office/drawing/2014/main" id="{441CDCCA-F164-7D4E-AB8E-78310BCB4931}"/>
              </a:ext>
            </a:extLst>
          </p:cNvPr>
          <p:cNvGraphicFramePr>
            <a:graphicFrameLocks noGrp="1"/>
          </p:cNvGraphicFramePr>
          <p:nvPr>
            <p:ph idx="1"/>
            <p:extLst>
              <p:ext uri="{D42A27DB-BD31-4B8C-83A1-F6EECF244321}">
                <p14:modId xmlns:p14="http://schemas.microsoft.com/office/powerpoint/2010/main" val="1043989894"/>
              </p:ext>
            </p:extLst>
          </p:nvPr>
        </p:nvGraphicFramePr>
        <p:xfrm>
          <a:off x="659802" y="1602838"/>
          <a:ext cx="10933355" cy="44904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E2AFE28C-7D53-CB4E-8983-B25CB1062075}"/>
              </a:ext>
            </a:extLst>
          </p:cNvPr>
          <p:cNvSpPr txBox="1"/>
          <p:nvPr/>
        </p:nvSpPr>
        <p:spPr>
          <a:xfrm>
            <a:off x="846268" y="4776876"/>
            <a:ext cx="1554480" cy="461665"/>
          </a:xfrm>
          <a:prstGeom prst="rect">
            <a:avLst/>
          </a:prstGeom>
          <a:noFill/>
        </p:spPr>
        <p:txBody>
          <a:bodyPr wrap="square" rtlCol="0">
            <a:spAutoFit/>
          </a:bodyPr>
          <a:lstStyle/>
          <a:p>
            <a:pPr algn="ctr"/>
            <a:r>
              <a:rPr lang="en-US" sz="2400" b="1" dirty="0"/>
              <a:t>53 Pairs</a:t>
            </a:r>
          </a:p>
        </p:txBody>
      </p:sp>
      <p:sp>
        <p:nvSpPr>
          <p:cNvPr id="6" name="TextBox 5">
            <a:extLst>
              <a:ext uri="{FF2B5EF4-FFF2-40B4-BE49-F238E27FC236}">
                <a16:creationId xmlns:a16="http://schemas.microsoft.com/office/drawing/2014/main" id="{9AF55933-2EB4-C34D-B3A1-77E2B07EA03B}"/>
              </a:ext>
            </a:extLst>
          </p:cNvPr>
          <p:cNvSpPr txBox="1"/>
          <p:nvPr/>
        </p:nvSpPr>
        <p:spPr>
          <a:xfrm>
            <a:off x="3850143" y="4776876"/>
            <a:ext cx="1554480" cy="461665"/>
          </a:xfrm>
          <a:prstGeom prst="rect">
            <a:avLst/>
          </a:prstGeom>
          <a:noFill/>
        </p:spPr>
        <p:txBody>
          <a:bodyPr wrap="square" rtlCol="0">
            <a:spAutoFit/>
          </a:bodyPr>
          <a:lstStyle/>
          <a:p>
            <a:pPr algn="ctr"/>
            <a:r>
              <a:rPr lang="en-US" sz="2400" b="1" dirty="0"/>
              <a:t>15 Pairs</a:t>
            </a:r>
          </a:p>
        </p:txBody>
      </p:sp>
      <p:sp>
        <p:nvSpPr>
          <p:cNvPr id="7" name="TextBox 6">
            <a:extLst>
              <a:ext uri="{FF2B5EF4-FFF2-40B4-BE49-F238E27FC236}">
                <a16:creationId xmlns:a16="http://schemas.microsoft.com/office/drawing/2014/main" id="{9DF1E178-96BD-4C41-B291-750D08250E9A}"/>
              </a:ext>
            </a:extLst>
          </p:cNvPr>
          <p:cNvSpPr txBox="1"/>
          <p:nvPr/>
        </p:nvSpPr>
        <p:spPr>
          <a:xfrm>
            <a:off x="7049650" y="4776877"/>
            <a:ext cx="1344000" cy="461665"/>
          </a:xfrm>
          <a:prstGeom prst="rect">
            <a:avLst/>
          </a:prstGeom>
          <a:noFill/>
        </p:spPr>
        <p:txBody>
          <a:bodyPr wrap="square" rtlCol="0">
            <a:spAutoFit/>
          </a:bodyPr>
          <a:lstStyle/>
          <a:p>
            <a:pPr algn="ctr"/>
            <a:r>
              <a:rPr lang="en-US" sz="2400" b="1" dirty="0"/>
              <a:t>11 Pairs</a:t>
            </a:r>
          </a:p>
        </p:txBody>
      </p:sp>
    </p:spTree>
    <p:extLst>
      <p:ext uri="{BB962C8B-B14F-4D97-AF65-F5344CB8AC3E}">
        <p14:creationId xmlns:p14="http://schemas.microsoft.com/office/powerpoint/2010/main" val="2087888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0ADEF-4DAF-F24E-962C-14897CCA6A54}"/>
              </a:ext>
            </a:extLst>
          </p:cNvPr>
          <p:cNvSpPr>
            <a:spLocks noGrp="1"/>
          </p:cNvSpPr>
          <p:nvPr>
            <p:ph type="title"/>
          </p:nvPr>
        </p:nvSpPr>
        <p:spPr>
          <a:xfrm>
            <a:off x="573602" y="206801"/>
            <a:ext cx="10058400" cy="1450757"/>
          </a:xfrm>
        </p:spPr>
        <p:txBody>
          <a:bodyPr vert="horz" lIns="91440" tIns="45720" rIns="91440" bIns="45720" rtlCol="0" anchor="b">
            <a:normAutofit/>
          </a:bodyPr>
          <a:lstStyle/>
          <a:p>
            <a:r>
              <a:rPr lang="en-US" sz="4100" spc="0" dirty="0">
                <a:ln w="0"/>
                <a:solidFill>
                  <a:schemeClr val="tx1"/>
                </a:solidFill>
                <a:effectLst>
                  <a:outerShdw blurRad="38100" dist="19050" dir="2700000" algn="tl" rotWithShape="0">
                    <a:schemeClr val="dk1">
                      <a:alpha val="40000"/>
                    </a:schemeClr>
                  </a:outerShdw>
                </a:effectLst>
              </a:rPr>
              <a:t>Previous Research:  </a:t>
            </a:r>
          </a:p>
        </p:txBody>
      </p:sp>
      <p:sp>
        <p:nvSpPr>
          <p:cNvPr id="3" name="Content Placeholder 2">
            <a:extLst>
              <a:ext uri="{FF2B5EF4-FFF2-40B4-BE49-F238E27FC236}">
                <a16:creationId xmlns:a16="http://schemas.microsoft.com/office/drawing/2014/main" id="{BD603E0A-34ED-4D44-8704-2E03AB3C1081}"/>
              </a:ext>
            </a:extLst>
          </p:cNvPr>
          <p:cNvSpPr>
            <a:spLocks noGrp="1"/>
          </p:cNvSpPr>
          <p:nvPr>
            <p:ph idx="1"/>
          </p:nvPr>
        </p:nvSpPr>
        <p:spPr>
          <a:xfrm>
            <a:off x="573602" y="1828800"/>
            <a:ext cx="4583637" cy="4553712"/>
          </a:xfrm>
        </p:spPr>
        <p:txBody>
          <a:bodyPr>
            <a:normAutofit/>
          </a:bodyPr>
          <a:lstStyle/>
          <a:p>
            <a:pPr>
              <a:buFont typeface="Arial" panose="020B0604020202020204" pitchFamily="34" charset="0"/>
              <a:buChar char="•"/>
            </a:pPr>
            <a:r>
              <a:rPr lang="en-US" sz="2200" dirty="0">
                <a:solidFill>
                  <a:schemeClr val="tx1"/>
                </a:solidFill>
              </a:rPr>
              <a:t> Whitney et al. (2018a): </a:t>
            </a:r>
          </a:p>
          <a:p>
            <a:pPr lvl="1">
              <a:buFont typeface="Arial" panose="020B0604020202020204" pitchFamily="34" charset="0"/>
              <a:buChar char="•"/>
            </a:pPr>
            <a:r>
              <a:rPr lang="en-US" sz="2200" dirty="0">
                <a:solidFill>
                  <a:schemeClr val="tx1"/>
                </a:solidFill>
              </a:rPr>
              <a:t>Calculated raw scores and Linear T Scores using the MMPI-2-RF normative sample </a:t>
            </a:r>
          </a:p>
          <a:p>
            <a:pPr lvl="1">
              <a:buFont typeface="Arial" panose="020B0604020202020204" pitchFamily="34" charset="0"/>
              <a:buChar char="•"/>
            </a:pPr>
            <a:endParaRPr lang="en-US" sz="2200" dirty="0">
              <a:solidFill>
                <a:schemeClr val="tx1"/>
              </a:solidFill>
            </a:endParaRPr>
          </a:p>
          <a:p>
            <a:pPr lvl="1">
              <a:buFont typeface="Arial" panose="020B0604020202020204" pitchFamily="34" charset="0"/>
              <a:buChar char="•"/>
            </a:pPr>
            <a:r>
              <a:rPr lang="en-US" sz="2200" dirty="0">
                <a:solidFill>
                  <a:schemeClr val="tx1"/>
                </a:solidFill>
              </a:rPr>
              <a:t>Examined the basic properties of CRIN scale scores on the MMPI-2-RF in a forensic inpatient sample</a:t>
            </a:r>
          </a:p>
          <a:p>
            <a:pPr lvl="2">
              <a:buFont typeface="Arial" panose="020B0604020202020204" pitchFamily="34" charset="0"/>
              <a:buChar char="•"/>
            </a:pPr>
            <a:r>
              <a:rPr lang="en-US" sz="2200" dirty="0">
                <a:solidFill>
                  <a:schemeClr val="tx1"/>
                </a:solidFill>
              </a:rPr>
              <a:t>Found that scores on CRIN flagged an extra 3% of cases </a:t>
            </a:r>
          </a:p>
        </p:txBody>
      </p:sp>
      <p:pic>
        <p:nvPicPr>
          <p:cNvPr id="5" name="Picture 4">
            <a:extLst>
              <a:ext uri="{FF2B5EF4-FFF2-40B4-BE49-F238E27FC236}">
                <a16:creationId xmlns:a16="http://schemas.microsoft.com/office/drawing/2014/main" id="{3758619D-15FE-B149-975D-A70CF8663F93}"/>
              </a:ext>
            </a:extLst>
          </p:cNvPr>
          <p:cNvPicPr>
            <a:picLocks noChangeAspect="1"/>
          </p:cNvPicPr>
          <p:nvPr/>
        </p:nvPicPr>
        <p:blipFill rotWithShape="1">
          <a:blip r:embed="rId3"/>
          <a:srcRect l="1169" r="1705" b="1577"/>
          <a:stretch/>
        </p:blipFill>
        <p:spPr>
          <a:xfrm>
            <a:off x="5672379" y="887896"/>
            <a:ext cx="5780867" cy="5621392"/>
          </a:xfrm>
          <a:prstGeom prst="rect">
            <a:avLst/>
          </a:prstGeom>
        </p:spPr>
      </p:pic>
      <p:sp>
        <p:nvSpPr>
          <p:cNvPr id="6" name="Oval 5">
            <a:extLst>
              <a:ext uri="{FF2B5EF4-FFF2-40B4-BE49-F238E27FC236}">
                <a16:creationId xmlns:a16="http://schemas.microsoft.com/office/drawing/2014/main" id="{DFBCBAC7-9BA9-6F4B-90DE-8C53FFCFD203}"/>
              </a:ext>
            </a:extLst>
          </p:cNvPr>
          <p:cNvSpPr/>
          <p:nvPr/>
        </p:nvSpPr>
        <p:spPr>
          <a:xfrm>
            <a:off x="7959036" y="4077646"/>
            <a:ext cx="1230284" cy="1121108"/>
          </a:xfrm>
          <a:prstGeom prst="ellipse">
            <a:avLst/>
          </a:prstGeom>
          <a:noFill/>
          <a:ln w="539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328213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0ADEF-4DAF-F24E-962C-14897CCA6A54}"/>
              </a:ext>
            </a:extLst>
          </p:cNvPr>
          <p:cNvSpPr>
            <a:spLocks noGrp="1"/>
          </p:cNvSpPr>
          <p:nvPr>
            <p:ph type="title"/>
          </p:nvPr>
        </p:nvSpPr>
        <p:spPr/>
        <p:txBody>
          <a:bodyPr vert="horz" lIns="91440" tIns="45720" rIns="91440" bIns="45720" rtlCol="0" anchor="b">
            <a:normAutofit/>
          </a:bodyPr>
          <a:lstStyle/>
          <a:p>
            <a:r>
              <a:rPr lang="en-US" sz="4100" spc="0" dirty="0">
                <a:ln w="0"/>
                <a:solidFill>
                  <a:schemeClr val="tx1"/>
                </a:solidFill>
                <a:effectLst>
                  <a:outerShdw blurRad="38100" dist="19050" dir="2700000" algn="tl" rotWithShape="0">
                    <a:schemeClr val="dk1">
                      <a:alpha val="40000"/>
                    </a:schemeClr>
                  </a:outerShdw>
                </a:effectLst>
              </a:rPr>
              <a:t>Previous Research </a:t>
            </a:r>
          </a:p>
        </p:txBody>
      </p:sp>
      <p:sp>
        <p:nvSpPr>
          <p:cNvPr id="3" name="Content Placeholder 2">
            <a:extLst>
              <a:ext uri="{FF2B5EF4-FFF2-40B4-BE49-F238E27FC236}">
                <a16:creationId xmlns:a16="http://schemas.microsoft.com/office/drawing/2014/main" id="{BD603E0A-34ED-4D44-8704-2E03AB3C1081}"/>
              </a:ext>
            </a:extLst>
          </p:cNvPr>
          <p:cNvSpPr>
            <a:spLocks noGrp="1"/>
          </p:cNvSpPr>
          <p:nvPr>
            <p:ph idx="1"/>
          </p:nvPr>
        </p:nvSpPr>
        <p:spPr>
          <a:xfrm>
            <a:off x="1097280" y="2078209"/>
            <a:ext cx="10058400" cy="4023360"/>
          </a:xfrm>
        </p:spPr>
        <p:txBody>
          <a:bodyPr>
            <a:normAutofit/>
          </a:bodyPr>
          <a:lstStyle/>
          <a:p>
            <a:pPr>
              <a:buFont typeface="Arial" panose="020B0604020202020204" pitchFamily="34" charset="0"/>
              <a:buChar char="•"/>
            </a:pPr>
            <a:r>
              <a:rPr lang="en-US" sz="2900" dirty="0">
                <a:solidFill>
                  <a:schemeClr val="tx1"/>
                </a:solidFill>
              </a:rPr>
              <a:t> Given that CRIN scores uniquely detect cases, Whitney et al. (2018b) investigated CRIN scores’ ability to measure mixed responding </a:t>
            </a:r>
          </a:p>
          <a:p>
            <a:pPr>
              <a:buFont typeface="Arial" panose="020B0604020202020204" pitchFamily="34" charset="0"/>
              <a:buChar char="•"/>
            </a:pPr>
            <a:r>
              <a:rPr lang="en-US" sz="2900" dirty="0">
                <a:solidFill>
                  <a:schemeClr val="tx1"/>
                </a:solidFill>
              </a:rPr>
              <a:t> Used computer-generated mixed responding </a:t>
            </a:r>
          </a:p>
          <a:p>
            <a:pPr>
              <a:buFont typeface="Arial" panose="020B0604020202020204" pitchFamily="34" charset="0"/>
              <a:buChar char="•"/>
            </a:pPr>
            <a:r>
              <a:rPr lang="en-US" sz="2900" dirty="0">
                <a:solidFill>
                  <a:schemeClr val="tx1"/>
                </a:solidFill>
              </a:rPr>
              <a:t> Investigated 40% mixed responding</a:t>
            </a:r>
          </a:p>
          <a:p>
            <a:pPr lvl="1">
              <a:buFont typeface="Arial" panose="020B0604020202020204" pitchFamily="34" charset="0"/>
              <a:buChar char="•"/>
            </a:pPr>
            <a:endParaRPr lang="en-US" sz="2200" dirty="0">
              <a:solidFill>
                <a:schemeClr val="tx1"/>
              </a:solidFill>
            </a:endParaRPr>
          </a:p>
        </p:txBody>
      </p:sp>
    </p:spTree>
    <p:extLst>
      <p:ext uri="{BB962C8B-B14F-4D97-AF65-F5344CB8AC3E}">
        <p14:creationId xmlns:p14="http://schemas.microsoft.com/office/powerpoint/2010/main" val="1052034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BA8980F-4785-F743-B53A-88C30BEB73B4}"/>
              </a:ext>
            </a:extLst>
          </p:cNvPr>
          <p:cNvPicPr>
            <a:picLocks noChangeAspect="1"/>
          </p:cNvPicPr>
          <p:nvPr/>
        </p:nvPicPr>
        <p:blipFill>
          <a:blip r:embed="rId3"/>
          <a:stretch>
            <a:fillRect/>
          </a:stretch>
        </p:blipFill>
        <p:spPr>
          <a:xfrm>
            <a:off x="1247267" y="1249589"/>
            <a:ext cx="9697466" cy="5420745"/>
          </a:xfrm>
          <a:prstGeom prst="rect">
            <a:avLst/>
          </a:prstGeom>
        </p:spPr>
      </p:pic>
      <p:sp>
        <p:nvSpPr>
          <p:cNvPr id="6" name="Title 1">
            <a:extLst>
              <a:ext uri="{FF2B5EF4-FFF2-40B4-BE49-F238E27FC236}">
                <a16:creationId xmlns:a16="http://schemas.microsoft.com/office/drawing/2014/main" id="{2BF24D7F-E8BD-724E-AFBE-1F429D35ECCF}"/>
              </a:ext>
            </a:extLst>
          </p:cNvPr>
          <p:cNvSpPr>
            <a:spLocks noGrp="1"/>
          </p:cNvSpPr>
          <p:nvPr>
            <p:ph type="title"/>
          </p:nvPr>
        </p:nvSpPr>
        <p:spPr>
          <a:xfrm>
            <a:off x="1014984" y="-124968"/>
            <a:ext cx="10058400" cy="1450757"/>
          </a:xfrm>
        </p:spPr>
        <p:txBody>
          <a:bodyPr vert="horz" lIns="91440" tIns="45720" rIns="91440" bIns="45720" rtlCol="0" anchor="b">
            <a:normAutofit/>
          </a:bodyPr>
          <a:lstStyle/>
          <a:p>
            <a:r>
              <a:rPr lang="en-US" sz="4100" spc="0" dirty="0">
                <a:ln w="0"/>
                <a:solidFill>
                  <a:schemeClr val="tx1"/>
                </a:solidFill>
                <a:effectLst>
                  <a:outerShdw blurRad="38100" dist="19050" dir="2700000" algn="tl" rotWithShape="0">
                    <a:schemeClr val="dk1">
                      <a:alpha val="40000"/>
                    </a:schemeClr>
                  </a:outerShdw>
                </a:effectLst>
              </a:rPr>
              <a:t>Findings for Whitney et al. (2018b)</a:t>
            </a:r>
          </a:p>
        </p:txBody>
      </p:sp>
    </p:spTree>
    <p:extLst>
      <p:ext uri="{BB962C8B-B14F-4D97-AF65-F5344CB8AC3E}">
        <p14:creationId xmlns:p14="http://schemas.microsoft.com/office/powerpoint/2010/main" val="2581415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8207" y="274080"/>
            <a:ext cx="10917511" cy="1453896"/>
          </a:xfrm>
        </p:spPr>
        <p:txBody>
          <a:bodyPr>
            <a:normAutofit/>
          </a:bodyPr>
          <a:lstStyle/>
          <a:p>
            <a:r>
              <a:rPr lang="en-US" sz="4100" spc="0" dirty="0">
                <a:ln w="0"/>
                <a:solidFill>
                  <a:schemeClr val="tx1"/>
                </a:solidFill>
                <a:effectLst>
                  <a:outerShdw blurRad="38100" dist="19050" dir="2700000" algn="tl" rotWithShape="0">
                    <a:schemeClr val="dk1">
                      <a:alpha val="40000"/>
                    </a:schemeClr>
                  </a:outerShdw>
                </a:effectLst>
              </a:rPr>
              <a:t>Current Study</a:t>
            </a:r>
            <a:endParaRPr lang="en-US" sz="3000" dirty="0">
              <a:solidFill>
                <a:schemeClr val="tx1"/>
              </a:solidFill>
            </a:endParaRPr>
          </a:p>
        </p:txBody>
      </p:sp>
      <p:sp>
        <p:nvSpPr>
          <p:cNvPr id="3" name="Content Placeholder 2"/>
          <p:cNvSpPr>
            <a:spLocks noGrp="1"/>
          </p:cNvSpPr>
          <p:nvPr>
            <p:ph idx="1"/>
          </p:nvPr>
        </p:nvSpPr>
        <p:spPr>
          <a:xfrm>
            <a:off x="1207562" y="1881430"/>
            <a:ext cx="9966716" cy="4358085"/>
          </a:xfrm>
        </p:spPr>
        <p:txBody>
          <a:bodyPr>
            <a:normAutofit/>
          </a:bodyPr>
          <a:lstStyle/>
          <a:p>
            <a:pPr marL="190500" indent="-190500">
              <a:buFont typeface="Arial" charset="0"/>
              <a:buChar char="•"/>
            </a:pPr>
            <a:r>
              <a:rPr lang="en-US" sz="2900" dirty="0">
                <a:solidFill>
                  <a:schemeClr val="tx1"/>
                </a:solidFill>
              </a:rPr>
              <a:t>Replicate and extend the work of Whitney et al. (2018b) by: </a:t>
            </a:r>
          </a:p>
          <a:p>
            <a:pPr marL="190500" indent="-190500">
              <a:buFont typeface="Arial" charset="0"/>
              <a:buChar char="•"/>
            </a:pPr>
            <a:endParaRPr lang="en-US" sz="1200" dirty="0">
              <a:solidFill>
                <a:schemeClr val="tx1"/>
              </a:solidFill>
            </a:endParaRPr>
          </a:p>
          <a:p>
            <a:pPr marL="483108" lvl="1" indent="-190500">
              <a:buFont typeface="Arial" charset="0"/>
              <a:buChar char="•"/>
            </a:pPr>
            <a:r>
              <a:rPr lang="en-US" sz="2600" dirty="0">
                <a:solidFill>
                  <a:schemeClr val="tx1"/>
                </a:solidFill>
              </a:rPr>
              <a:t>Investigate CRIN scores incremental validity to VRIN-r and TRIN-r scores in detecting mixed responding at a rate of 40-100% </a:t>
            </a:r>
          </a:p>
          <a:p>
            <a:pPr marL="292608" lvl="1" indent="0">
              <a:buNone/>
            </a:pPr>
            <a:endParaRPr lang="en-US" sz="2600" dirty="0">
              <a:solidFill>
                <a:schemeClr val="tx1"/>
              </a:solidFill>
            </a:endParaRPr>
          </a:p>
          <a:p>
            <a:pPr marL="483108" lvl="1" indent="-190500">
              <a:buFont typeface="Arial" charset="0"/>
              <a:buChar char="•"/>
            </a:pPr>
            <a:r>
              <a:rPr lang="en-US" sz="2600" dirty="0">
                <a:solidFill>
                  <a:schemeClr val="tx1"/>
                </a:solidFill>
              </a:rPr>
              <a:t>Investigate how splitting scores on TRIN-r into TRIN-r True and TRIN-r false impacts the incremental validity of CRIN score in detecting mixed responding alongside VRIN-r, TRIN-r True, and TRIN-r False</a:t>
            </a:r>
          </a:p>
          <a:p>
            <a:pPr marL="483108" lvl="1" indent="-190500">
              <a:buFont typeface="Arial" charset="0"/>
              <a:buChar char="•"/>
            </a:pPr>
            <a:endParaRPr lang="en-US" sz="2200" dirty="0">
              <a:solidFill>
                <a:schemeClr val="tx1"/>
              </a:solidFill>
            </a:endParaRPr>
          </a:p>
          <a:p>
            <a:pPr marL="483108" lvl="1" indent="-190500">
              <a:buFont typeface="Arial" charset="0"/>
              <a:buChar char="•"/>
            </a:pPr>
            <a:endParaRPr lang="en-US" sz="2200" dirty="0">
              <a:solidFill>
                <a:schemeClr val="tx1"/>
              </a:solidFill>
            </a:endParaRPr>
          </a:p>
        </p:txBody>
      </p:sp>
    </p:spTree>
    <p:extLst>
      <p:ext uri="{BB962C8B-B14F-4D97-AF65-F5344CB8AC3E}">
        <p14:creationId xmlns:p14="http://schemas.microsoft.com/office/powerpoint/2010/main" val="31529139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F0BEE-116B-3C42-834B-8894222CAEA7}"/>
              </a:ext>
            </a:extLst>
          </p:cNvPr>
          <p:cNvSpPr>
            <a:spLocks noGrp="1"/>
          </p:cNvSpPr>
          <p:nvPr>
            <p:ph type="title"/>
          </p:nvPr>
        </p:nvSpPr>
        <p:spPr/>
        <p:txBody>
          <a:bodyPr vert="horz" lIns="91440" tIns="45720" rIns="91440" bIns="45720" rtlCol="0" anchor="b">
            <a:normAutofit/>
          </a:bodyPr>
          <a:lstStyle/>
          <a:p>
            <a:r>
              <a:rPr lang="en-US" spc="0" dirty="0">
                <a:ln w="0"/>
                <a:solidFill>
                  <a:schemeClr val="tx1"/>
                </a:solidFill>
                <a:effectLst>
                  <a:outerShdw blurRad="38100" dist="19050" dir="2700000" algn="tl" rotWithShape="0">
                    <a:schemeClr val="dk1">
                      <a:alpha val="40000"/>
                    </a:schemeClr>
                  </a:outerShdw>
                </a:effectLst>
              </a:rPr>
              <a:t>Hypotheses</a:t>
            </a:r>
          </a:p>
        </p:txBody>
      </p:sp>
      <p:sp>
        <p:nvSpPr>
          <p:cNvPr id="3" name="Content Placeholder 2">
            <a:extLst>
              <a:ext uri="{FF2B5EF4-FFF2-40B4-BE49-F238E27FC236}">
                <a16:creationId xmlns:a16="http://schemas.microsoft.com/office/drawing/2014/main" id="{8A6D686E-9B4E-7B4E-A75B-316569367B3D}"/>
              </a:ext>
            </a:extLst>
          </p:cNvPr>
          <p:cNvSpPr>
            <a:spLocks noGrp="1"/>
          </p:cNvSpPr>
          <p:nvPr>
            <p:ph idx="1"/>
          </p:nvPr>
        </p:nvSpPr>
        <p:spPr>
          <a:xfrm>
            <a:off x="1180407" y="1986741"/>
            <a:ext cx="10058400" cy="4023360"/>
          </a:xfrm>
        </p:spPr>
        <p:txBody>
          <a:bodyPr>
            <a:normAutofit/>
          </a:bodyPr>
          <a:lstStyle/>
          <a:p>
            <a:pPr marL="457200" indent="-457200">
              <a:buFont typeface="+mj-lt"/>
              <a:buAutoNum type="arabicPeriod"/>
            </a:pPr>
            <a:r>
              <a:rPr lang="en-US" sz="2900" dirty="0">
                <a:solidFill>
                  <a:schemeClr val="tx1"/>
                </a:solidFill>
              </a:rPr>
              <a:t>Similar to Whitney et al. (2018b), CRIN scores will demonstrate elevations in the presences of mixed responding. </a:t>
            </a:r>
          </a:p>
          <a:p>
            <a:pPr marL="457200" indent="-457200">
              <a:buFont typeface="+mj-lt"/>
              <a:buAutoNum type="arabicPeriod"/>
            </a:pPr>
            <a:r>
              <a:rPr lang="en-US" sz="2900" dirty="0">
                <a:solidFill>
                  <a:schemeClr val="tx1"/>
                </a:solidFill>
              </a:rPr>
              <a:t> Scores on CRIN will incrementally add to scores on VRIN-r and TRIN-r in detecting mixed responding across all of the rates of mixed responding. </a:t>
            </a:r>
          </a:p>
          <a:p>
            <a:pPr marL="457200" indent="-457200">
              <a:buFont typeface="+mj-lt"/>
              <a:buAutoNum type="arabicPeriod"/>
            </a:pPr>
            <a:r>
              <a:rPr lang="en-US" sz="2900" dirty="0">
                <a:solidFill>
                  <a:schemeClr val="tx1"/>
                </a:solidFill>
              </a:rPr>
              <a:t>CRIN scores’ incremental utility for detecting mixed responding beyond VRIN-r and TRIN-r scores will be negatively impacted by splitting TRIN-r into TRIN-r – True and TRIN-r – False </a:t>
            </a:r>
          </a:p>
        </p:txBody>
      </p:sp>
    </p:spTree>
    <p:extLst>
      <p:ext uri="{BB962C8B-B14F-4D97-AF65-F5344CB8AC3E}">
        <p14:creationId xmlns:p14="http://schemas.microsoft.com/office/powerpoint/2010/main" val="5599942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pc="0" dirty="0">
                <a:ln w="0"/>
                <a:solidFill>
                  <a:schemeClr val="tx1"/>
                </a:solidFill>
                <a:effectLst>
                  <a:outerShdw blurRad="38100" dist="19050" dir="2700000" algn="tl" rotWithShape="0">
                    <a:schemeClr val="dk1">
                      <a:alpha val="40000"/>
                    </a:schemeClr>
                  </a:outerShdw>
                </a:effectLst>
              </a:rPr>
              <a:t>Method</a:t>
            </a:r>
            <a:endParaRPr lang="en-US" dirty="0"/>
          </a:p>
        </p:txBody>
      </p:sp>
    </p:spTree>
    <p:extLst>
      <p:ext uri="{BB962C8B-B14F-4D97-AF65-F5344CB8AC3E}">
        <p14:creationId xmlns:p14="http://schemas.microsoft.com/office/powerpoint/2010/main" val="19061767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8EB94-50B6-1F4E-99C7-79AFE81C941D}"/>
              </a:ext>
            </a:extLst>
          </p:cNvPr>
          <p:cNvSpPr>
            <a:spLocks noGrp="1"/>
          </p:cNvSpPr>
          <p:nvPr>
            <p:ph type="title"/>
          </p:nvPr>
        </p:nvSpPr>
        <p:spPr>
          <a:xfrm>
            <a:off x="679256" y="-225876"/>
            <a:ext cx="10058400" cy="1450757"/>
          </a:xfrm>
        </p:spPr>
        <p:txBody>
          <a:bodyPr vert="horz" lIns="91440" tIns="45720" rIns="91440" bIns="45720" rtlCol="0" anchor="b">
            <a:normAutofit/>
          </a:bodyPr>
          <a:lstStyle/>
          <a:p>
            <a:r>
              <a:rPr lang="en-US" spc="0" dirty="0">
                <a:ln w="0"/>
                <a:solidFill>
                  <a:schemeClr val="tx1"/>
                </a:solidFill>
                <a:effectLst>
                  <a:outerShdw blurRad="38100" dist="19050" dir="2700000" algn="tl" rotWithShape="0">
                    <a:schemeClr val="dk1">
                      <a:alpha val="40000"/>
                    </a:schemeClr>
                  </a:outerShdw>
                </a:effectLst>
              </a:rPr>
              <a:t>Methods</a:t>
            </a:r>
          </a:p>
        </p:txBody>
      </p:sp>
      <p:sp>
        <p:nvSpPr>
          <p:cNvPr id="3" name="Content Placeholder 2">
            <a:extLst>
              <a:ext uri="{FF2B5EF4-FFF2-40B4-BE49-F238E27FC236}">
                <a16:creationId xmlns:a16="http://schemas.microsoft.com/office/drawing/2014/main" id="{06185556-CBB3-0741-8DE0-3A8145854E67}"/>
              </a:ext>
            </a:extLst>
          </p:cNvPr>
          <p:cNvSpPr>
            <a:spLocks noGrp="1"/>
          </p:cNvSpPr>
          <p:nvPr>
            <p:ph idx="1"/>
          </p:nvPr>
        </p:nvSpPr>
        <p:spPr>
          <a:xfrm>
            <a:off x="854599" y="1288381"/>
            <a:ext cx="10996564" cy="6162756"/>
          </a:xfrm>
        </p:spPr>
        <p:txBody>
          <a:bodyPr>
            <a:normAutofit/>
          </a:bodyPr>
          <a:lstStyle/>
          <a:p>
            <a:pPr marL="0" indent="0">
              <a:buNone/>
            </a:pPr>
            <a:r>
              <a:rPr lang="en-US" sz="2500" b="1" dirty="0">
                <a:solidFill>
                  <a:schemeClr val="tx1"/>
                </a:solidFill>
              </a:rPr>
              <a:t>Participants: </a:t>
            </a:r>
          </a:p>
          <a:p>
            <a:pPr>
              <a:buFont typeface="Arial" panose="020B0604020202020204" pitchFamily="34" charset="0"/>
              <a:buChar char="•"/>
            </a:pPr>
            <a:r>
              <a:rPr lang="en-US" sz="2500" dirty="0">
                <a:solidFill>
                  <a:schemeClr val="tx1"/>
                </a:solidFill>
              </a:rPr>
              <a:t> Stringent exclusionary criteria were used to exclude all invalid protocols </a:t>
            </a:r>
            <a:r>
              <a:rPr lang="en-US" sz="1800" dirty="0">
                <a:solidFill>
                  <a:schemeClr val="tx1"/>
                </a:solidFill>
              </a:rPr>
              <a:t>(Burchett et al., 2016): </a:t>
            </a:r>
          </a:p>
          <a:p>
            <a:pPr lvl="1">
              <a:buFont typeface="Arial" panose="020B0604020202020204" pitchFamily="34" charset="0"/>
              <a:buChar char="•"/>
            </a:pPr>
            <a:r>
              <a:rPr lang="en-US" sz="2000" dirty="0">
                <a:solidFill>
                  <a:schemeClr val="tx1"/>
                </a:solidFill>
              </a:rPr>
              <a:t> CNS ≥ 15; VRIN-r ≥ 70; TRIN-r ≥ 70; F-r ≥ 79; </a:t>
            </a:r>
            <a:r>
              <a:rPr lang="en-US" sz="2000" dirty="0" err="1">
                <a:solidFill>
                  <a:schemeClr val="tx1"/>
                </a:solidFill>
              </a:rPr>
              <a:t>Fp</a:t>
            </a:r>
            <a:r>
              <a:rPr lang="en-US" sz="2000" dirty="0">
                <a:solidFill>
                  <a:schemeClr val="tx1"/>
                </a:solidFill>
              </a:rPr>
              <a:t>-r ≥ 70; Fs ≥ 80; FBS ≥ 80; RBS ≥ 80; L-r ≥ 65; K ≥ 60</a:t>
            </a:r>
          </a:p>
          <a:p>
            <a:pPr>
              <a:buFont typeface="Arial" panose="020B0604020202020204" pitchFamily="34" charset="0"/>
              <a:buChar char="•"/>
            </a:pPr>
            <a:endParaRPr lang="en-US" sz="3200" dirty="0">
              <a:solidFill>
                <a:schemeClr val="tx1"/>
              </a:solidFill>
            </a:endParaRPr>
          </a:p>
          <a:p>
            <a:pPr marL="0" indent="0">
              <a:buNone/>
            </a:pPr>
            <a:endParaRPr lang="en-US" sz="1200" dirty="0">
              <a:solidFill>
                <a:schemeClr val="tx1"/>
              </a:solidFill>
            </a:endParaRPr>
          </a:p>
          <a:p>
            <a:pPr marL="0" indent="0">
              <a:buNone/>
            </a:pPr>
            <a:endParaRPr lang="en-US" sz="200" dirty="0">
              <a:solidFill>
                <a:schemeClr val="tx1"/>
              </a:solidFill>
            </a:endParaRPr>
          </a:p>
          <a:p>
            <a:pPr marL="0" indent="0">
              <a:buNone/>
            </a:pPr>
            <a:endParaRPr lang="en-US" sz="200" dirty="0">
              <a:solidFill>
                <a:schemeClr val="tx1"/>
              </a:solidFill>
            </a:endParaRPr>
          </a:p>
          <a:p>
            <a:pPr marL="0" indent="0">
              <a:buNone/>
            </a:pPr>
            <a:endParaRPr lang="en-US" sz="200" dirty="0">
              <a:solidFill>
                <a:schemeClr val="tx1"/>
              </a:solidFill>
            </a:endParaRPr>
          </a:p>
          <a:p>
            <a:pPr marL="0" indent="0">
              <a:buNone/>
            </a:pPr>
            <a:endParaRPr lang="en-US" sz="200" dirty="0">
              <a:solidFill>
                <a:schemeClr val="tx1"/>
              </a:solidFill>
            </a:endParaRPr>
          </a:p>
          <a:p>
            <a:pPr marL="0" indent="0">
              <a:buNone/>
            </a:pPr>
            <a:endParaRPr lang="en-US" sz="200" dirty="0">
              <a:solidFill>
                <a:schemeClr val="tx1"/>
              </a:solidFill>
            </a:endParaRPr>
          </a:p>
          <a:p>
            <a:pPr>
              <a:buFont typeface="Arial" panose="020B0604020202020204" pitchFamily="34" charset="0"/>
              <a:buChar char="•"/>
            </a:pPr>
            <a:r>
              <a:rPr lang="en-US" sz="2500" dirty="0">
                <a:solidFill>
                  <a:schemeClr val="tx1"/>
                </a:solidFill>
              </a:rPr>
              <a:t>Four samples of college students were combined to form this large sample: </a:t>
            </a:r>
          </a:p>
          <a:p>
            <a:pPr lvl="1">
              <a:buFont typeface="Arial" panose="020B0604020202020204" pitchFamily="34" charset="0"/>
              <a:buChar char="•"/>
            </a:pPr>
            <a:r>
              <a:rPr lang="en-US" sz="2000" dirty="0">
                <a:solidFill>
                  <a:schemeClr val="tx1"/>
                </a:solidFill>
              </a:rPr>
              <a:t>All samples were collected at Midwestern universities between the years 2007-2018</a:t>
            </a:r>
          </a:p>
          <a:p>
            <a:pPr lvl="1">
              <a:buFont typeface="Arial" panose="020B0604020202020204" pitchFamily="34" charset="0"/>
              <a:buChar char="•"/>
            </a:pPr>
            <a:r>
              <a:rPr lang="en-US" sz="2000" b="1" dirty="0">
                <a:solidFill>
                  <a:schemeClr val="tx1"/>
                </a:solidFill>
              </a:rPr>
              <a:t>Age</a:t>
            </a:r>
            <a:r>
              <a:rPr lang="en-US" sz="2000" dirty="0">
                <a:solidFill>
                  <a:schemeClr val="tx1"/>
                </a:solidFill>
              </a:rPr>
              <a:t>: </a:t>
            </a:r>
            <a:r>
              <a:rPr lang="en-US" sz="2000" i="1" dirty="0">
                <a:solidFill>
                  <a:schemeClr val="tx1"/>
                </a:solidFill>
              </a:rPr>
              <a:t>M </a:t>
            </a:r>
            <a:r>
              <a:rPr lang="en-US" sz="2000" dirty="0">
                <a:solidFill>
                  <a:schemeClr val="tx1"/>
                </a:solidFill>
              </a:rPr>
              <a:t>= 19.30; </a:t>
            </a:r>
            <a:r>
              <a:rPr lang="en-US" sz="2000" i="1" dirty="0">
                <a:solidFill>
                  <a:schemeClr val="tx1"/>
                </a:solidFill>
              </a:rPr>
              <a:t>SD</a:t>
            </a:r>
            <a:r>
              <a:rPr lang="en-US" sz="2000" dirty="0">
                <a:solidFill>
                  <a:schemeClr val="tx1"/>
                </a:solidFill>
              </a:rPr>
              <a:t> = 2.44; </a:t>
            </a:r>
            <a:r>
              <a:rPr lang="en-US" sz="2000" b="1" dirty="0">
                <a:solidFill>
                  <a:schemeClr val="tx1"/>
                </a:solidFill>
              </a:rPr>
              <a:t>Gender</a:t>
            </a:r>
            <a:r>
              <a:rPr lang="en-US" sz="2000" dirty="0">
                <a:solidFill>
                  <a:schemeClr val="tx1"/>
                </a:solidFill>
              </a:rPr>
              <a:t>: 538 men, 1195 women</a:t>
            </a:r>
          </a:p>
          <a:p>
            <a:pPr lvl="1">
              <a:buFont typeface="Arial" panose="020B0604020202020204" pitchFamily="34" charset="0"/>
              <a:buChar char="•"/>
            </a:pPr>
            <a:r>
              <a:rPr lang="en-US" sz="2000" b="1" dirty="0">
                <a:solidFill>
                  <a:schemeClr val="tx1"/>
                </a:solidFill>
              </a:rPr>
              <a:t>Ethnicity</a:t>
            </a:r>
            <a:r>
              <a:rPr lang="en-US" sz="2000" dirty="0">
                <a:solidFill>
                  <a:schemeClr val="tx1"/>
                </a:solidFill>
              </a:rPr>
              <a:t>: 85.9% White;  8.3% African American, 2.6% Hispanic, 1.6% Asian, 2.6% another</a:t>
            </a:r>
          </a:p>
        </p:txBody>
      </p:sp>
      <p:graphicFrame>
        <p:nvGraphicFramePr>
          <p:cNvPr id="4" name="Diagram 3">
            <a:extLst>
              <a:ext uri="{FF2B5EF4-FFF2-40B4-BE49-F238E27FC236}">
                <a16:creationId xmlns:a16="http://schemas.microsoft.com/office/drawing/2014/main" id="{667966D5-3373-D54E-AFF7-62018FDEB5D3}"/>
              </a:ext>
            </a:extLst>
          </p:cNvPr>
          <p:cNvGraphicFramePr/>
          <p:nvPr>
            <p:extLst>
              <p:ext uri="{D42A27DB-BD31-4B8C-83A1-F6EECF244321}">
                <p14:modId xmlns:p14="http://schemas.microsoft.com/office/powerpoint/2010/main" val="4185487148"/>
              </p:ext>
            </p:extLst>
          </p:nvPr>
        </p:nvGraphicFramePr>
        <p:xfrm>
          <a:off x="2892845" y="3234138"/>
          <a:ext cx="6406310" cy="12790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226757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8207" y="274080"/>
            <a:ext cx="10917511" cy="1453896"/>
          </a:xfrm>
        </p:spPr>
        <p:txBody>
          <a:bodyPr>
            <a:normAutofit/>
          </a:bodyPr>
          <a:lstStyle/>
          <a:p>
            <a:r>
              <a:rPr lang="en-US" sz="4100" spc="0" dirty="0">
                <a:ln w="0"/>
                <a:solidFill>
                  <a:schemeClr val="tx1"/>
                </a:solidFill>
                <a:effectLst>
                  <a:outerShdw blurRad="38100" dist="19050" dir="2700000" algn="tl" rotWithShape="0">
                    <a:schemeClr val="dk1">
                      <a:alpha val="40000"/>
                    </a:schemeClr>
                  </a:outerShdw>
                </a:effectLst>
              </a:rPr>
              <a:t>Methods - Procedure</a:t>
            </a:r>
            <a:endParaRPr lang="en-US" sz="3000" dirty="0">
              <a:solidFill>
                <a:schemeClr val="tx1"/>
              </a:solidFill>
            </a:endParaRPr>
          </a:p>
        </p:txBody>
      </p:sp>
      <p:sp>
        <p:nvSpPr>
          <p:cNvPr id="3" name="Content Placeholder 2"/>
          <p:cNvSpPr>
            <a:spLocks noGrp="1"/>
          </p:cNvSpPr>
          <p:nvPr>
            <p:ph idx="1"/>
          </p:nvPr>
        </p:nvSpPr>
        <p:spPr>
          <a:xfrm>
            <a:off x="1107978" y="1953949"/>
            <a:ext cx="10768156" cy="4358085"/>
          </a:xfrm>
        </p:spPr>
        <p:txBody>
          <a:bodyPr>
            <a:normAutofit/>
          </a:bodyPr>
          <a:lstStyle/>
          <a:p>
            <a:pPr lvl="1">
              <a:buFont typeface="Arial" panose="020B0604020202020204" pitchFamily="34" charset="0"/>
              <a:buChar char="•"/>
            </a:pPr>
            <a:r>
              <a:rPr lang="en-US" sz="2400" dirty="0">
                <a:solidFill>
                  <a:schemeClr val="tx1"/>
                </a:solidFill>
              </a:rPr>
              <a:t>Replicated the methodology of Whitney et al. (2018)</a:t>
            </a:r>
          </a:p>
          <a:p>
            <a:pPr lvl="1">
              <a:buFont typeface="Arial" panose="020B0604020202020204" pitchFamily="34" charset="0"/>
              <a:buChar char="•"/>
            </a:pPr>
            <a:r>
              <a:rPr lang="en-US" sz="2400" dirty="0">
                <a:solidFill>
                  <a:schemeClr val="tx1"/>
                </a:solidFill>
              </a:rPr>
              <a:t>Used computer-generated responses to simulate mixed responding at various rates</a:t>
            </a:r>
          </a:p>
          <a:p>
            <a:pPr lvl="2">
              <a:buFont typeface="Arial" panose="020B0604020202020204" pitchFamily="34" charset="0"/>
              <a:buChar char="•"/>
            </a:pPr>
            <a:r>
              <a:rPr lang="en-US" sz="2000" dirty="0">
                <a:solidFill>
                  <a:schemeClr val="tx1"/>
                </a:solidFill>
              </a:rPr>
              <a:t>Split MMPI-2-RF into three sections</a:t>
            </a:r>
          </a:p>
          <a:p>
            <a:pPr lvl="3">
              <a:buFont typeface="Arial" panose="020B0604020202020204" pitchFamily="34" charset="0"/>
              <a:buChar char="•"/>
            </a:pPr>
            <a:r>
              <a:rPr lang="en-US" sz="2000" dirty="0">
                <a:solidFill>
                  <a:schemeClr val="tx1"/>
                </a:solidFill>
              </a:rPr>
              <a:t>Section 1: Items 1-113;  Section 2: 114-226;  Section 3: 227-338</a:t>
            </a:r>
          </a:p>
          <a:p>
            <a:pPr marL="384048" lvl="2" indent="0">
              <a:buNone/>
            </a:pPr>
            <a:endParaRPr lang="en-US" sz="2000" dirty="0">
              <a:solidFill>
                <a:schemeClr val="tx1"/>
              </a:solidFill>
            </a:endParaRPr>
          </a:p>
        </p:txBody>
      </p:sp>
      <p:graphicFrame>
        <p:nvGraphicFramePr>
          <p:cNvPr id="5" name="Table 4">
            <a:extLst>
              <a:ext uri="{FF2B5EF4-FFF2-40B4-BE49-F238E27FC236}">
                <a16:creationId xmlns:a16="http://schemas.microsoft.com/office/drawing/2014/main" id="{F8EB47AE-C5C9-EC44-BCBC-658374DD6604}"/>
              </a:ext>
            </a:extLst>
          </p:cNvPr>
          <p:cNvGraphicFramePr>
            <a:graphicFrameLocks noGrp="1"/>
          </p:cNvGraphicFramePr>
          <p:nvPr>
            <p:extLst>
              <p:ext uri="{D42A27DB-BD31-4B8C-83A1-F6EECF244321}">
                <p14:modId xmlns:p14="http://schemas.microsoft.com/office/powerpoint/2010/main" val="449440586"/>
              </p:ext>
            </p:extLst>
          </p:nvPr>
        </p:nvGraphicFramePr>
        <p:xfrm>
          <a:off x="2237273" y="4021025"/>
          <a:ext cx="8127999" cy="2219960"/>
        </p:xfrm>
        <a:graphic>
          <a:graphicData uri="http://schemas.openxmlformats.org/drawingml/2006/table">
            <a:tbl>
              <a:tblPr firstRow="1" bandRow="1">
                <a:solidFill>
                  <a:srgbClr val="92D050"/>
                </a:solidFill>
                <a:tableStyleId>{FABFCF23-3B69-468F-B69F-88F6DE6A72F2}</a:tableStyleId>
              </a:tblPr>
              <a:tblGrid>
                <a:gridCol w="903111">
                  <a:extLst>
                    <a:ext uri="{9D8B030D-6E8A-4147-A177-3AD203B41FA5}">
                      <a16:colId xmlns:a16="http://schemas.microsoft.com/office/drawing/2014/main" val="2541005392"/>
                    </a:ext>
                  </a:extLst>
                </a:gridCol>
                <a:gridCol w="903111">
                  <a:extLst>
                    <a:ext uri="{9D8B030D-6E8A-4147-A177-3AD203B41FA5}">
                      <a16:colId xmlns:a16="http://schemas.microsoft.com/office/drawing/2014/main" val="1184626815"/>
                    </a:ext>
                  </a:extLst>
                </a:gridCol>
                <a:gridCol w="903111">
                  <a:extLst>
                    <a:ext uri="{9D8B030D-6E8A-4147-A177-3AD203B41FA5}">
                      <a16:colId xmlns:a16="http://schemas.microsoft.com/office/drawing/2014/main" val="532616846"/>
                    </a:ext>
                  </a:extLst>
                </a:gridCol>
                <a:gridCol w="903111">
                  <a:extLst>
                    <a:ext uri="{9D8B030D-6E8A-4147-A177-3AD203B41FA5}">
                      <a16:colId xmlns:a16="http://schemas.microsoft.com/office/drawing/2014/main" val="2012964969"/>
                    </a:ext>
                  </a:extLst>
                </a:gridCol>
                <a:gridCol w="903111">
                  <a:extLst>
                    <a:ext uri="{9D8B030D-6E8A-4147-A177-3AD203B41FA5}">
                      <a16:colId xmlns:a16="http://schemas.microsoft.com/office/drawing/2014/main" val="1823103650"/>
                    </a:ext>
                  </a:extLst>
                </a:gridCol>
                <a:gridCol w="903111">
                  <a:extLst>
                    <a:ext uri="{9D8B030D-6E8A-4147-A177-3AD203B41FA5}">
                      <a16:colId xmlns:a16="http://schemas.microsoft.com/office/drawing/2014/main" val="3715977389"/>
                    </a:ext>
                  </a:extLst>
                </a:gridCol>
                <a:gridCol w="903111">
                  <a:extLst>
                    <a:ext uri="{9D8B030D-6E8A-4147-A177-3AD203B41FA5}">
                      <a16:colId xmlns:a16="http://schemas.microsoft.com/office/drawing/2014/main" val="3877704707"/>
                    </a:ext>
                  </a:extLst>
                </a:gridCol>
                <a:gridCol w="903111">
                  <a:extLst>
                    <a:ext uri="{9D8B030D-6E8A-4147-A177-3AD203B41FA5}">
                      <a16:colId xmlns:a16="http://schemas.microsoft.com/office/drawing/2014/main" val="3857386639"/>
                    </a:ext>
                  </a:extLst>
                </a:gridCol>
                <a:gridCol w="903111">
                  <a:extLst>
                    <a:ext uri="{9D8B030D-6E8A-4147-A177-3AD203B41FA5}">
                      <a16:colId xmlns:a16="http://schemas.microsoft.com/office/drawing/2014/main" val="1553877190"/>
                    </a:ext>
                  </a:extLst>
                </a:gridCol>
              </a:tblGrid>
              <a:tr h="0">
                <a:tc gridSpan="3">
                  <a:txBody>
                    <a:bodyPr/>
                    <a:lstStyle/>
                    <a:p>
                      <a:pPr algn="ctr"/>
                      <a:r>
                        <a:rPr lang="en-US" dirty="0"/>
                        <a:t>Items 1-113</a:t>
                      </a:r>
                    </a:p>
                  </a:txBody>
                  <a:tcPr>
                    <a:lnR w="381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gridSpan="3">
                  <a:txBody>
                    <a:bodyPr/>
                    <a:lstStyle/>
                    <a:p>
                      <a:pPr algn="ctr"/>
                      <a:r>
                        <a:rPr lang="en-US" dirty="0"/>
                        <a:t>Items 114-226</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gridSpan="3">
                  <a:txBody>
                    <a:bodyPr/>
                    <a:lstStyle/>
                    <a:p>
                      <a:pPr algn="ctr"/>
                      <a:r>
                        <a:rPr lang="en-US" dirty="0"/>
                        <a:t>Items 227-338</a:t>
                      </a:r>
                    </a:p>
                  </a:txBody>
                  <a:tcPr>
                    <a:lnL w="381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325921303"/>
                  </a:ext>
                </a:extLst>
              </a:tr>
              <a:tr h="370840">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38890115"/>
                  </a:ext>
                </a:extLst>
              </a:tr>
              <a:tr h="370840">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59520815"/>
                  </a:ext>
                </a:extLst>
              </a:tr>
              <a:tr h="370840">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6788045"/>
                  </a:ext>
                </a:extLst>
              </a:tr>
              <a:tr h="370840">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69159564"/>
                  </a:ext>
                </a:extLst>
              </a:tr>
              <a:tr h="370840">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64498037"/>
                  </a:ext>
                </a:extLst>
              </a:tr>
            </a:tbl>
          </a:graphicData>
        </a:graphic>
      </p:graphicFrame>
    </p:spTree>
    <p:extLst>
      <p:ext uri="{BB962C8B-B14F-4D97-AF65-F5344CB8AC3E}">
        <p14:creationId xmlns:p14="http://schemas.microsoft.com/office/powerpoint/2010/main" val="16051377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8207" y="274080"/>
            <a:ext cx="10917511" cy="1453896"/>
          </a:xfrm>
        </p:spPr>
        <p:txBody>
          <a:bodyPr>
            <a:normAutofit/>
          </a:bodyPr>
          <a:lstStyle/>
          <a:p>
            <a:r>
              <a:rPr lang="en-US" sz="4100" spc="0" dirty="0">
                <a:ln w="0"/>
                <a:solidFill>
                  <a:schemeClr val="tx1"/>
                </a:solidFill>
                <a:effectLst>
                  <a:outerShdw blurRad="38100" dist="19050" dir="2700000" algn="tl" rotWithShape="0">
                    <a:schemeClr val="dk1">
                      <a:alpha val="40000"/>
                    </a:schemeClr>
                  </a:outerShdw>
                </a:effectLst>
              </a:rPr>
              <a:t>Methods - Procedure</a:t>
            </a:r>
            <a:endParaRPr lang="en-US" sz="3000" dirty="0">
              <a:solidFill>
                <a:schemeClr val="tx1"/>
              </a:solidFill>
            </a:endParaRPr>
          </a:p>
        </p:txBody>
      </p:sp>
      <p:sp>
        <p:nvSpPr>
          <p:cNvPr id="3" name="Content Placeholder 2"/>
          <p:cNvSpPr>
            <a:spLocks noGrp="1"/>
          </p:cNvSpPr>
          <p:nvPr>
            <p:ph idx="1"/>
          </p:nvPr>
        </p:nvSpPr>
        <p:spPr>
          <a:xfrm>
            <a:off x="1107978" y="1953949"/>
            <a:ext cx="10768156" cy="4358085"/>
          </a:xfrm>
        </p:spPr>
        <p:txBody>
          <a:bodyPr>
            <a:normAutofit/>
          </a:bodyPr>
          <a:lstStyle/>
          <a:p>
            <a:pPr lvl="1">
              <a:buFont typeface="Arial" panose="020B0604020202020204" pitchFamily="34" charset="0"/>
              <a:buChar char="•"/>
            </a:pPr>
            <a:r>
              <a:rPr lang="en-US" sz="2400" dirty="0">
                <a:solidFill>
                  <a:schemeClr val="tx1"/>
                </a:solidFill>
              </a:rPr>
              <a:t>Replicated the methodology of Whitney et al. (2018)</a:t>
            </a:r>
          </a:p>
          <a:p>
            <a:pPr lvl="1">
              <a:buFont typeface="Arial" panose="020B0604020202020204" pitchFamily="34" charset="0"/>
              <a:buChar char="•"/>
            </a:pPr>
            <a:r>
              <a:rPr lang="en-US" sz="2400" dirty="0">
                <a:solidFill>
                  <a:schemeClr val="tx1"/>
                </a:solidFill>
              </a:rPr>
              <a:t>Used computer-generated responses to simulate mixed responding at various rates</a:t>
            </a:r>
          </a:p>
          <a:p>
            <a:pPr lvl="2">
              <a:buFont typeface="Arial" panose="020B0604020202020204" pitchFamily="34" charset="0"/>
              <a:buChar char="•"/>
            </a:pPr>
            <a:r>
              <a:rPr lang="en-US" sz="2000" dirty="0">
                <a:solidFill>
                  <a:schemeClr val="tx1"/>
                </a:solidFill>
              </a:rPr>
              <a:t>Selected designated percentage of items from each section (Ex. 40%)</a:t>
            </a:r>
          </a:p>
          <a:p>
            <a:pPr lvl="2">
              <a:buFont typeface="Arial" panose="020B0604020202020204" pitchFamily="34" charset="0"/>
              <a:buChar char="•"/>
            </a:pPr>
            <a:endParaRPr lang="en-US" sz="2000" dirty="0">
              <a:solidFill>
                <a:schemeClr val="tx1"/>
              </a:solidFill>
            </a:endParaRPr>
          </a:p>
        </p:txBody>
      </p:sp>
      <p:graphicFrame>
        <p:nvGraphicFramePr>
          <p:cNvPr id="4" name="Table 3">
            <a:extLst>
              <a:ext uri="{FF2B5EF4-FFF2-40B4-BE49-F238E27FC236}">
                <a16:creationId xmlns:a16="http://schemas.microsoft.com/office/drawing/2014/main" id="{72CCE874-01EE-C042-9424-D991D47A8D78}"/>
              </a:ext>
            </a:extLst>
          </p:cNvPr>
          <p:cNvGraphicFramePr>
            <a:graphicFrameLocks noGrp="1"/>
          </p:cNvGraphicFramePr>
          <p:nvPr>
            <p:extLst>
              <p:ext uri="{D42A27DB-BD31-4B8C-83A1-F6EECF244321}">
                <p14:modId xmlns:p14="http://schemas.microsoft.com/office/powerpoint/2010/main" val="2285409200"/>
              </p:ext>
            </p:extLst>
          </p:nvPr>
        </p:nvGraphicFramePr>
        <p:xfrm>
          <a:off x="2237273" y="4021025"/>
          <a:ext cx="8127999" cy="2219960"/>
        </p:xfrm>
        <a:graphic>
          <a:graphicData uri="http://schemas.openxmlformats.org/drawingml/2006/table">
            <a:tbl>
              <a:tblPr firstRow="1" bandRow="1">
                <a:solidFill>
                  <a:srgbClr val="92D050"/>
                </a:solidFill>
                <a:tableStyleId>{FABFCF23-3B69-468F-B69F-88F6DE6A72F2}</a:tableStyleId>
              </a:tblPr>
              <a:tblGrid>
                <a:gridCol w="903111">
                  <a:extLst>
                    <a:ext uri="{9D8B030D-6E8A-4147-A177-3AD203B41FA5}">
                      <a16:colId xmlns:a16="http://schemas.microsoft.com/office/drawing/2014/main" val="2541005392"/>
                    </a:ext>
                  </a:extLst>
                </a:gridCol>
                <a:gridCol w="903111">
                  <a:extLst>
                    <a:ext uri="{9D8B030D-6E8A-4147-A177-3AD203B41FA5}">
                      <a16:colId xmlns:a16="http://schemas.microsoft.com/office/drawing/2014/main" val="1184626815"/>
                    </a:ext>
                  </a:extLst>
                </a:gridCol>
                <a:gridCol w="903111">
                  <a:extLst>
                    <a:ext uri="{9D8B030D-6E8A-4147-A177-3AD203B41FA5}">
                      <a16:colId xmlns:a16="http://schemas.microsoft.com/office/drawing/2014/main" val="532616846"/>
                    </a:ext>
                  </a:extLst>
                </a:gridCol>
                <a:gridCol w="903111">
                  <a:extLst>
                    <a:ext uri="{9D8B030D-6E8A-4147-A177-3AD203B41FA5}">
                      <a16:colId xmlns:a16="http://schemas.microsoft.com/office/drawing/2014/main" val="2012964969"/>
                    </a:ext>
                  </a:extLst>
                </a:gridCol>
                <a:gridCol w="903111">
                  <a:extLst>
                    <a:ext uri="{9D8B030D-6E8A-4147-A177-3AD203B41FA5}">
                      <a16:colId xmlns:a16="http://schemas.microsoft.com/office/drawing/2014/main" val="1823103650"/>
                    </a:ext>
                  </a:extLst>
                </a:gridCol>
                <a:gridCol w="903111">
                  <a:extLst>
                    <a:ext uri="{9D8B030D-6E8A-4147-A177-3AD203B41FA5}">
                      <a16:colId xmlns:a16="http://schemas.microsoft.com/office/drawing/2014/main" val="3715977389"/>
                    </a:ext>
                  </a:extLst>
                </a:gridCol>
                <a:gridCol w="903111">
                  <a:extLst>
                    <a:ext uri="{9D8B030D-6E8A-4147-A177-3AD203B41FA5}">
                      <a16:colId xmlns:a16="http://schemas.microsoft.com/office/drawing/2014/main" val="3877704707"/>
                    </a:ext>
                  </a:extLst>
                </a:gridCol>
                <a:gridCol w="903111">
                  <a:extLst>
                    <a:ext uri="{9D8B030D-6E8A-4147-A177-3AD203B41FA5}">
                      <a16:colId xmlns:a16="http://schemas.microsoft.com/office/drawing/2014/main" val="3857386639"/>
                    </a:ext>
                  </a:extLst>
                </a:gridCol>
                <a:gridCol w="903111">
                  <a:extLst>
                    <a:ext uri="{9D8B030D-6E8A-4147-A177-3AD203B41FA5}">
                      <a16:colId xmlns:a16="http://schemas.microsoft.com/office/drawing/2014/main" val="1553877190"/>
                    </a:ext>
                  </a:extLst>
                </a:gridCol>
              </a:tblGrid>
              <a:tr h="0">
                <a:tc gridSpan="3">
                  <a:txBody>
                    <a:bodyPr/>
                    <a:lstStyle/>
                    <a:p>
                      <a:pPr algn="ctr"/>
                      <a:r>
                        <a:rPr lang="en-US" dirty="0"/>
                        <a:t>Items 1-113</a:t>
                      </a:r>
                    </a:p>
                  </a:txBody>
                  <a:tcPr>
                    <a:lnR w="381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gridSpan="3">
                  <a:txBody>
                    <a:bodyPr/>
                    <a:lstStyle/>
                    <a:p>
                      <a:pPr algn="ctr"/>
                      <a:r>
                        <a:rPr lang="en-US" dirty="0"/>
                        <a:t>Items 114-226</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gridSpan="3">
                  <a:txBody>
                    <a:bodyPr/>
                    <a:lstStyle/>
                    <a:p>
                      <a:pPr algn="ctr"/>
                      <a:r>
                        <a:rPr lang="en-US" dirty="0"/>
                        <a:t>Items 227-338</a:t>
                      </a:r>
                    </a:p>
                  </a:txBody>
                  <a:tcPr>
                    <a:lnL w="381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325921303"/>
                  </a:ext>
                </a:extLst>
              </a:tr>
              <a:tr h="370840">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38890115"/>
                  </a:ext>
                </a:extLst>
              </a:tr>
              <a:tr h="370840">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59520815"/>
                  </a:ext>
                </a:extLst>
              </a:tr>
              <a:tr h="370840">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6788045"/>
                  </a:ext>
                </a:extLst>
              </a:tr>
              <a:tr h="370840">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69159564"/>
                  </a:ext>
                </a:extLst>
              </a:tr>
              <a:tr h="370840">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64498037"/>
                  </a:ext>
                </a:extLst>
              </a:tr>
            </a:tbl>
          </a:graphicData>
        </a:graphic>
      </p:graphicFrame>
      <p:sp>
        <p:nvSpPr>
          <p:cNvPr id="5" name="Rectangle 4">
            <a:extLst>
              <a:ext uri="{FF2B5EF4-FFF2-40B4-BE49-F238E27FC236}">
                <a16:creationId xmlns:a16="http://schemas.microsoft.com/office/drawing/2014/main" id="{9ECC5EF0-4063-044F-8D3D-456CCF682A55}"/>
              </a:ext>
            </a:extLst>
          </p:cNvPr>
          <p:cNvSpPr/>
          <p:nvPr/>
        </p:nvSpPr>
        <p:spPr>
          <a:xfrm>
            <a:off x="2911150" y="5037698"/>
            <a:ext cx="1623526" cy="5971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40% Chosen</a:t>
            </a:r>
          </a:p>
        </p:txBody>
      </p:sp>
    </p:spTree>
    <p:extLst>
      <p:ext uri="{BB962C8B-B14F-4D97-AF65-F5344CB8AC3E}">
        <p14:creationId xmlns:p14="http://schemas.microsoft.com/office/powerpoint/2010/main" val="15367242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8207" y="274080"/>
            <a:ext cx="10917511" cy="1453896"/>
          </a:xfrm>
        </p:spPr>
        <p:txBody>
          <a:bodyPr>
            <a:normAutofit/>
          </a:bodyPr>
          <a:lstStyle/>
          <a:p>
            <a:r>
              <a:rPr lang="en-US" sz="4100" spc="0" dirty="0">
                <a:ln w="0"/>
                <a:solidFill>
                  <a:schemeClr val="tx1"/>
                </a:solidFill>
                <a:effectLst>
                  <a:outerShdw blurRad="38100" dist="19050" dir="2700000" algn="tl" rotWithShape="0">
                    <a:schemeClr val="dk1">
                      <a:alpha val="40000"/>
                    </a:schemeClr>
                  </a:outerShdw>
                </a:effectLst>
              </a:rPr>
              <a:t>Methods - Procedure</a:t>
            </a:r>
            <a:endParaRPr lang="en-US" sz="3000" dirty="0">
              <a:solidFill>
                <a:schemeClr val="tx1"/>
              </a:solidFill>
            </a:endParaRPr>
          </a:p>
        </p:txBody>
      </p:sp>
      <p:sp>
        <p:nvSpPr>
          <p:cNvPr id="3" name="Content Placeholder 2"/>
          <p:cNvSpPr>
            <a:spLocks noGrp="1"/>
          </p:cNvSpPr>
          <p:nvPr>
            <p:ph idx="1"/>
          </p:nvPr>
        </p:nvSpPr>
        <p:spPr>
          <a:xfrm>
            <a:off x="1107978" y="1953949"/>
            <a:ext cx="10768156" cy="4358085"/>
          </a:xfrm>
        </p:spPr>
        <p:txBody>
          <a:bodyPr>
            <a:normAutofit/>
          </a:bodyPr>
          <a:lstStyle/>
          <a:p>
            <a:pPr lvl="1">
              <a:buFont typeface="Arial" panose="020B0604020202020204" pitchFamily="34" charset="0"/>
              <a:buChar char="•"/>
            </a:pPr>
            <a:r>
              <a:rPr lang="en-US" sz="2400" dirty="0">
                <a:solidFill>
                  <a:schemeClr val="tx1"/>
                </a:solidFill>
              </a:rPr>
              <a:t>Replicated the methodology of Whitney et al. (2018)</a:t>
            </a:r>
          </a:p>
          <a:p>
            <a:pPr lvl="1">
              <a:buFont typeface="Arial" panose="020B0604020202020204" pitchFamily="34" charset="0"/>
              <a:buChar char="•"/>
            </a:pPr>
            <a:r>
              <a:rPr lang="en-US" sz="2400" dirty="0">
                <a:solidFill>
                  <a:schemeClr val="tx1"/>
                </a:solidFill>
              </a:rPr>
              <a:t>Used computer-generated responses to simulate mixed responding at various rates</a:t>
            </a:r>
          </a:p>
          <a:p>
            <a:pPr lvl="2">
              <a:buFont typeface="Arial" panose="020B0604020202020204" pitchFamily="34" charset="0"/>
              <a:buChar char="•"/>
            </a:pPr>
            <a:r>
              <a:rPr lang="en-US" sz="2000" dirty="0">
                <a:solidFill>
                  <a:schemeClr val="tx1"/>
                </a:solidFill>
              </a:rPr>
              <a:t>Selected designated percentage of items from each section (Ex. 40%)</a:t>
            </a:r>
          </a:p>
          <a:p>
            <a:pPr lvl="2">
              <a:buFont typeface="Arial" panose="020B0604020202020204" pitchFamily="34" charset="0"/>
              <a:buChar char="•"/>
            </a:pPr>
            <a:r>
              <a:rPr lang="en-US" sz="2000" dirty="0">
                <a:solidFill>
                  <a:schemeClr val="tx1"/>
                </a:solidFill>
              </a:rPr>
              <a:t>Generate random, acquiescent, or counter acquiescent responding </a:t>
            </a:r>
          </a:p>
          <a:p>
            <a:pPr marL="384048" lvl="2" indent="0">
              <a:buNone/>
            </a:pPr>
            <a:endParaRPr lang="en-US" sz="2000" dirty="0">
              <a:solidFill>
                <a:schemeClr val="tx1"/>
              </a:solidFill>
            </a:endParaRPr>
          </a:p>
          <a:p>
            <a:pPr lvl="2">
              <a:buFont typeface="Arial" panose="020B0604020202020204" pitchFamily="34" charset="0"/>
              <a:buChar char="•"/>
            </a:pPr>
            <a:endParaRPr lang="en-US" sz="2000" dirty="0">
              <a:solidFill>
                <a:schemeClr val="tx1"/>
              </a:solidFill>
            </a:endParaRPr>
          </a:p>
        </p:txBody>
      </p:sp>
      <p:graphicFrame>
        <p:nvGraphicFramePr>
          <p:cNvPr id="4" name="Table 3">
            <a:extLst>
              <a:ext uri="{FF2B5EF4-FFF2-40B4-BE49-F238E27FC236}">
                <a16:creationId xmlns:a16="http://schemas.microsoft.com/office/drawing/2014/main" id="{72CCE874-01EE-C042-9424-D991D47A8D78}"/>
              </a:ext>
            </a:extLst>
          </p:cNvPr>
          <p:cNvGraphicFramePr>
            <a:graphicFrameLocks noGrp="1"/>
          </p:cNvGraphicFramePr>
          <p:nvPr>
            <p:extLst>
              <p:ext uri="{D42A27DB-BD31-4B8C-83A1-F6EECF244321}">
                <p14:modId xmlns:p14="http://schemas.microsoft.com/office/powerpoint/2010/main" val="1773009954"/>
              </p:ext>
            </p:extLst>
          </p:nvPr>
        </p:nvGraphicFramePr>
        <p:xfrm>
          <a:off x="2237273" y="4021025"/>
          <a:ext cx="8127999" cy="2219960"/>
        </p:xfrm>
        <a:graphic>
          <a:graphicData uri="http://schemas.openxmlformats.org/drawingml/2006/table">
            <a:tbl>
              <a:tblPr firstRow="1" bandRow="1">
                <a:solidFill>
                  <a:srgbClr val="92D050"/>
                </a:solidFill>
                <a:tableStyleId>{FABFCF23-3B69-468F-B69F-88F6DE6A72F2}</a:tableStyleId>
              </a:tblPr>
              <a:tblGrid>
                <a:gridCol w="903111">
                  <a:extLst>
                    <a:ext uri="{9D8B030D-6E8A-4147-A177-3AD203B41FA5}">
                      <a16:colId xmlns:a16="http://schemas.microsoft.com/office/drawing/2014/main" val="2541005392"/>
                    </a:ext>
                  </a:extLst>
                </a:gridCol>
                <a:gridCol w="903111">
                  <a:extLst>
                    <a:ext uri="{9D8B030D-6E8A-4147-A177-3AD203B41FA5}">
                      <a16:colId xmlns:a16="http://schemas.microsoft.com/office/drawing/2014/main" val="1184626815"/>
                    </a:ext>
                  </a:extLst>
                </a:gridCol>
                <a:gridCol w="903111">
                  <a:extLst>
                    <a:ext uri="{9D8B030D-6E8A-4147-A177-3AD203B41FA5}">
                      <a16:colId xmlns:a16="http://schemas.microsoft.com/office/drawing/2014/main" val="532616846"/>
                    </a:ext>
                  </a:extLst>
                </a:gridCol>
                <a:gridCol w="903111">
                  <a:extLst>
                    <a:ext uri="{9D8B030D-6E8A-4147-A177-3AD203B41FA5}">
                      <a16:colId xmlns:a16="http://schemas.microsoft.com/office/drawing/2014/main" val="2012964969"/>
                    </a:ext>
                  </a:extLst>
                </a:gridCol>
                <a:gridCol w="903111">
                  <a:extLst>
                    <a:ext uri="{9D8B030D-6E8A-4147-A177-3AD203B41FA5}">
                      <a16:colId xmlns:a16="http://schemas.microsoft.com/office/drawing/2014/main" val="1823103650"/>
                    </a:ext>
                  </a:extLst>
                </a:gridCol>
                <a:gridCol w="903111">
                  <a:extLst>
                    <a:ext uri="{9D8B030D-6E8A-4147-A177-3AD203B41FA5}">
                      <a16:colId xmlns:a16="http://schemas.microsoft.com/office/drawing/2014/main" val="3715977389"/>
                    </a:ext>
                  </a:extLst>
                </a:gridCol>
                <a:gridCol w="903111">
                  <a:extLst>
                    <a:ext uri="{9D8B030D-6E8A-4147-A177-3AD203B41FA5}">
                      <a16:colId xmlns:a16="http://schemas.microsoft.com/office/drawing/2014/main" val="3877704707"/>
                    </a:ext>
                  </a:extLst>
                </a:gridCol>
                <a:gridCol w="903111">
                  <a:extLst>
                    <a:ext uri="{9D8B030D-6E8A-4147-A177-3AD203B41FA5}">
                      <a16:colId xmlns:a16="http://schemas.microsoft.com/office/drawing/2014/main" val="3857386639"/>
                    </a:ext>
                  </a:extLst>
                </a:gridCol>
                <a:gridCol w="903111">
                  <a:extLst>
                    <a:ext uri="{9D8B030D-6E8A-4147-A177-3AD203B41FA5}">
                      <a16:colId xmlns:a16="http://schemas.microsoft.com/office/drawing/2014/main" val="1553877190"/>
                    </a:ext>
                  </a:extLst>
                </a:gridCol>
              </a:tblGrid>
              <a:tr h="0">
                <a:tc gridSpan="3">
                  <a:txBody>
                    <a:bodyPr/>
                    <a:lstStyle/>
                    <a:p>
                      <a:pPr algn="ctr"/>
                      <a:r>
                        <a:rPr lang="en-US" dirty="0"/>
                        <a:t>Items 1-113</a:t>
                      </a:r>
                    </a:p>
                  </a:txBody>
                  <a:tcPr>
                    <a:lnR w="381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gridSpan="3">
                  <a:txBody>
                    <a:bodyPr/>
                    <a:lstStyle/>
                    <a:p>
                      <a:pPr algn="ctr"/>
                      <a:r>
                        <a:rPr lang="en-US" dirty="0"/>
                        <a:t>Items 114-226</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gridSpan="3">
                  <a:txBody>
                    <a:bodyPr/>
                    <a:lstStyle/>
                    <a:p>
                      <a:pPr algn="ctr"/>
                      <a:r>
                        <a:rPr lang="en-US" dirty="0"/>
                        <a:t>Items 227-338</a:t>
                      </a:r>
                    </a:p>
                  </a:txBody>
                  <a:tcPr>
                    <a:lnL w="381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325921303"/>
                  </a:ext>
                </a:extLst>
              </a:tr>
              <a:tr h="370840">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38890115"/>
                  </a:ext>
                </a:extLst>
              </a:tr>
              <a:tr h="370840">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59520815"/>
                  </a:ext>
                </a:extLst>
              </a:tr>
              <a:tr h="370840">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6788045"/>
                  </a:ext>
                </a:extLst>
              </a:tr>
              <a:tr h="370840">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69159564"/>
                  </a:ext>
                </a:extLst>
              </a:tr>
              <a:tr h="370840">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64498037"/>
                  </a:ext>
                </a:extLst>
              </a:tr>
            </a:tbl>
          </a:graphicData>
        </a:graphic>
      </p:graphicFrame>
      <p:sp>
        <p:nvSpPr>
          <p:cNvPr id="5" name="Rectangle 4">
            <a:extLst>
              <a:ext uri="{FF2B5EF4-FFF2-40B4-BE49-F238E27FC236}">
                <a16:creationId xmlns:a16="http://schemas.microsoft.com/office/drawing/2014/main" id="{978CA481-CCA1-1141-B04E-D10FDFD2270E}"/>
              </a:ext>
            </a:extLst>
          </p:cNvPr>
          <p:cNvSpPr/>
          <p:nvPr/>
        </p:nvSpPr>
        <p:spPr>
          <a:xfrm>
            <a:off x="2911150" y="5037698"/>
            <a:ext cx="1623526" cy="5971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40% Chosen</a:t>
            </a:r>
          </a:p>
        </p:txBody>
      </p:sp>
    </p:spTree>
    <p:extLst>
      <p:ext uri="{BB962C8B-B14F-4D97-AF65-F5344CB8AC3E}">
        <p14:creationId xmlns:p14="http://schemas.microsoft.com/office/powerpoint/2010/main" val="34803602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8207" y="274080"/>
            <a:ext cx="10917511" cy="1453896"/>
          </a:xfrm>
        </p:spPr>
        <p:txBody>
          <a:bodyPr>
            <a:normAutofit/>
          </a:bodyPr>
          <a:lstStyle/>
          <a:p>
            <a:r>
              <a:rPr lang="en-US" sz="4100" spc="0" dirty="0">
                <a:ln w="0"/>
                <a:solidFill>
                  <a:schemeClr val="tx1"/>
                </a:solidFill>
                <a:effectLst>
                  <a:outerShdw blurRad="38100" dist="19050" dir="2700000" algn="tl" rotWithShape="0">
                    <a:schemeClr val="dk1">
                      <a:alpha val="40000"/>
                    </a:schemeClr>
                  </a:outerShdw>
                </a:effectLst>
              </a:rPr>
              <a:t>Methods - Procedure</a:t>
            </a:r>
            <a:endParaRPr lang="en-US" sz="3000" dirty="0">
              <a:solidFill>
                <a:schemeClr val="tx1"/>
              </a:solidFill>
            </a:endParaRPr>
          </a:p>
        </p:txBody>
      </p:sp>
      <p:sp>
        <p:nvSpPr>
          <p:cNvPr id="3" name="Content Placeholder 2"/>
          <p:cNvSpPr>
            <a:spLocks noGrp="1"/>
          </p:cNvSpPr>
          <p:nvPr>
            <p:ph idx="1"/>
          </p:nvPr>
        </p:nvSpPr>
        <p:spPr>
          <a:xfrm>
            <a:off x="1107978" y="1953949"/>
            <a:ext cx="10768156" cy="4358085"/>
          </a:xfrm>
        </p:spPr>
        <p:txBody>
          <a:bodyPr>
            <a:normAutofit/>
          </a:bodyPr>
          <a:lstStyle/>
          <a:p>
            <a:pPr lvl="1">
              <a:buFont typeface="Arial" panose="020B0604020202020204" pitchFamily="34" charset="0"/>
              <a:buChar char="•"/>
            </a:pPr>
            <a:r>
              <a:rPr lang="en-US" sz="2400" dirty="0">
                <a:solidFill>
                  <a:schemeClr val="tx1"/>
                </a:solidFill>
              </a:rPr>
              <a:t>Replicated the methodology of Whitney et al. (2018)</a:t>
            </a:r>
          </a:p>
          <a:p>
            <a:pPr lvl="1">
              <a:buFont typeface="Arial" panose="020B0604020202020204" pitchFamily="34" charset="0"/>
              <a:buChar char="•"/>
            </a:pPr>
            <a:r>
              <a:rPr lang="en-US" sz="2400" dirty="0">
                <a:solidFill>
                  <a:schemeClr val="tx1"/>
                </a:solidFill>
              </a:rPr>
              <a:t>Used computer-generated responses to simulate mixed responding at various rates</a:t>
            </a:r>
          </a:p>
          <a:p>
            <a:pPr lvl="2">
              <a:buFont typeface="Arial" panose="020B0604020202020204" pitchFamily="34" charset="0"/>
              <a:buChar char="•"/>
            </a:pPr>
            <a:r>
              <a:rPr lang="en-US" sz="2000" dirty="0">
                <a:solidFill>
                  <a:schemeClr val="tx1"/>
                </a:solidFill>
              </a:rPr>
              <a:t>Selected designated percentage of items from each section (Ex. 40%)</a:t>
            </a:r>
          </a:p>
          <a:p>
            <a:pPr lvl="2">
              <a:buFont typeface="Arial" panose="020B0604020202020204" pitchFamily="34" charset="0"/>
              <a:buChar char="•"/>
            </a:pPr>
            <a:r>
              <a:rPr lang="en-US" sz="2000" dirty="0">
                <a:solidFill>
                  <a:schemeClr val="tx1"/>
                </a:solidFill>
              </a:rPr>
              <a:t>Generate random, acquiescent, or counter acquiescent responding </a:t>
            </a:r>
          </a:p>
          <a:p>
            <a:pPr marL="384048" lvl="2" indent="0">
              <a:buNone/>
            </a:pPr>
            <a:endParaRPr lang="en-US" sz="2000" dirty="0">
              <a:solidFill>
                <a:schemeClr val="tx1"/>
              </a:solidFill>
            </a:endParaRPr>
          </a:p>
          <a:p>
            <a:pPr lvl="2">
              <a:buFont typeface="Arial" panose="020B0604020202020204" pitchFamily="34" charset="0"/>
              <a:buChar char="•"/>
            </a:pPr>
            <a:endParaRPr lang="en-US" sz="2000" dirty="0">
              <a:solidFill>
                <a:schemeClr val="tx1"/>
              </a:solidFill>
            </a:endParaRPr>
          </a:p>
        </p:txBody>
      </p:sp>
      <p:graphicFrame>
        <p:nvGraphicFramePr>
          <p:cNvPr id="4" name="Table 3">
            <a:extLst>
              <a:ext uri="{FF2B5EF4-FFF2-40B4-BE49-F238E27FC236}">
                <a16:creationId xmlns:a16="http://schemas.microsoft.com/office/drawing/2014/main" id="{72CCE874-01EE-C042-9424-D991D47A8D78}"/>
              </a:ext>
            </a:extLst>
          </p:cNvPr>
          <p:cNvGraphicFramePr>
            <a:graphicFrameLocks noGrp="1"/>
          </p:cNvGraphicFramePr>
          <p:nvPr>
            <p:extLst>
              <p:ext uri="{D42A27DB-BD31-4B8C-83A1-F6EECF244321}">
                <p14:modId xmlns:p14="http://schemas.microsoft.com/office/powerpoint/2010/main" val="1596139822"/>
              </p:ext>
            </p:extLst>
          </p:nvPr>
        </p:nvGraphicFramePr>
        <p:xfrm>
          <a:off x="2237273" y="4021025"/>
          <a:ext cx="8127999" cy="2219960"/>
        </p:xfrm>
        <a:graphic>
          <a:graphicData uri="http://schemas.openxmlformats.org/drawingml/2006/table">
            <a:tbl>
              <a:tblPr firstRow="1" bandRow="1">
                <a:solidFill>
                  <a:srgbClr val="92D050"/>
                </a:solidFill>
                <a:tableStyleId>{FABFCF23-3B69-468F-B69F-88F6DE6A72F2}</a:tableStyleId>
              </a:tblPr>
              <a:tblGrid>
                <a:gridCol w="903111">
                  <a:extLst>
                    <a:ext uri="{9D8B030D-6E8A-4147-A177-3AD203B41FA5}">
                      <a16:colId xmlns:a16="http://schemas.microsoft.com/office/drawing/2014/main" val="2541005392"/>
                    </a:ext>
                  </a:extLst>
                </a:gridCol>
                <a:gridCol w="903111">
                  <a:extLst>
                    <a:ext uri="{9D8B030D-6E8A-4147-A177-3AD203B41FA5}">
                      <a16:colId xmlns:a16="http://schemas.microsoft.com/office/drawing/2014/main" val="1184626815"/>
                    </a:ext>
                  </a:extLst>
                </a:gridCol>
                <a:gridCol w="903111">
                  <a:extLst>
                    <a:ext uri="{9D8B030D-6E8A-4147-A177-3AD203B41FA5}">
                      <a16:colId xmlns:a16="http://schemas.microsoft.com/office/drawing/2014/main" val="532616846"/>
                    </a:ext>
                  </a:extLst>
                </a:gridCol>
                <a:gridCol w="903111">
                  <a:extLst>
                    <a:ext uri="{9D8B030D-6E8A-4147-A177-3AD203B41FA5}">
                      <a16:colId xmlns:a16="http://schemas.microsoft.com/office/drawing/2014/main" val="2012964969"/>
                    </a:ext>
                  </a:extLst>
                </a:gridCol>
                <a:gridCol w="903111">
                  <a:extLst>
                    <a:ext uri="{9D8B030D-6E8A-4147-A177-3AD203B41FA5}">
                      <a16:colId xmlns:a16="http://schemas.microsoft.com/office/drawing/2014/main" val="1823103650"/>
                    </a:ext>
                  </a:extLst>
                </a:gridCol>
                <a:gridCol w="903111">
                  <a:extLst>
                    <a:ext uri="{9D8B030D-6E8A-4147-A177-3AD203B41FA5}">
                      <a16:colId xmlns:a16="http://schemas.microsoft.com/office/drawing/2014/main" val="3715977389"/>
                    </a:ext>
                  </a:extLst>
                </a:gridCol>
                <a:gridCol w="903111">
                  <a:extLst>
                    <a:ext uri="{9D8B030D-6E8A-4147-A177-3AD203B41FA5}">
                      <a16:colId xmlns:a16="http://schemas.microsoft.com/office/drawing/2014/main" val="3877704707"/>
                    </a:ext>
                  </a:extLst>
                </a:gridCol>
                <a:gridCol w="903111">
                  <a:extLst>
                    <a:ext uri="{9D8B030D-6E8A-4147-A177-3AD203B41FA5}">
                      <a16:colId xmlns:a16="http://schemas.microsoft.com/office/drawing/2014/main" val="3857386639"/>
                    </a:ext>
                  </a:extLst>
                </a:gridCol>
                <a:gridCol w="903111">
                  <a:extLst>
                    <a:ext uri="{9D8B030D-6E8A-4147-A177-3AD203B41FA5}">
                      <a16:colId xmlns:a16="http://schemas.microsoft.com/office/drawing/2014/main" val="1553877190"/>
                    </a:ext>
                  </a:extLst>
                </a:gridCol>
              </a:tblGrid>
              <a:tr h="0">
                <a:tc gridSpan="3">
                  <a:txBody>
                    <a:bodyPr/>
                    <a:lstStyle/>
                    <a:p>
                      <a:pPr algn="ctr"/>
                      <a:r>
                        <a:rPr lang="en-US" dirty="0"/>
                        <a:t>Items 1-113</a:t>
                      </a:r>
                    </a:p>
                  </a:txBody>
                  <a:tcPr>
                    <a:lnR w="381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gridSpan="3">
                  <a:txBody>
                    <a:bodyPr/>
                    <a:lstStyle/>
                    <a:p>
                      <a:pPr algn="ctr"/>
                      <a:r>
                        <a:rPr lang="en-US" dirty="0"/>
                        <a:t>Items 114-226</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gridSpan="3">
                  <a:txBody>
                    <a:bodyPr/>
                    <a:lstStyle/>
                    <a:p>
                      <a:pPr algn="ctr"/>
                      <a:r>
                        <a:rPr lang="en-US" dirty="0"/>
                        <a:t>Items 227-338</a:t>
                      </a:r>
                    </a:p>
                  </a:txBody>
                  <a:tcPr>
                    <a:lnL w="381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325921303"/>
                  </a:ext>
                </a:extLst>
              </a:tr>
              <a:tr h="370840">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38890115"/>
                  </a:ext>
                </a:extLst>
              </a:tr>
              <a:tr h="370840">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59520815"/>
                  </a:ext>
                </a:extLst>
              </a:tr>
              <a:tr h="370840">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6788045"/>
                  </a:ext>
                </a:extLst>
              </a:tr>
              <a:tr h="370840">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69159564"/>
                  </a:ext>
                </a:extLst>
              </a:tr>
              <a:tr h="370840">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64498037"/>
                  </a:ext>
                </a:extLst>
              </a:tr>
            </a:tbl>
          </a:graphicData>
        </a:graphic>
      </p:graphicFrame>
      <p:sp>
        <p:nvSpPr>
          <p:cNvPr id="6" name="Rectangle 5">
            <a:extLst>
              <a:ext uri="{FF2B5EF4-FFF2-40B4-BE49-F238E27FC236}">
                <a16:creationId xmlns:a16="http://schemas.microsoft.com/office/drawing/2014/main" id="{7CB02B12-1541-4347-9EAE-E78E54767B20}"/>
              </a:ext>
            </a:extLst>
          </p:cNvPr>
          <p:cNvSpPr/>
          <p:nvPr/>
        </p:nvSpPr>
        <p:spPr>
          <a:xfrm>
            <a:off x="2911150" y="5037698"/>
            <a:ext cx="1623526" cy="5971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40% Random</a:t>
            </a:r>
          </a:p>
          <a:p>
            <a:pPr algn="ctr"/>
            <a:r>
              <a:rPr lang="en-US" dirty="0"/>
              <a:t>(True or False)</a:t>
            </a:r>
          </a:p>
        </p:txBody>
      </p:sp>
    </p:spTree>
    <p:extLst>
      <p:ext uri="{BB962C8B-B14F-4D97-AF65-F5344CB8AC3E}">
        <p14:creationId xmlns:p14="http://schemas.microsoft.com/office/powerpoint/2010/main" val="36828636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8207" y="274080"/>
            <a:ext cx="10917511" cy="1453896"/>
          </a:xfrm>
        </p:spPr>
        <p:txBody>
          <a:bodyPr>
            <a:normAutofit/>
          </a:bodyPr>
          <a:lstStyle/>
          <a:p>
            <a:r>
              <a:rPr lang="en-US" sz="4100" spc="0" dirty="0">
                <a:ln w="0"/>
                <a:solidFill>
                  <a:schemeClr val="tx1"/>
                </a:solidFill>
                <a:effectLst>
                  <a:outerShdw blurRad="38100" dist="19050" dir="2700000" algn="tl" rotWithShape="0">
                    <a:schemeClr val="dk1">
                      <a:alpha val="40000"/>
                    </a:schemeClr>
                  </a:outerShdw>
                </a:effectLst>
              </a:rPr>
              <a:t>Methods - Procedure</a:t>
            </a:r>
            <a:endParaRPr lang="en-US" sz="3000" dirty="0">
              <a:solidFill>
                <a:schemeClr val="tx1"/>
              </a:solidFill>
            </a:endParaRPr>
          </a:p>
        </p:txBody>
      </p:sp>
      <p:sp>
        <p:nvSpPr>
          <p:cNvPr id="3" name="Content Placeholder 2"/>
          <p:cNvSpPr>
            <a:spLocks noGrp="1"/>
          </p:cNvSpPr>
          <p:nvPr>
            <p:ph idx="1"/>
          </p:nvPr>
        </p:nvSpPr>
        <p:spPr>
          <a:xfrm>
            <a:off x="1107978" y="1953949"/>
            <a:ext cx="10768156" cy="4358085"/>
          </a:xfrm>
        </p:spPr>
        <p:txBody>
          <a:bodyPr>
            <a:normAutofit/>
          </a:bodyPr>
          <a:lstStyle/>
          <a:p>
            <a:pPr lvl="1">
              <a:buFont typeface="Arial" panose="020B0604020202020204" pitchFamily="34" charset="0"/>
              <a:buChar char="•"/>
            </a:pPr>
            <a:r>
              <a:rPr lang="en-US" sz="2400" dirty="0">
                <a:solidFill>
                  <a:schemeClr val="tx1"/>
                </a:solidFill>
              </a:rPr>
              <a:t>Replicated the methodology of Whitney et al. (2018)</a:t>
            </a:r>
          </a:p>
          <a:p>
            <a:pPr lvl="1">
              <a:buFont typeface="Arial" panose="020B0604020202020204" pitchFamily="34" charset="0"/>
              <a:buChar char="•"/>
            </a:pPr>
            <a:r>
              <a:rPr lang="en-US" sz="2400" dirty="0">
                <a:solidFill>
                  <a:schemeClr val="tx1"/>
                </a:solidFill>
              </a:rPr>
              <a:t>Used computer-generated responses to simulate mixed responding at various rates</a:t>
            </a:r>
          </a:p>
          <a:p>
            <a:pPr lvl="2">
              <a:buFont typeface="Arial" panose="020B0604020202020204" pitchFamily="34" charset="0"/>
              <a:buChar char="•"/>
            </a:pPr>
            <a:r>
              <a:rPr lang="en-US" sz="2000" dirty="0">
                <a:solidFill>
                  <a:schemeClr val="tx1"/>
                </a:solidFill>
              </a:rPr>
              <a:t>Selected designated percentage of items from each section (Ex. 40%)</a:t>
            </a:r>
          </a:p>
          <a:p>
            <a:pPr lvl="2">
              <a:buFont typeface="Arial" panose="020B0604020202020204" pitchFamily="34" charset="0"/>
              <a:buChar char="•"/>
            </a:pPr>
            <a:r>
              <a:rPr lang="en-US" sz="2000" dirty="0">
                <a:solidFill>
                  <a:schemeClr val="tx1"/>
                </a:solidFill>
              </a:rPr>
              <a:t>Generate random, acquiescent, or counter acquiescent responding </a:t>
            </a:r>
          </a:p>
          <a:p>
            <a:pPr marL="384048" lvl="2" indent="0">
              <a:buNone/>
            </a:pPr>
            <a:endParaRPr lang="en-US" sz="2000" dirty="0">
              <a:solidFill>
                <a:schemeClr val="tx1"/>
              </a:solidFill>
            </a:endParaRPr>
          </a:p>
          <a:p>
            <a:pPr lvl="2">
              <a:buFont typeface="Arial" panose="020B0604020202020204" pitchFamily="34" charset="0"/>
              <a:buChar char="•"/>
            </a:pPr>
            <a:endParaRPr lang="en-US" sz="2000" dirty="0">
              <a:solidFill>
                <a:schemeClr val="tx1"/>
              </a:solidFill>
            </a:endParaRPr>
          </a:p>
        </p:txBody>
      </p:sp>
      <p:graphicFrame>
        <p:nvGraphicFramePr>
          <p:cNvPr id="4" name="Table 3">
            <a:extLst>
              <a:ext uri="{FF2B5EF4-FFF2-40B4-BE49-F238E27FC236}">
                <a16:creationId xmlns:a16="http://schemas.microsoft.com/office/drawing/2014/main" id="{72CCE874-01EE-C042-9424-D991D47A8D78}"/>
              </a:ext>
            </a:extLst>
          </p:cNvPr>
          <p:cNvGraphicFramePr>
            <a:graphicFrameLocks noGrp="1"/>
          </p:cNvGraphicFramePr>
          <p:nvPr>
            <p:extLst>
              <p:ext uri="{D42A27DB-BD31-4B8C-83A1-F6EECF244321}">
                <p14:modId xmlns:p14="http://schemas.microsoft.com/office/powerpoint/2010/main" val="3800379853"/>
              </p:ext>
            </p:extLst>
          </p:nvPr>
        </p:nvGraphicFramePr>
        <p:xfrm>
          <a:off x="2237273" y="4021025"/>
          <a:ext cx="8127999" cy="2219960"/>
        </p:xfrm>
        <a:graphic>
          <a:graphicData uri="http://schemas.openxmlformats.org/drawingml/2006/table">
            <a:tbl>
              <a:tblPr firstRow="1" bandRow="1">
                <a:solidFill>
                  <a:srgbClr val="92D050"/>
                </a:solidFill>
                <a:tableStyleId>{FABFCF23-3B69-468F-B69F-88F6DE6A72F2}</a:tableStyleId>
              </a:tblPr>
              <a:tblGrid>
                <a:gridCol w="903111">
                  <a:extLst>
                    <a:ext uri="{9D8B030D-6E8A-4147-A177-3AD203B41FA5}">
                      <a16:colId xmlns:a16="http://schemas.microsoft.com/office/drawing/2014/main" val="2541005392"/>
                    </a:ext>
                  </a:extLst>
                </a:gridCol>
                <a:gridCol w="903111">
                  <a:extLst>
                    <a:ext uri="{9D8B030D-6E8A-4147-A177-3AD203B41FA5}">
                      <a16:colId xmlns:a16="http://schemas.microsoft.com/office/drawing/2014/main" val="1184626815"/>
                    </a:ext>
                  </a:extLst>
                </a:gridCol>
                <a:gridCol w="903111">
                  <a:extLst>
                    <a:ext uri="{9D8B030D-6E8A-4147-A177-3AD203B41FA5}">
                      <a16:colId xmlns:a16="http://schemas.microsoft.com/office/drawing/2014/main" val="532616846"/>
                    </a:ext>
                  </a:extLst>
                </a:gridCol>
                <a:gridCol w="903111">
                  <a:extLst>
                    <a:ext uri="{9D8B030D-6E8A-4147-A177-3AD203B41FA5}">
                      <a16:colId xmlns:a16="http://schemas.microsoft.com/office/drawing/2014/main" val="2012964969"/>
                    </a:ext>
                  </a:extLst>
                </a:gridCol>
                <a:gridCol w="903111">
                  <a:extLst>
                    <a:ext uri="{9D8B030D-6E8A-4147-A177-3AD203B41FA5}">
                      <a16:colId xmlns:a16="http://schemas.microsoft.com/office/drawing/2014/main" val="1823103650"/>
                    </a:ext>
                  </a:extLst>
                </a:gridCol>
                <a:gridCol w="903111">
                  <a:extLst>
                    <a:ext uri="{9D8B030D-6E8A-4147-A177-3AD203B41FA5}">
                      <a16:colId xmlns:a16="http://schemas.microsoft.com/office/drawing/2014/main" val="3715977389"/>
                    </a:ext>
                  </a:extLst>
                </a:gridCol>
                <a:gridCol w="903111">
                  <a:extLst>
                    <a:ext uri="{9D8B030D-6E8A-4147-A177-3AD203B41FA5}">
                      <a16:colId xmlns:a16="http://schemas.microsoft.com/office/drawing/2014/main" val="3877704707"/>
                    </a:ext>
                  </a:extLst>
                </a:gridCol>
                <a:gridCol w="903111">
                  <a:extLst>
                    <a:ext uri="{9D8B030D-6E8A-4147-A177-3AD203B41FA5}">
                      <a16:colId xmlns:a16="http://schemas.microsoft.com/office/drawing/2014/main" val="3857386639"/>
                    </a:ext>
                  </a:extLst>
                </a:gridCol>
                <a:gridCol w="903111">
                  <a:extLst>
                    <a:ext uri="{9D8B030D-6E8A-4147-A177-3AD203B41FA5}">
                      <a16:colId xmlns:a16="http://schemas.microsoft.com/office/drawing/2014/main" val="1553877190"/>
                    </a:ext>
                  </a:extLst>
                </a:gridCol>
              </a:tblGrid>
              <a:tr h="0">
                <a:tc gridSpan="3">
                  <a:txBody>
                    <a:bodyPr/>
                    <a:lstStyle/>
                    <a:p>
                      <a:pPr algn="ctr"/>
                      <a:r>
                        <a:rPr lang="en-US" dirty="0"/>
                        <a:t>Items 1-113</a:t>
                      </a:r>
                    </a:p>
                  </a:txBody>
                  <a:tcPr>
                    <a:lnR w="381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gridSpan="3">
                  <a:txBody>
                    <a:bodyPr/>
                    <a:lstStyle/>
                    <a:p>
                      <a:pPr algn="ctr"/>
                      <a:r>
                        <a:rPr lang="en-US" dirty="0"/>
                        <a:t>Items 114-226</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gridSpan="3">
                  <a:txBody>
                    <a:bodyPr/>
                    <a:lstStyle/>
                    <a:p>
                      <a:pPr algn="ctr"/>
                      <a:r>
                        <a:rPr lang="en-US" dirty="0"/>
                        <a:t>Items 227-338</a:t>
                      </a:r>
                    </a:p>
                  </a:txBody>
                  <a:tcPr>
                    <a:lnL w="381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325921303"/>
                  </a:ext>
                </a:extLst>
              </a:tr>
              <a:tr h="370840">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38890115"/>
                  </a:ext>
                </a:extLst>
              </a:tr>
              <a:tr h="370840">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59520815"/>
                  </a:ext>
                </a:extLst>
              </a:tr>
              <a:tr h="370840">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6788045"/>
                  </a:ext>
                </a:extLst>
              </a:tr>
              <a:tr h="370840">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69159564"/>
                  </a:ext>
                </a:extLst>
              </a:tr>
              <a:tr h="370840">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64498037"/>
                  </a:ext>
                </a:extLst>
              </a:tr>
            </a:tbl>
          </a:graphicData>
        </a:graphic>
      </p:graphicFrame>
      <p:sp>
        <p:nvSpPr>
          <p:cNvPr id="6" name="Rectangle 5">
            <a:extLst>
              <a:ext uri="{FF2B5EF4-FFF2-40B4-BE49-F238E27FC236}">
                <a16:creationId xmlns:a16="http://schemas.microsoft.com/office/drawing/2014/main" id="{7CB02B12-1541-4347-9EAE-E78E54767B20}"/>
              </a:ext>
            </a:extLst>
          </p:cNvPr>
          <p:cNvSpPr/>
          <p:nvPr/>
        </p:nvSpPr>
        <p:spPr>
          <a:xfrm>
            <a:off x="2911150" y="5037698"/>
            <a:ext cx="1623526" cy="5971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40% Random</a:t>
            </a:r>
          </a:p>
          <a:p>
            <a:pPr algn="ctr"/>
            <a:r>
              <a:rPr lang="en-US" dirty="0"/>
              <a:t>(True or False)</a:t>
            </a:r>
          </a:p>
        </p:txBody>
      </p:sp>
      <p:sp>
        <p:nvSpPr>
          <p:cNvPr id="7" name="Rectangle 6">
            <a:extLst>
              <a:ext uri="{FF2B5EF4-FFF2-40B4-BE49-F238E27FC236}">
                <a16:creationId xmlns:a16="http://schemas.microsoft.com/office/drawing/2014/main" id="{AB2A1944-9009-144C-9831-22CDC0C7B7C4}"/>
              </a:ext>
            </a:extLst>
          </p:cNvPr>
          <p:cNvSpPr/>
          <p:nvPr/>
        </p:nvSpPr>
        <p:spPr>
          <a:xfrm>
            <a:off x="5663971" y="5037697"/>
            <a:ext cx="1623526" cy="5971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40% Chosen</a:t>
            </a:r>
          </a:p>
        </p:txBody>
      </p:sp>
    </p:spTree>
    <p:extLst>
      <p:ext uri="{BB962C8B-B14F-4D97-AF65-F5344CB8AC3E}">
        <p14:creationId xmlns:p14="http://schemas.microsoft.com/office/powerpoint/2010/main" val="42629602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8207" y="274080"/>
            <a:ext cx="10917511" cy="1453896"/>
          </a:xfrm>
        </p:spPr>
        <p:txBody>
          <a:bodyPr>
            <a:normAutofit/>
          </a:bodyPr>
          <a:lstStyle/>
          <a:p>
            <a:r>
              <a:rPr lang="en-US" sz="4100" spc="0" dirty="0">
                <a:ln w="0"/>
                <a:solidFill>
                  <a:schemeClr val="tx1"/>
                </a:solidFill>
                <a:effectLst>
                  <a:outerShdw blurRad="38100" dist="19050" dir="2700000" algn="tl" rotWithShape="0">
                    <a:schemeClr val="dk1">
                      <a:alpha val="40000"/>
                    </a:schemeClr>
                  </a:outerShdw>
                </a:effectLst>
              </a:rPr>
              <a:t>Methods - Procedure</a:t>
            </a:r>
            <a:endParaRPr lang="en-US" sz="3000" dirty="0">
              <a:solidFill>
                <a:schemeClr val="tx1"/>
              </a:solidFill>
            </a:endParaRPr>
          </a:p>
        </p:txBody>
      </p:sp>
      <p:sp>
        <p:nvSpPr>
          <p:cNvPr id="3" name="Content Placeholder 2"/>
          <p:cNvSpPr>
            <a:spLocks noGrp="1"/>
          </p:cNvSpPr>
          <p:nvPr>
            <p:ph idx="1"/>
          </p:nvPr>
        </p:nvSpPr>
        <p:spPr>
          <a:xfrm>
            <a:off x="1107978" y="1953949"/>
            <a:ext cx="10768156" cy="4358085"/>
          </a:xfrm>
        </p:spPr>
        <p:txBody>
          <a:bodyPr>
            <a:normAutofit/>
          </a:bodyPr>
          <a:lstStyle/>
          <a:p>
            <a:pPr lvl="1">
              <a:buFont typeface="Arial" panose="020B0604020202020204" pitchFamily="34" charset="0"/>
              <a:buChar char="•"/>
            </a:pPr>
            <a:r>
              <a:rPr lang="en-US" sz="2400" dirty="0">
                <a:solidFill>
                  <a:schemeClr val="tx1"/>
                </a:solidFill>
              </a:rPr>
              <a:t>Replicated the methodology of Whitney et al. (2018)</a:t>
            </a:r>
          </a:p>
          <a:p>
            <a:pPr lvl="1">
              <a:buFont typeface="Arial" panose="020B0604020202020204" pitchFamily="34" charset="0"/>
              <a:buChar char="•"/>
            </a:pPr>
            <a:r>
              <a:rPr lang="en-US" sz="2400" dirty="0">
                <a:solidFill>
                  <a:schemeClr val="tx1"/>
                </a:solidFill>
              </a:rPr>
              <a:t>Used computer-generated responses to simulate mixed responding at various rates</a:t>
            </a:r>
          </a:p>
          <a:p>
            <a:pPr lvl="2">
              <a:buFont typeface="Arial" panose="020B0604020202020204" pitchFamily="34" charset="0"/>
              <a:buChar char="•"/>
            </a:pPr>
            <a:r>
              <a:rPr lang="en-US" sz="2000" dirty="0">
                <a:solidFill>
                  <a:schemeClr val="tx1"/>
                </a:solidFill>
              </a:rPr>
              <a:t>Selected designated percentage of items from each section (Ex. 40%)</a:t>
            </a:r>
          </a:p>
          <a:p>
            <a:pPr lvl="2">
              <a:buFont typeface="Arial" panose="020B0604020202020204" pitchFamily="34" charset="0"/>
              <a:buChar char="•"/>
            </a:pPr>
            <a:r>
              <a:rPr lang="en-US" sz="2000" dirty="0">
                <a:solidFill>
                  <a:schemeClr val="tx1"/>
                </a:solidFill>
              </a:rPr>
              <a:t>Generate random, acquiescent, or counter acquiescent responding </a:t>
            </a:r>
          </a:p>
          <a:p>
            <a:pPr marL="384048" lvl="2" indent="0">
              <a:buNone/>
            </a:pPr>
            <a:endParaRPr lang="en-US" sz="2000" dirty="0">
              <a:solidFill>
                <a:schemeClr val="tx1"/>
              </a:solidFill>
            </a:endParaRPr>
          </a:p>
          <a:p>
            <a:pPr lvl="2">
              <a:buFont typeface="Arial" panose="020B0604020202020204" pitchFamily="34" charset="0"/>
              <a:buChar char="•"/>
            </a:pPr>
            <a:endParaRPr lang="en-US" sz="2000" dirty="0">
              <a:solidFill>
                <a:schemeClr val="tx1"/>
              </a:solidFill>
            </a:endParaRPr>
          </a:p>
        </p:txBody>
      </p:sp>
      <p:graphicFrame>
        <p:nvGraphicFramePr>
          <p:cNvPr id="4" name="Table 3">
            <a:extLst>
              <a:ext uri="{FF2B5EF4-FFF2-40B4-BE49-F238E27FC236}">
                <a16:creationId xmlns:a16="http://schemas.microsoft.com/office/drawing/2014/main" id="{72CCE874-01EE-C042-9424-D991D47A8D78}"/>
              </a:ext>
            </a:extLst>
          </p:cNvPr>
          <p:cNvGraphicFramePr>
            <a:graphicFrameLocks noGrp="1"/>
          </p:cNvGraphicFramePr>
          <p:nvPr>
            <p:extLst>
              <p:ext uri="{D42A27DB-BD31-4B8C-83A1-F6EECF244321}">
                <p14:modId xmlns:p14="http://schemas.microsoft.com/office/powerpoint/2010/main" val="108945936"/>
              </p:ext>
            </p:extLst>
          </p:nvPr>
        </p:nvGraphicFramePr>
        <p:xfrm>
          <a:off x="2237273" y="4021025"/>
          <a:ext cx="8127999" cy="2219960"/>
        </p:xfrm>
        <a:graphic>
          <a:graphicData uri="http://schemas.openxmlformats.org/drawingml/2006/table">
            <a:tbl>
              <a:tblPr firstRow="1" bandRow="1">
                <a:solidFill>
                  <a:srgbClr val="92D050"/>
                </a:solidFill>
                <a:tableStyleId>{FABFCF23-3B69-468F-B69F-88F6DE6A72F2}</a:tableStyleId>
              </a:tblPr>
              <a:tblGrid>
                <a:gridCol w="903111">
                  <a:extLst>
                    <a:ext uri="{9D8B030D-6E8A-4147-A177-3AD203B41FA5}">
                      <a16:colId xmlns:a16="http://schemas.microsoft.com/office/drawing/2014/main" val="2541005392"/>
                    </a:ext>
                  </a:extLst>
                </a:gridCol>
                <a:gridCol w="903111">
                  <a:extLst>
                    <a:ext uri="{9D8B030D-6E8A-4147-A177-3AD203B41FA5}">
                      <a16:colId xmlns:a16="http://schemas.microsoft.com/office/drawing/2014/main" val="1184626815"/>
                    </a:ext>
                  </a:extLst>
                </a:gridCol>
                <a:gridCol w="903111">
                  <a:extLst>
                    <a:ext uri="{9D8B030D-6E8A-4147-A177-3AD203B41FA5}">
                      <a16:colId xmlns:a16="http://schemas.microsoft.com/office/drawing/2014/main" val="532616846"/>
                    </a:ext>
                  </a:extLst>
                </a:gridCol>
                <a:gridCol w="903111">
                  <a:extLst>
                    <a:ext uri="{9D8B030D-6E8A-4147-A177-3AD203B41FA5}">
                      <a16:colId xmlns:a16="http://schemas.microsoft.com/office/drawing/2014/main" val="2012964969"/>
                    </a:ext>
                  </a:extLst>
                </a:gridCol>
                <a:gridCol w="903111">
                  <a:extLst>
                    <a:ext uri="{9D8B030D-6E8A-4147-A177-3AD203B41FA5}">
                      <a16:colId xmlns:a16="http://schemas.microsoft.com/office/drawing/2014/main" val="1823103650"/>
                    </a:ext>
                  </a:extLst>
                </a:gridCol>
                <a:gridCol w="903111">
                  <a:extLst>
                    <a:ext uri="{9D8B030D-6E8A-4147-A177-3AD203B41FA5}">
                      <a16:colId xmlns:a16="http://schemas.microsoft.com/office/drawing/2014/main" val="3715977389"/>
                    </a:ext>
                  </a:extLst>
                </a:gridCol>
                <a:gridCol w="903111">
                  <a:extLst>
                    <a:ext uri="{9D8B030D-6E8A-4147-A177-3AD203B41FA5}">
                      <a16:colId xmlns:a16="http://schemas.microsoft.com/office/drawing/2014/main" val="3877704707"/>
                    </a:ext>
                  </a:extLst>
                </a:gridCol>
                <a:gridCol w="903111">
                  <a:extLst>
                    <a:ext uri="{9D8B030D-6E8A-4147-A177-3AD203B41FA5}">
                      <a16:colId xmlns:a16="http://schemas.microsoft.com/office/drawing/2014/main" val="3857386639"/>
                    </a:ext>
                  </a:extLst>
                </a:gridCol>
                <a:gridCol w="903111">
                  <a:extLst>
                    <a:ext uri="{9D8B030D-6E8A-4147-A177-3AD203B41FA5}">
                      <a16:colId xmlns:a16="http://schemas.microsoft.com/office/drawing/2014/main" val="1553877190"/>
                    </a:ext>
                  </a:extLst>
                </a:gridCol>
              </a:tblGrid>
              <a:tr h="0">
                <a:tc gridSpan="3">
                  <a:txBody>
                    <a:bodyPr/>
                    <a:lstStyle/>
                    <a:p>
                      <a:pPr algn="ctr"/>
                      <a:r>
                        <a:rPr lang="en-US" dirty="0"/>
                        <a:t>Items 1-113</a:t>
                      </a:r>
                    </a:p>
                  </a:txBody>
                  <a:tcPr>
                    <a:lnR w="381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gridSpan="3">
                  <a:txBody>
                    <a:bodyPr/>
                    <a:lstStyle/>
                    <a:p>
                      <a:pPr algn="ctr"/>
                      <a:r>
                        <a:rPr lang="en-US" dirty="0"/>
                        <a:t>Items 114-226</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gridSpan="3">
                  <a:txBody>
                    <a:bodyPr/>
                    <a:lstStyle/>
                    <a:p>
                      <a:pPr algn="ctr"/>
                      <a:r>
                        <a:rPr lang="en-US" dirty="0"/>
                        <a:t>Items 227-338</a:t>
                      </a:r>
                    </a:p>
                  </a:txBody>
                  <a:tcPr>
                    <a:lnL w="381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325921303"/>
                  </a:ext>
                </a:extLst>
              </a:tr>
              <a:tr h="370840">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38890115"/>
                  </a:ext>
                </a:extLst>
              </a:tr>
              <a:tr h="370840">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59520815"/>
                  </a:ext>
                </a:extLst>
              </a:tr>
              <a:tr h="370840">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6788045"/>
                  </a:ext>
                </a:extLst>
              </a:tr>
              <a:tr h="370840">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69159564"/>
                  </a:ext>
                </a:extLst>
              </a:tr>
              <a:tr h="370840">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64498037"/>
                  </a:ext>
                </a:extLst>
              </a:tr>
            </a:tbl>
          </a:graphicData>
        </a:graphic>
      </p:graphicFrame>
      <p:sp>
        <p:nvSpPr>
          <p:cNvPr id="6" name="Rectangle 5">
            <a:extLst>
              <a:ext uri="{FF2B5EF4-FFF2-40B4-BE49-F238E27FC236}">
                <a16:creationId xmlns:a16="http://schemas.microsoft.com/office/drawing/2014/main" id="{7CB02B12-1541-4347-9EAE-E78E54767B20}"/>
              </a:ext>
            </a:extLst>
          </p:cNvPr>
          <p:cNvSpPr/>
          <p:nvPr/>
        </p:nvSpPr>
        <p:spPr>
          <a:xfrm>
            <a:off x="2911150" y="5037698"/>
            <a:ext cx="1623526" cy="5971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40% Random</a:t>
            </a:r>
          </a:p>
          <a:p>
            <a:pPr algn="ctr"/>
            <a:r>
              <a:rPr lang="en-US" dirty="0"/>
              <a:t>(True or False)</a:t>
            </a:r>
          </a:p>
        </p:txBody>
      </p:sp>
      <p:sp>
        <p:nvSpPr>
          <p:cNvPr id="7" name="Rectangle 6">
            <a:extLst>
              <a:ext uri="{FF2B5EF4-FFF2-40B4-BE49-F238E27FC236}">
                <a16:creationId xmlns:a16="http://schemas.microsoft.com/office/drawing/2014/main" id="{AB2A1944-9009-144C-9831-22CDC0C7B7C4}"/>
              </a:ext>
            </a:extLst>
          </p:cNvPr>
          <p:cNvSpPr/>
          <p:nvPr/>
        </p:nvSpPr>
        <p:spPr>
          <a:xfrm>
            <a:off x="5663971" y="5037697"/>
            <a:ext cx="1623526" cy="5971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40% Chosen</a:t>
            </a:r>
          </a:p>
        </p:txBody>
      </p:sp>
    </p:spTree>
    <p:extLst>
      <p:ext uri="{BB962C8B-B14F-4D97-AF65-F5344CB8AC3E}">
        <p14:creationId xmlns:p14="http://schemas.microsoft.com/office/powerpoint/2010/main" val="20769608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8207" y="274080"/>
            <a:ext cx="10917511" cy="1453896"/>
          </a:xfrm>
        </p:spPr>
        <p:txBody>
          <a:bodyPr>
            <a:normAutofit/>
          </a:bodyPr>
          <a:lstStyle/>
          <a:p>
            <a:r>
              <a:rPr lang="en-US" sz="4100" spc="0" dirty="0">
                <a:ln w="0"/>
                <a:solidFill>
                  <a:schemeClr val="tx1"/>
                </a:solidFill>
                <a:effectLst>
                  <a:outerShdw blurRad="38100" dist="19050" dir="2700000" algn="tl" rotWithShape="0">
                    <a:schemeClr val="dk1">
                      <a:alpha val="40000"/>
                    </a:schemeClr>
                  </a:outerShdw>
                </a:effectLst>
              </a:rPr>
              <a:t>Methods - Procedure</a:t>
            </a:r>
            <a:endParaRPr lang="en-US" sz="3000" dirty="0">
              <a:solidFill>
                <a:schemeClr val="tx1"/>
              </a:solidFill>
            </a:endParaRPr>
          </a:p>
        </p:txBody>
      </p:sp>
      <p:sp>
        <p:nvSpPr>
          <p:cNvPr id="3" name="Content Placeholder 2"/>
          <p:cNvSpPr>
            <a:spLocks noGrp="1"/>
          </p:cNvSpPr>
          <p:nvPr>
            <p:ph idx="1"/>
          </p:nvPr>
        </p:nvSpPr>
        <p:spPr>
          <a:xfrm>
            <a:off x="1107978" y="1953949"/>
            <a:ext cx="10768156" cy="4358085"/>
          </a:xfrm>
        </p:spPr>
        <p:txBody>
          <a:bodyPr>
            <a:normAutofit/>
          </a:bodyPr>
          <a:lstStyle/>
          <a:p>
            <a:pPr lvl="1">
              <a:buFont typeface="Arial" panose="020B0604020202020204" pitchFamily="34" charset="0"/>
              <a:buChar char="•"/>
            </a:pPr>
            <a:r>
              <a:rPr lang="en-US" sz="2400" dirty="0">
                <a:solidFill>
                  <a:schemeClr val="tx1"/>
                </a:solidFill>
              </a:rPr>
              <a:t>Replicated the methodology of Whitney et al. (2018)</a:t>
            </a:r>
          </a:p>
          <a:p>
            <a:pPr lvl="1">
              <a:buFont typeface="Arial" panose="020B0604020202020204" pitchFamily="34" charset="0"/>
              <a:buChar char="•"/>
            </a:pPr>
            <a:r>
              <a:rPr lang="en-US" sz="2400" dirty="0">
                <a:solidFill>
                  <a:schemeClr val="tx1"/>
                </a:solidFill>
              </a:rPr>
              <a:t>Used computer-generated responses to simulate mixed responding at various rates</a:t>
            </a:r>
          </a:p>
          <a:p>
            <a:pPr lvl="2">
              <a:buFont typeface="Arial" panose="020B0604020202020204" pitchFamily="34" charset="0"/>
              <a:buChar char="•"/>
            </a:pPr>
            <a:r>
              <a:rPr lang="en-US" sz="2000" dirty="0">
                <a:solidFill>
                  <a:schemeClr val="tx1"/>
                </a:solidFill>
              </a:rPr>
              <a:t>Selected designated percentage of items from each section (Ex. 40%)</a:t>
            </a:r>
          </a:p>
          <a:p>
            <a:pPr lvl="2">
              <a:buFont typeface="Arial" panose="020B0604020202020204" pitchFamily="34" charset="0"/>
              <a:buChar char="•"/>
            </a:pPr>
            <a:r>
              <a:rPr lang="en-US" sz="2000" dirty="0">
                <a:solidFill>
                  <a:schemeClr val="tx1"/>
                </a:solidFill>
              </a:rPr>
              <a:t>Generate random, acquiescent, or counter acquiescent responding </a:t>
            </a:r>
          </a:p>
          <a:p>
            <a:pPr marL="384048" lvl="2" indent="0">
              <a:buNone/>
            </a:pPr>
            <a:endParaRPr lang="en-US" sz="2000" dirty="0">
              <a:solidFill>
                <a:schemeClr val="tx1"/>
              </a:solidFill>
            </a:endParaRPr>
          </a:p>
          <a:p>
            <a:pPr lvl="2">
              <a:buFont typeface="Arial" panose="020B0604020202020204" pitchFamily="34" charset="0"/>
              <a:buChar char="•"/>
            </a:pPr>
            <a:endParaRPr lang="en-US" sz="2000" dirty="0">
              <a:solidFill>
                <a:schemeClr val="tx1"/>
              </a:solidFill>
            </a:endParaRPr>
          </a:p>
        </p:txBody>
      </p:sp>
      <p:graphicFrame>
        <p:nvGraphicFramePr>
          <p:cNvPr id="4" name="Table 3">
            <a:extLst>
              <a:ext uri="{FF2B5EF4-FFF2-40B4-BE49-F238E27FC236}">
                <a16:creationId xmlns:a16="http://schemas.microsoft.com/office/drawing/2014/main" id="{72CCE874-01EE-C042-9424-D991D47A8D78}"/>
              </a:ext>
            </a:extLst>
          </p:cNvPr>
          <p:cNvGraphicFramePr>
            <a:graphicFrameLocks noGrp="1"/>
          </p:cNvGraphicFramePr>
          <p:nvPr>
            <p:extLst>
              <p:ext uri="{D42A27DB-BD31-4B8C-83A1-F6EECF244321}">
                <p14:modId xmlns:p14="http://schemas.microsoft.com/office/powerpoint/2010/main" val="3363533171"/>
              </p:ext>
            </p:extLst>
          </p:nvPr>
        </p:nvGraphicFramePr>
        <p:xfrm>
          <a:off x="2237273" y="4021025"/>
          <a:ext cx="8127999" cy="2219960"/>
        </p:xfrm>
        <a:graphic>
          <a:graphicData uri="http://schemas.openxmlformats.org/drawingml/2006/table">
            <a:tbl>
              <a:tblPr firstRow="1" bandRow="1">
                <a:solidFill>
                  <a:srgbClr val="92D050"/>
                </a:solidFill>
                <a:tableStyleId>{FABFCF23-3B69-468F-B69F-88F6DE6A72F2}</a:tableStyleId>
              </a:tblPr>
              <a:tblGrid>
                <a:gridCol w="903111">
                  <a:extLst>
                    <a:ext uri="{9D8B030D-6E8A-4147-A177-3AD203B41FA5}">
                      <a16:colId xmlns:a16="http://schemas.microsoft.com/office/drawing/2014/main" val="2541005392"/>
                    </a:ext>
                  </a:extLst>
                </a:gridCol>
                <a:gridCol w="903111">
                  <a:extLst>
                    <a:ext uri="{9D8B030D-6E8A-4147-A177-3AD203B41FA5}">
                      <a16:colId xmlns:a16="http://schemas.microsoft.com/office/drawing/2014/main" val="1184626815"/>
                    </a:ext>
                  </a:extLst>
                </a:gridCol>
                <a:gridCol w="903111">
                  <a:extLst>
                    <a:ext uri="{9D8B030D-6E8A-4147-A177-3AD203B41FA5}">
                      <a16:colId xmlns:a16="http://schemas.microsoft.com/office/drawing/2014/main" val="532616846"/>
                    </a:ext>
                  </a:extLst>
                </a:gridCol>
                <a:gridCol w="903111">
                  <a:extLst>
                    <a:ext uri="{9D8B030D-6E8A-4147-A177-3AD203B41FA5}">
                      <a16:colId xmlns:a16="http://schemas.microsoft.com/office/drawing/2014/main" val="2012964969"/>
                    </a:ext>
                  </a:extLst>
                </a:gridCol>
                <a:gridCol w="903111">
                  <a:extLst>
                    <a:ext uri="{9D8B030D-6E8A-4147-A177-3AD203B41FA5}">
                      <a16:colId xmlns:a16="http://schemas.microsoft.com/office/drawing/2014/main" val="1823103650"/>
                    </a:ext>
                  </a:extLst>
                </a:gridCol>
                <a:gridCol w="903111">
                  <a:extLst>
                    <a:ext uri="{9D8B030D-6E8A-4147-A177-3AD203B41FA5}">
                      <a16:colId xmlns:a16="http://schemas.microsoft.com/office/drawing/2014/main" val="3715977389"/>
                    </a:ext>
                  </a:extLst>
                </a:gridCol>
                <a:gridCol w="903111">
                  <a:extLst>
                    <a:ext uri="{9D8B030D-6E8A-4147-A177-3AD203B41FA5}">
                      <a16:colId xmlns:a16="http://schemas.microsoft.com/office/drawing/2014/main" val="3877704707"/>
                    </a:ext>
                  </a:extLst>
                </a:gridCol>
                <a:gridCol w="903111">
                  <a:extLst>
                    <a:ext uri="{9D8B030D-6E8A-4147-A177-3AD203B41FA5}">
                      <a16:colId xmlns:a16="http://schemas.microsoft.com/office/drawing/2014/main" val="3857386639"/>
                    </a:ext>
                  </a:extLst>
                </a:gridCol>
                <a:gridCol w="903111">
                  <a:extLst>
                    <a:ext uri="{9D8B030D-6E8A-4147-A177-3AD203B41FA5}">
                      <a16:colId xmlns:a16="http://schemas.microsoft.com/office/drawing/2014/main" val="1553877190"/>
                    </a:ext>
                  </a:extLst>
                </a:gridCol>
              </a:tblGrid>
              <a:tr h="0">
                <a:tc gridSpan="3">
                  <a:txBody>
                    <a:bodyPr/>
                    <a:lstStyle/>
                    <a:p>
                      <a:pPr algn="ctr"/>
                      <a:r>
                        <a:rPr lang="en-US" dirty="0"/>
                        <a:t>Items 1-113</a:t>
                      </a:r>
                    </a:p>
                  </a:txBody>
                  <a:tcPr>
                    <a:lnR w="381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gridSpan="3">
                  <a:txBody>
                    <a:bodyPr/>
                    <a:lstStyle/>
                    <a:p>
                      <a:pPr algn="ctr"/>
                      <a:r>
                        <a:rPr lang="en-US" dirty="0"/>
                        <a:t>Items 114-226</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gridSpan="3">
                  <a:txBody>
                    <a:bodyPr/>
                    <a:lstStyle/>
                    <a:p>
                      <a:pPr algn="ctr"/>
                      <a:r>
                        <a:rPr lang="en-US" dirty="0"/>
                        <a:t>Items 227-338</a:t>
                      </a:r>
                    </a:p>
                  </a:txBody>
                  <a:tcPr>
                    <a:lnL w="381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325921303"/>
                  </a:ext>
                </a:extLst>
              </a:tr>
              <a:tr h="370840">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38890115"/>
                  </a:ext>
                </a:extLst>
              </a:tr>
              <a:tr h="370840">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59520815"/>
                  </a:ext>
                </a:extLst>
              </a:tr>
              <a:tr h="370840">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6788045"/>
                  </a:ext>
                </a:extLst>
              </a:tr>
              <a:tr h="370840">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69159564"/>
                  </a:ext>
                </a:extLst>
              </a:tr>
              <a:tr h="370840">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64498037"/>
                  </a:ext>
                </a:extLst>
              </a:tr>
            </a:tbl>
          </a:graphicData>
        </a:graphic>
      </p:graphicFrame>
      <p:sp>
        <p:nvSpPr>
          <p:cNvPr id="6" name="Rectangle 5">
            <a:extLst>
              <a:ext uri="{FF2B5EF4-FFF2-40B4-BE49-F238E27FC236}">
                <a16:creationId xmlns:a16="http://schemas.microsoft.com/office/drawing/2014/main" id="{7CB02B12-1541-4347-9EAE-E78E54767B20}"/>
              </a:ext>
            </a:extLst>
          </p:cNvPr>
          <p:cNvSpPr/>
          <p:nvPr/>
        </p:nvSpPr>
        <p:spPr>
          <a:xfrm>
            <a:off x="2911150" y="5037698"/>
            <a:ext cx="1623526" cy="5971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40% Random</a:t>
            </a:r>
          </a:p>
          <a:p>
            <a:pPr algn="ctr"/>
            <a:r>
              <a:rPr lang="en-US" dirty="0"/>
              <a:t>(True or False)</a:t>
            </a:r>
          </a:p>
        </p:txBody>
      </p:sp>
      <p:sp>
        <p:nvSpPr>
          <p:cNvPr id="7" name="Rectangle 6">
            <a:extLst>
              <a:ext uri="{FF2B5EF4-FFF2-40B4-BE49-F238E27FC236}">
                <a16:creationId xmlns:a16="http://schemas.microsoft.com/office/drawing/2014/main" id="{AB2A1944-9009-144C-9831-22CDC0C7B7C4}"/>
              </a:ext>
            </a:extLst>
          </p:cNvPr>
          <p:cNvSpPr/>
          <p:nvPr/>
        </p:nvSpPr>
        <p:spPr>
          <a:xfrm>
            <a:off x="5477358" y="5037698"/>
            <a:ext cx="1987131" cy="5971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40% Acquiescent </a:t>
            </a:r>
          </a:p>
          <a:p>
            <a:pPr algn="ctr"/>
            <a:r>
              <a:rPr lang="en-US" dirty="0"/>
              <a:t>(All True)</a:t>
            </a:r>
          </a:p>
        </p:txBody>
      </p:sp>
    </p:spTree>
    <p:extLst>
      <p:ext uri="{BB962C8B-B14F-4D97-AF65-F5344CB8AC3E}">
        <p14:creationId xmlns:p14="http://schemas.microsoft.com/office/powerpoint/2010/main" val="15412492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8207" y="274080"/>
            <a:ext cx="10917511" cy="1453896"/>
          </a:xfrm>
        </p:spPr>
        <p:txBody>
          <a:bodyPr>
            <a:normAutofit/>
          </a:bodyPr>
          <a:lstStyle/>
          <a:p>
            <a:r>
              <a:rPr lang="en-US" sz="4100" spc="0" dirty="0">
                <a:ln w="0"/>
                <a:solidFill>
                  <a:schemeClr val="tx1"/>
                </a:solidFill>
                <a:effectLst>
                  <a:outerShdw blurRad="38100" dist="19050" dir="2700000" algn="tl" rotWithShape="0">
                    <a:schemeClr val="dk1">
                      <a:alpha val="40000"/>
                    </a:schemeClr>
                  </a:outerShdw>
                </a:effectLst>
              </a:rPr>
              <a:t>Methods - Procedure</a:t>
            </a:r>
            <a:endParaRPr lang="en-US" sz="3000" dirty="0">
              <a:solidFill>
                <a:schemeClr val="tx1"/>
              </a:solidFill>
            </a:endParaRPr>
          </a:p>
        </p:txBody>
      </p:sp>
      <p:sp>
        <p:nvSpPr>
          <p:cNvPr id="3" name="Content Placeholder 2"/>
          <p:cNvSpPr>
            <a:spLocks noGrp="1"/>
          </p:cNvSpPr>
          <p:nvPr>
            <p:ph idx="1"/>
          </p:nvPr>
        </p:nvSpPr>
        <p:spPr>
          <a:xfrm>
            <a:off x="1107978" y="1953949"/>
            <a:ext cx="10768156" cy="4358085"/>
          </a:xfrm>
        </p:spPr>
        <p:txBody>
          <a:bodyPr>
            <a:normAutofit/>
          </a:bodyPr>
          <a:lstStyle/>
          <a:p>
            <a:pPr lvl="1">
              <a:buFont typeface="Arial" panose="020B0604020202020204" pitchFamily="34" charset="0"/>
              <a:buChar char="•"/>
            </a:pPr>
            <a:r>
              <a:rPr lang="en-US" sz="2400" dirty="0">
                <a:solidFill>
                  <a:schemeClr val="tx1"/>
                </a:solidFill>
              </a:rPr>
              <a:t>Replicated the methodology of Whitney et al. (2018)</a:t>
            </a:r>
          </a:p>
          <a:p>
            <a:pPr lvl="1">
              <a:buFont typeface="Arial" panose="020B0604020202020204" pitchFamily="34" charset="0"/>
              <a:buChar char="•"/>
            </a:pPr>
            <a:r>
              <a:rPr lang="en-US" sz="2400" dirty="0">
                <a:solidFill>
                  <a:schemeClr val="tx1"/>
                </a:solidFill>
              </a:rPr>
              <a:t>Used computer-generated responses to simulate mixed responding at various rates</a:t>
            </a:r>
          </a:p>
          <a:p>
            <a:pPr lvl="2">
              <a:buFont typeface="Arial" panose="020B0604020202020204" pitchFamily="34" charset="0"/>
              <a:buChar char="•"/>
            </a:pPr>
            <a:r>
              <a:rPr lang="en-US" sz="2000" dirty="0">
                <a:solidFill>
                  <a:schemeClr val="tx1"/>
                </a:solidFill>
              </a:rPr>
              <a:t>Selected designated percentage of items from each section (Ex. 40%)</a:t>
            </a:r>
          </a:p>
          <a:p>
            <a:pPr lvl="2">
              <a:buFont typeface="Arial" panose="020B0604020202020204" pitchFamily="34" charset="0"/>
              <a:buChar char="•"/>
            </a:pPr>
            <a:r>
              <a:rPr lang="en-US" sz="2000" dirty="0">
                <a:solidFill>
                  <a:schemeClr val="tx1"/>
                </a:solidFill>
              </a:rPr>
              <a:t>Generate random, acquiescent, or counter acquiescent responding </a:t>
            </a:r>
          </a:p>
          <a:p>
            <a:pPr marL="384048" lvl="2" indent="0">
              <a:buNone/>
            </a:pPr>
            <a:endParaRPr lang="en-US" sz="2000" dirty="0">
              <a:solidFill>
                <a:schemeClr val="tx1"/>
              </a:solidFill>
            </a:endParaRPr>
          </a:p>
          <a:p>
            <a:pPr lvl="2">
              <a:buFont typeface="Arial" panose="020B0604020202020204" pitchFamily="34" charset="0"/>
              <a:buChar char="•"/>
            </a:pPr>
            <a:endParaRPr lang="en-US" sz="2000" dirty="0">
              <a:solidFill>
                <a:schemeClr val="tx1"/>
              </a:solidFill>
            </a:endParaRPr>
          </a:p>
        </p:txBody>
      </p:sp>
      <p:graphicFrame>
        <p:nvGraphicFramePr>
          <p:cNvPr id="4" name="Table 3">
            <a:extLst>
              <a:ext uri="{FF2B5EF4-FFF2-40B4-BE49-F238E27FC236}">
                <a16:creationId xmlns:a16="http://schemas.microsoft.com/office/drawing/2014/main" id="{72CCE874-01EE-C042-9424-D991D47A8D78}"/>
              </a:ext>
            </a:extLst>
          </p:cNvPr>
          <p:cNvGraphicFramePr>
            <a:graphicFrameLocks noGrp="1"/>
          </p:cNvGraphicFramePr>
          <p:nvPr>
            <p:extLst>
              <p:ext uri="{D42A27DB-BD31-4B8C-83A1-F6EECF244321}">
                <p14:modId xmlns:p14="http://schemas.microsoft.com/office/powerpoint/2010/main" val="138877346"/>
              </p:ext>
            </p:extLst>
          </p:nvPr>
        </p:nvGraphicFramePr>
        <p:xfrm>
          <a:off x="2237273" y="4021025"/>
          <a:ext cx="8127999" cy="2219960"/>
        </p:xfrm>
        <a:graphic>
          <a:graphicData uri="http://schemas.openxmlformats.org/drawingml/2006/table">
            <a:tbl>
              <a:tblPr firstRow="1" bandRow="1">
                <a:solidFill>
                  <a:srgbClr val="92D050"/>
                </a:solidFill>
                <a:tableStyleId>{FABFCF23-3B69-468F-B69F-88F6DE6A72F2}</a:tableStyleId>
              </a:tblPr>
              <a:tblGrid>
                <a:gridCol w="903111">
                  <a:extLst>
                    <a:ext uri="{9D8B030D-6E8A-4147-A177-3AD203B41FA5}">
                      <a16:colId xmlns:a16="http://schemas.microsoft.com/office/drawing/2014/main" val="2541005392"/>
                    </a:ext>
                  </a:extLst>
                </a:gridCol>
                <a:gridCol w="903111">
                  <a:extLst>
                    <a:ext uri="{9D8B030D-6E8A-4147-A177-3AD203B41FA5}">
                      <a16:colId xmlns:a16="http://schemas.microsoft.com/office/drawing/2014/main" val="1184626815"/>
                    </a:ext>
                  </a:extLst>
                </a:gridCol>
                <a:gridCol w="903111">
                  <a:extLst>
                    <a:ext uri="{9D8B030D-6E8A-4147-A177-3AD203B41FA5}">
                      <a16:colId xmlns:a16="http://schemas.microsoft.com/office/drawing/2014/main" val="532616846"/>
                    </a:ext>
                  </a:extLst>
                </a:gridCol>
                <a:gridCol w="903111">
                  <a:extLst>
                    <a:ext uri="{9D8B030D-6E8A-4147-A177-3AD203B41FA5}">
                      <a16:colId xmlns:a16="http://schemas.microsoft.com/office/drawing/2014/main" val="2012964969"/>
                    </a:ext>
                  </a:extLst>
                </a:gridCol>
                <a:gridCol w="903111">
                  <a:extLst>
                    <a:ext uri="{9D8B030D-6E8A-4147-A177-3AD203B41FA5}">
                      <a16:colId xmlns:a16="http://schemas.microsoft.com/office/drawing/2014/main" val="1823103650"/>
                    </a:ext>
                  </a:extLst>
                </a:gridCol>
                <a:gridCol w="903111">
                  <a:extLst>
                    <a:ext uri="{9D8B030D-6E8A-4147-A177-3AD203B41FA5}">
                      <a16:colId xmlns:a16="http://schemas.microsoft.com/office/drawing/2014/main" val="3715977389"/>
                    </a:ext>
                  </a:extLst>
                </a:gridCol>
                <a:gridCol w="903111">
                  <a:extLst>
                    <a:ext uri="{9D8B030D-6E8A-4147-A177-3AD203B41FA5}">
                      <a16:colId xmlns:a16="http://schemas.microsoft.com/office/drawing/2014/main" val="3877704707"/>
                    </a:ext>
                  </a:extLst>
                </a:gridCol>
                <a:gridCol w="903111">
                  <a:extLst>
                    <a:ext uri="{9D8B030D-6E8A-4147-A177-3AD203B41FA5}">
                      <a16:colId xmlns:a16="http://schemas.microsoft.com/office/drawing/2014/main" val="3857386639"/>
                    </a:ext>
                  </a:extLst>
                </a:gridCol>
                <a:gridCol w="903111">
                  <a:extLst>
                    <a:ext uri="{9D8B030D-6E8A-4147-A177-3AD203B41FA5}">
                      <a16:colId xmlns:a16="http://schemas.microsoft.com/office/drawing/2014/main" val="1553877190"/>
                    </a:ext>
                  </a:extLst>
                </a:gridCol>
              </a:tblGrid>
              <a:tr h="0">
                <a:tc gridSpan="3">
                  <a:txBody>
                    <a:bodyPr/>
                    <a:lstStyle/>
                    <a:p>
                      <a:pPr algn="ctr"/>
                      <a:r>
                        <a:rPr lang="en-US" dirty="0"/>
                        <a:t>Items 1-113</a:t>
                      </a:r>
                    </a:p>
                  </a:txBody>
                  <a:tcPr>
                    <a:lnR w="381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gridSpan="3">
                  <a:txBody>
                    <a:bodyPr/>
                    <a:lstStyle/>
                    <a:p>
                      <a:pPr algn="ctr"/>
                      <a:r>
                        <a:rPr lang="en-US" dirty="0"/>
                        <a:t>Items 114-226</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gridSpan="3">
                  <a:txBody>
                    <a:bodyPr/>
                    <a:lstStyle/>
                    <a:p>
                      <a:pPr algn="ctr"/>
                      <a:r>
                        <a:rPr lang="en-US" dirty="0"/>
                        <a:t>Items 227-338</a:t>
                      </a:r>
                    </a:p>
                  </a:txBody>
                  <a:tcPr>
                    <a:lnL w="381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325921303"/>
                  </a:ext>
                </a:extLst>
              </a:tr>
              <a:tr h="370840">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38890115"/>
                  </a:ext>
                </a:extLst>
              </a:tr>
              <a:tr h="370840">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359520815"/>
                  </a:ext>
                </a:extLst>
              </a:tr>
              <a:tr h="370840">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6788045"/>
                  </a:ext>
                </a:extLst>
              </a:tr>
              <a:tr h="370840">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69159564"/>
                  </a:ext>
                </a:extLst>
              </a:tr>
              <a:tr h="370840">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64498037"/>
                  </a:ext>
                </a:extLst>
              </a:tr>
            </a:tbl>
          </a:graphicData>
        </a:graphic>
      </p:graphicFrame>
      <p:sp>
        <p:nvSpPr>
          <p:cNvPr id="6" name="Rectangle 5">
            <a:extLst>
              <a:ext uri="{FF2B5EF4-FFF2-40B4-BE49-F238E27FC236}">
                <a16:creationId xmlns:a16="http://schemas.microsoft.com/office/drawing/2014/main" id="{7CB02B12-1541-4347-9EAE-E78E54767B20}"/>
              </a:ext>
            </a:extLst>
          </p:cNvPr>
          <p:cNvSpPr/>
          <p:nvPr/>
        </p:nvSpPr>
        <p:spPr>
          <a:xfrm>
            <a:off x="2911150" y="5037698"/>
            <a:ext cx="1623526" cy="5971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40% Random</a:t>
            </a:r>
          </a:p>
          <a:p>
            <a:pPr algn="ctr"/>
            <a:r>
              <a:rPr lang="en-US" dirty="0"/>
              <a:t>(True or False)</a:t>
            </a:r>
          </a:p>
        </p:txBody>
      </p:sp>
      <p:sp>
        <p:nvSpPr>
          <p:cNvPr id="7" name="Rectangle 6">
            <a:extLst>
              <a:ext uri="{FF2B5EF4-FFF2-40B4-BE49-F238E27FC236}">
                <a16:creationId xmlns:a16="http://schemas.microsoft.com/office/drawing/2014/main" id="{AB2A1944-9009-144C-9831-22CDC0C7B7C4}"/>
              </a:ext>
            </a:extLst>
          </p:cNvPr>
          <p:cNvSpPr/>
          <p:nvPr/>
        </p:nvSpPr>
        <p:spPr>
          <a:xfrm>
            <a:off x="5477358" y="5037698"/>
            <a:ext cx="1987131" cy="5971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40% Acquiescent </a:t>
            </a:r>
          </a:p>
          <a:p>
            <a:pPr algn="ctr"/>
            <a:r>
              <a:rPr lang="en-US" dirty="0"/>
              <a:t>(All True)</a:t>
            </a:r>
          </a:p>
        </p:txBody>
      </p:sp>
      <p:sp>
        <p:nvSpPr>
          <p:cNvPr id="8" name="Rectangle 7">
            <a:extLst>
              <a:ext uri="{FF2B5EF4-FFF2-40B4-BE49-F238E27FC236}">
                <a16:creationId xmlns:a16="http://schemas.microsoft.com/office/drawing/2014/main" id="{8BD79CB9-DA70-3F49-A706-F9E7F34482EE}"/>
              </a:ext>
            </a:extLst>
          </p:cNvPr>
          <p:cNvSpPr/>
          <p:nvPr/>
        </p:nvSpPr>
        <p:spPr>
          <a:xfrm>
            <a:off x="8276542" y="5018204"/>
            <a:ext cx="1623526" cy="5971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40% Chosen</a:t>
            </a:r>
          </a:p>
        </p:txBody>
      </p:sp>
    </p:spTree>
    <p:extLst>
      <p:ext uri="{BB962C8B-B14F-4D97-AF65-F5344CB8AC3E}">
        <p14:creationId xmlns:p14="http://schemas.microsoft.com/office/powerpoint/2010/main" val="4074134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8207" y="274080"/>
            <a:ext cx="10917511" cy="1453896"/>
          </a:xfrm>
        </p:spPr>
        <p:txBody>
          <a:bodyPr>
            <a:normAutofit/>
          </a:bodyPr>
          <a:lstStyle/>
          <a:p>
            <a:r>
              <a:rPr lang="en-US" sz="4100" spc="0" dirty="0">
                <a:ln w="0"/>
                <a:solidFill>
                  <a:schemeClr val="tx1"/>
                </a:solidFill>
                <a:effectLst>
                  <a:outerShdw blurRad="38100" dist="19050" dir="2700000" algn="tl" rotWithShape="0">
                    <a:schemeClr val="dk1">
                      <a:alpha val="40000"/>
                    </a:schemeClr>
                  </a:outerShdw>
                </a:effectLst>
              </a:rPr>
              <a:t>Methods - Procedure</a:t>
            </a:r>
          </a:p>
        </p:txBody>
      </p:sp>
      <p:sp>
        <p:nvSpPr>
          <p:cNvPr id="3" name="Content Placeholder 2"/>
          <p:cNvSpPr>
            <a:spLocks noGrp="1"/>
          </p:cNvSpPr>
          <p:nvPr>
            <p:ph idx="1"/>
          </p:nvPr>
        </p:nvSpPr>
        <p:spPr>
          <a:xfrm>
            <a:off x="1107978" y="1953949"/>
            <a:ext cx="10768156" cy="4358085"/>
          </a:xfrm>
        </p:spPr>
        <p:txBody>
          <a:bodyPr>
            <a:normAutofit/>
          </a:bodyPr>
          <a:lstStyle/>
          <a:p>
            <a:pPr lvl="1">
              <a:buFont typeface="Arial" panose="020B0604020202020204" pitchFamily="34" charset="0"/>
              <a:buChar char="•"/>
            </a:pPr>
            <a:r>
              <a:rPr lang="en-US" sz="2400" dirty="0">
                <a:solidFill>
                  <a:schemeClr val="tx1"/>
                </a:solidFill>
              </a:rPr>
              <a:t>Replicated the methodology of Whitney et al. (2018)</a:t>
            </a:r>
          </a:p>
          <a:p>
            <a:pPr lvl="1">
              <a:buFont typeface="Arial" panose="020B0604020202020204" pitchFamily="34" charset="0"/>
              <a:buChar char="•"/>
            </a:pPr>
            <a:r>
              <a:rPr lang="en-US" sz="2400" dirty="0">
                <a:solidFill>
                  <a:schemeClr val="tx1"/>
                </a:solidFill>
              </a:rPr>
              <a:t>Used computer-generated responses to simulate mixed responding at various rates</a:t>
            </a:r>
          </a:p>
          <a:p>
            <a:pPr lvl="2">
              <a:buFont typeface="Arial" panose="020B0604020202020204" pitchFamily="34" charset="0"/>
              <a:buChar char="•"/>
            </a:pPr>
            <a:r>
              <a:rPr lang="en-US" sz="2000" dirty="0">
                <a:solidFill>
                  <a:schemeClr val="tx1"/>
                </a:solidFill>
              </a:rPr>
              <a:t>Selected designated percentage of items from each section (Ex. 40%)</a:t>
            </a:r>
          </a:p>
          <a:p>
            <a:pPr lvl="2">
              <a:buFont typeface="Arial" panose="020B0604020202020204" pitchFamily="34" charset="0"/>
              <a:buChar char="•"/>
            </a:pPr>
            <a:r>
              <a:rPr lang="en-US" sz="2000" dirty="0">
                <a:solidFill>
                  <a:schemeClr val="tx1"/>
                </a:solidFill>
              </a:rPr>
              <a:t>Generate random, acquiescent, or counter acquiescent responding </a:t>
            </a:r>
          </a:p>
          <a:p>
            <a:pPr marL="384048" lvl="2" indent="0">
              <a:buNone/>
            </a:pPr>
            <a:endParaRPr lang="en-US" sz="2000" dirty="0">
              <a:solidFill>
                <a:schemeClr val="tx1"/>
              </a:solidFill>
            </a:endParaRPr>
          </a:p>
          <a:p>
            <a:pPr lvl="2">
              <a:buFont typeface="Arial" panose="020B0604020202020204" pitchFamily="34" charset="0"/>
              <a:buChar char="•"/>
            </a:pPr>
            <a:endParaRPr lang="en-US" sz="2000" dirty="0">
              <a:solidFill>
                <a:schemeClr val="tx1"/>
              </a:solidFill>
            </a:endParaRPr>
          </a:p>
        </p:txBody>
      </p:sp>
      <p:graphicFrame>
        <p:nvGraphicFramePr>
          <p:cNvPr id="4" name="Table 3">
            <a:extLst>
              <a:ext uri="{FF2B5EF4-FFF2-40B4-BE49-F238E27FC236}">
                <a16:creationId xmlns:a16="http://schemas.microsoft.com/office/drawing/2014/main" id="{72CCE874-01EE-C042-9424-D991D47A8D78}"/>
              </a:ext>
            </a:extLst>
          </p:cNvPr>
          <p:cNvGraphicFramePr>
            <a:graphicFrameLocks noGrp="1"/>
          </p:cNvGraphicFramePr>
          <p:nvPr>
            <p:extLst>
              <p:ext uri="{D42A27DB-BD31-4B8C-83A1-F6EECF244321}">
                <p14:modId xmlns:p14="http://schemas.microsoft.com/office/powerpoint/2010/main" val="2825548369"/>
              </p:ext>
            </p:extLst>
          </p:nvPr>
        </p:nvGraphicFramePr>
        <p:xfrm>
          <a:off x="2237273" y="4021025"/>
          <a:ext cx="8127999" cy="2219960"/>
        </p:xfrm>
        <a:graphic>
          <a:graphicData uri="http://schemas.openxmlformats.org/drawingml/2006/table">
            <a:tbl>
              <a:tblPr firstRow="1" bandRow="1">
                <a:solidFill>
                  <a:srgbClr val="92D050"/>
                </a:solidFill>
                <a:tableStyleId>{FABFCF23-3B69-468F-B69F-88F6DE6A72F2}</a:tableStyleId>
              </a:tblPr>
              <a:tblGrid>
                <a:gridCol w="903111">
                  <a:extLst>
                    <a:ext uri="{9D8B030D-6E8A-4147-A177-3AD203B41FA5}">
                      <a16:colId xmlns:a16="http://schemas.microsoft.com/office/drawing/2014/main" val="2541005392"/>
                    </a:ext>
                  </a:extLst>
                </a:gridCol>
                <a:gridCol w="903111">
                  <a:extLst>
                    <a:ext uri="{9D8B030D-6E8A-4147-A177-3AD203B41FA5}">
                      <a16:colId xmlns:a16="http://schemas.microsoft.com/office/drawing/2014/main" val="1184626815"/>
                    </a:ext>
                  </a:extLst>
                </a:gridCol>
                <a:gridCol w="903111">
                  <a:extLst>
                    <a:ext uri="{9D8B030D-6E8A-4147-A177-3AD203B41FA5}">
                      <a16:colId xmlns:a16="http://schemas.microsoft.com/office/drawing/2014/main" val="532616846"/>
                    </a:ext>
                  </a:extLst>
                </a:gridCol>
                <a:gridCol w="903111">
                  <a:extLst>
                    <a:ext uri="{9D8B030D-6E8A-4147-A177-3AD203B41FA5}">
                      <a16:colId xmlns:a16="http://schemas.microsoft.com/office/drawing/2014/main" val="2012964969"/>
                    </a:ext>
                  </a:extLst>
                </a:gridCol>
                <a:gridCol w="903111">
                  <a:extLst>
                    <a:ext uri="{9D8B030D-6E8A-4147-A177-3AD203B41FA5}">
                      <a16:colId xmlns:a16="http://schemas.microsoft.com/office/drawing/2014/main" val="1823103650"/>
                    </a:ext>
                  </a:extLst>
                </a:gridCol>
                <a:gridCol w="903111">
                  <a:extLst>
                    <a:ext uri="{9D8B030D-6E8A-4147-A177-3AD203B41FA5}">
                      <a16:colId xmlns:a16="http://schemas.microsoft.com/office/drawing/2014/main" val="3715977389"/>
                    </a:ext>
                  </a:extLst>
                </a:gridCol>
                <a:gridCol w="903111">
                  <a:extLst>
                    <a:ext uri="{9D8B030D-6E8A-4147-A177-3AD203B41FA5}">
                      <a16:colId xmlns:a16="http://schemas.microsoft.com/office/drawing/2014/main" val="3877704707"/>
                    </a:ext>
                  </a:extLst>
                </a:gridCol>
                <a:gridCol w="903111">
                  <a:extLst>
                    <a:ext uri="{9D8B030D-6E8A-4147-A177-3AD203B41FA5}">
                      <a16:colId xmlns:a16="http://schemas.microsoft.com/office/drawing/2014/main" val="3857386639"/>
                    </a:ext>
                  </a:extLst>
                </a:gridCol>
                <a:gridCol w="903111">
                  <a:extLst>
                    <a:ext uri="{9D8B030D-6E8A-4147-A177-3AD203B41FA5}">
                      <a16:colId xmlns:a16="http://schemas.microsoft.com/office/drawing/2014/main" val="1553877190"/>
                    </a:ext>
                  </a:extLst>
                </a:gridCol>
              </a:tblGrid>
              <a:tr h="0">
                <a:tc gridSpan="3">
                  <a:txBody>
                    <a:bodyPr/>
                    <a:lstStyle/>
                    <a:p>
                      <a:pPr algn="ctr"/>
                      <a:r>
                        <a:rPr lang="en-US" dirty="0"/>
                        <a:t>Items 1-113</a:t>
                      </a:r>
                    </a:p>
                  </a:txBody>
                  <a:tcPr>
                    <a:lnR w="381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gridSpan="3">
                  <a:txBody>
                    <a:bodyPr/>
                    <a:lstStyle/>
                    <a:p>
                      <a:pPr algn="ctr"/>
                      <a:r>
                        <a:rPr lang="en-US" dirty="0"/>
                        <a:t>Items 114-226</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gridSpan="3">
                  <a:txBody>
                    <a:bodyPr/>
                    <a:lstStyle/>
                    <a:p>
                      <a:pPr algn="ctr"/>
                      <a:r>
                        <a:rPr lang="en-US" dirty="0"/>
                        <a:t>Items 227-338</a:t>
                      </a:r>
                    </a:p>
                  </a:txBody>
                  <a:tcPr>
                    <a:lnL w="381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325921303"/>
                  </a:ext>
                </a:extLst>
              </a:tr>
              <a:tr h="370840">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38890115"/>
                  </a:ext>
                </a:extLst>
              </a:tr>
              <a:tr h="370840">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359520815"/>
                  </a:ext>
                </a:extLst>
              </a:tr>
              <a:tr h="370840">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206788045"/>
                  </a:ext>
                </a:extLst>
              </a:tr>
              <a:tr h="370840">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69159564"/>
                  </a:ext>
                </a:extLst>
              </a:tr>
              <a:tr h="370840">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64498037"/>
                  </a:ext>
                </a:extLst>
              </a:tr>
            </a:tbl>
          </a:graphicData>
        </a:graphic>
      </p:graphicFrame>
      <p:sp>
        <p:nvSpPr>
          <p:cNvPr id="6" name="Rectangle 5">
            <a:extLst>
              <a:ext uri="{FF2B5EF4-FFF2-40B4-BE49-F238E27FC236}">
                <a16:creationId xmlns:a16="http://schemas.microsoft.com/office/drawing/2014/main" id="{7CB02B12-1541-4347-9EAE-E78E54767B20}"/>
              </a:ext>
            </a:extLst>
          </p:cNvPr>
          <p:cNvSpPr/>
          <p:nvPr/>
        </p:nvSpPr>
        <p:spPr>
          <a:xfrm>
            <a:off x="2911150" y="5037698"/>
            <a:ext cx="1623526" cy="5971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40% Random</a:t>
            </a:r>
          </a:p>
          <a:p>
            <a:pPr algn="ctr"/>
            <a:r>
              <a:rPr lang="en-US" dirty="0"/>
              <a:t>(True or False)</a:t>
            </a:r>
          </a:p>
        </p:txBody>
      </p:sp>
      <p:sp>
        <p:nvSpPr>
          <p:cNvPr id="7" name="Rectangle 6">
            <a:extLst>
              <a:ext uri="{FF2B5EF4-FFF2-40B4-BE49-F238E27FC236}">
                <a16:creationId xmlns:a16="http://schemas.microsoft.com/office/drawing/2014/main" id="{AB2A1944-9009-144C-9831-22CDC0C7B7C4}"/>
              </a:ext>
            </a:extLst>
          </p:cNvPr>
          <p:cNvSpPr/>
          <p:nvPr/>
        </p:nvSpPr>
        <p:spPr>
          <a:xfrm>
            <a:off x="5477358" y="5037698"/>
            <a:ext cx="1987131" cy="5971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40% Acquiescent </a:t>
            </a:r>
          </a:p>
          <a:p>
            <a:pPr algn="ctr"/>
            <a:r>
              <a:rPr lang="en-US" dirty="0"/>
              <a:t>(All True)</a:t>
            </a:r>
          </a:p>
        </p:txBody>
      </p:sp>
      <p:sp>
        <p:nvSpPr>
          <p:cNvPr id="8" name="Rectangle 7">
            <a:extLst>
              <a:ext uri="{FF2B5EF4-FFF2-40B4-BE49-F238E27FC236}">
                <a16:creationId xmlns:a16="http://schemas.microsoft.com/office/drawing/2014/main" id="{8BD79CB9-DA70-3F49-A706-F9E7F34482EE}"/>
              </a:ext>
            </a:extLst>
          </p:cNvPr>
          <p:cNvSpPr/>
          <p:nvPr/>
        </p:nvSpPr>
        <p:spPr>
          <a:xfrm>
            <a:off x="8276542" y="5018204"/>
            <a:ext cx="1623526" cy="5971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40% Chosen</a:t>
            </a:r>
          </a:p>
        </p:txBody>
      </p:sp>
    </p:spTree>
    <p:extLst>
      <p:ext uri="{BB962C8B-B14F-4D97-AF65-F5344CB8AC3E}">
        <p14:creationId xmlns:p14="http://schemas.microsoft.com/office/powerpoint/2010/main" val="39493506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8207" y="274080"/>
            <a:ext cx="10917511" cy="1453896"/>
          </a:xfrm>
        </p:spPr>
        <p:txBody>
          <a:bodyPr>
            <a:normAutofit/>
          </a:bodyPr>
          <a:lstStyle/>
          <a:p>
            <a:r>
              <a:rPr lang="en-US" sz="4100" spc="0" dirty="0">
                <a:ln w="0"/>
                <a:solidFill>
                  <a:schemeClr val="tx1"/>
                </a:solidFill>
                <a:effectLst>
                  <a:outerShdw blurRad="38100" dist="19050" dir="2700000" algn="tl" rotWithShape="0">
                    <a:schemeClr val="dk1">
                      <a:alpha val="40000"/>
                    </a:schemeClr>
                  </a:outerShdw>
                </a:effectLst>
              </a:rPr>
              <a:t>Methods - Procedure</a:t>
            </a:r>
            <a:endParaRPr lang="en-US" sz="3000" dirty="0">
              <a:solidFill>
                <a:schemeClr val="tx1"/>
              </a:solidFill>
            </a:endParaRPr>
          </a:p>
        </p:txBody>
      </p:sp>
      <p:sp>
        <p:nvSpPr>
          <p:cNvPr id="3" name="Content Placeholder 2"/>
          <p:cNvSpPr>
            <a:spLocks noGrp="1"/>
          </p:cNvSpPr>
          <p:nvPr>
            <p:ph idx="1"/>
          </p:nvPr>
        </p:nvSpPr>
        <p:spPr>
          <a:xfrm>
            <a:off x="1107978" y="1953949"/>
            <a:ext cx="10768156" cy="4358085"/>
          </a:xfrm>
        </p:spPr>
        <p:txBody>
          <a:bodyPr>
            <a:normAutofit/>
          </a:bodyPr>
          <a:lstStyle/>
          <a:p>
            <a:pPr lvl="1">
              <a:buFont typeface="Arial" panose="020B0604020202020204" pitchFamily="34" charset="0"/>
              <a:buChar char="•"/>
            </a:pPr>
            <a:r>
              <a:rPr lang="en-US" sz="2400" dirty="0">
                <a:solidFill>
                  <a:schemeClr val="tx1"/>
                </a:solidFill>
              </a:rPr>
              <a:t>Replicated the methodology of Whitney et al. (2018)</a:t>
            </a:r>
          </a:p>
          <a:p>
            <a:pPr lvl="1">
              <a:buFont typeface="Arial" panose="020B0604020202020204" pitchFamily="34" charset="0"/>
              <a:buChar char="•"/>
            </a:pPr>
            <a:r>
              <a:rPr lang="en-US" sz="2400" dirty="0">
                <a:solidFill>
                  <a:schemeClr val="tx1"/>
                </a:solidFill>
              </a:rPr>
              <a:t>Used computer-generated responses to simulate mixed responding at various rates</a:t>
            </a:r>
          </a:p>
          <a:p>
            <a:pPr lvl="2">
              <a:buFont typeface="Arial" panose="020B0604020202020204" pitchFamily="34" charset="0"/>
              <a:buChar char="•"/>
            </a:pPr>
            <a:r>
              <a:rPr lang="en-US" sz="2000" dirty="0">
                <a:solidFill>
                  <a:schemeClr val="tx1"/>
                </a:solidFill>
              </a:rPr>
              <a:t>Selected designated percentage of items from each section (Ex. 40%)</a:t>
            </a:r>
          </a:p>
          <a:p>
            <a:pPr lvl="2">
              <a:buFont typeface="Arial" panose="020B0604020202020204" pitchFamily="34" charset="0"/>
              <a:buChar char="•"/>
            </a:pPr>
            <a:r>
              <a:rPr lang="en-US" sz="2000" dirty="0">
                <a:solidFill>
                  <a:schemeClr val="tx1"/>
                </a:solidFill>
              </a:rPr>
              <a:t>Generate random, acquiescent, or counter acquiescent responding </a:t>
            </a:r>
          </a:p>
          <a:p>
            <a:pPr marL="384048" lvl="2" indent="0">
              <a:buNone/>
            </a:pPr>
            <a:endParaRPr lang="en-US" sz="2000" dirty="0">
              <a:solidFill>
                <a:schemeClr val="tx1"/>
              </a:solidFill>
            </a:endParaRPr>
          </a:p>
          <a:p>
            <a:pPr lvl="2">
              <a:buFont typeface="Arial" panose="020B0604020202020204" pitchFamily="34" charset="0"/>
              <a:buChar char="•"/>
            </a:pPr>
            <a:endParaRPr lang="en-US" sz="2000" dirty="0">
              <a:solidFill>
                <a:schemeClr val="tx1"/>
              </a:solidFill>
            </a:endParaRPr>
          </a:p>
        </p:txBody>
      </p:sp>
      <p:graphicFrame>
        <p:nvGraphicFramePr>
          <p:cNvPr id="4" name="Table 3">
            <a:extLst>
              <a:ext uri="{FF2B5EF4-FFF2-40B4-BE49-F238E27FC236}">
                <a16:creationId xmlns:a16="http://schemas.microsoft.com/office/drawing/2014/main" id="{72CCE874-01EE-C042-9424-D991D47A8D78}"/>
              </a:ext>
            </a:extLst>
          </p:cNvPr>
          <p:cNvGraphicFramePr>
            <a:graphicFrameLocks noGrp="1"/>
          </p:cNvGraphicFramePr>
          <p:nvPr>
            <p:extLst>
              <p:ext uri="{D42A27DB-BD31-4B8C-83A1-F6EECF244321}">
                <p14:modId xmlns:p14="http://schemas.microsoft.com/office/powerpoint/2010/main" val="3555262983"/>
              </p:ext>
            </p:extLst>
          </p:nvPr>
        </p:nvGraphicFramePr>
        <p:xfrm>
          <a:off x="2237273" y="4021025"/>
          <a:ext cx="8127999" cy="2219960"/>
        </p:xfrm>
        <a:graphic>
          <a:graphicData uri="http://schemas.openxmlformats.org/drawingml/2006/table">
            <a:tbl>
              <a:tblPr firstRow="1" bandRow="1">
                <a:solidFill>
                  <a:srgbClr val="92D050"/>
                </a:solidFill>
                <a:tableStyleId>{FABFCF23-3B69-468F-B69F-88F6DE6A72F2}</a:tableStyleId>
              </a:tblPr>
              <a:tblGrid>
                <a:gridCol w="903111">
                  <a:extLst>
                    <a:ext uri="{9D8B030D-6E8A-4147-A177-3AD203B41FA5}">
                      <a16:colId xmlns:a16="http://schemas.microsoft.com/office/drawing/2014/main" val="2541005392"/>
                    </a:ext>
                  </a:extLst>
                </a:gridCol>
                <a:gridCol w="903111">
                  <a:extLst>
                    <a:ext uri="{9D8B030D-6E8A-4147-A177-3AD203B41FA5}">
                      <a16:colId xmlns:a16="http://schemas.microsoft.com/office/drawing/2014/main" val="1184626815"/>
                    </a:ext>
                  </a:extLst>
                </a:gridCol>
                <a:gridCol w="903111">
                  <a:extLst>
                    <a:ext uri="{9D8B030D-6E8A-4147-A177-3AD203B41FA5}">
                      <a16:colId xmlns:a16="http://schemas.microsoft.com/office/drawing/2014/main" val="532616846"/>
                    </a:ext>
                  </a:extLst>
                </a:gridCol>
                <a:gridCol w="903111">
                  <a:extLst>
                    <a:ext uri="{9D8B030D-6E8A-4147-A177-3AD203B41FA5}">
                      <a16:colId xmlns:a16="http://schemas.microsoft.com/office/drawing/2014/main" val="2012964969"/>
                    </a:ext>
                  </a:extLst>
                </a:gridCol>
                <a:gridCol w="903111">
                  <a:extLst>
                    <a:ext uri="{9D8B030D-6E8A-4147-A177-3AD203B41FA5}">
                      <a16:colId xmlns:a16="http://schemas.microsoft.com/office/drawing/2014/main" val="1823103650"/>
                    </a:ext>
                  </a:extLst>
                </a:gridCol>
                <a:gridCol w="903111">
                  <a:extLst>
                    <a:ext uri="{9D8B030D-6E8A-4147-A177-3AD203B41FA5}">
                      <a16:colId xmlns:a16="http://schemas.microsoft.com/office/drawing/2014/main" val="3715977389"/>
                    </a:ext>
                  </a:extLst>
                </a:gridCol>
                <a:gridCol w="903111">
                  <a:extLst>
                    <a:ext uri="{9D8B030D-6E8A-4147-A177-3AD203B41FA5}">
                      <a16:colId xmlns:a16="http://schemas.microsoft.com/office/drawing/2014/main" val="3877704707"/>
                    </a:ext>
                  </a:extLst>
                </a:gridCol>
                <a:gridCol w="903111">
                  <a:extLst>
                    <a:ext uri="{9D8B030D-6E8A-4147-A177-3AD203B41FA5}">
                      <a16:colId xmlns:a16="http://schemas.microsoft.com/office/drawing/2014/main" val="3857386639"/>
                    </a:ext>
                  </a:extLst>
                </a:gridCol>
                <a:gridCol w="903111">
                  <a:extLst>
                    <a:ext uri="{9D8B030D-6E8A-4147-A177-3AD203B41FA5}">
                      <a16:colId xmlns:a16="http://schemas.microsoft.com/office/drawing/2014/main" val="1553877190"/>
                    </a:ext>
                  </a:extLst>
                </a:gridCol>
              </a:tblGrid>
              <a:tr h="0">
                <a:tc gridSpan="3">
                  <a:txBody>
                    <a:bodyPr/>
                    <a:lstStyle/>
                    <a:p>
                      <a:pPr algn="ctr"/>
                      <a:r>
                        <a:rPr lang="en-US" dirty="0"/>
                        <a:t>Items 1-113</a:t>
                      </a:r>
                    </a:p>
                  </a:txBody>
                  <a:tcPr>
                    <a:lnR w="381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gridSpan="3">
                  <a:txBody>
                    <a:bodyPr/>
                    <a:lstStyle/>
                    <a:p>
                      <a:pPr algn="ctr"/>
                      <a:r>
                        <a:rPr lang="en-US" dirty="0"/>
                        <a:t>Items 114-226</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gridSpan="3">
                  <a:txBody>
                    <a:bodyPr/>
                    <a:lstStyle/>
                    <a:p>
                      <a:pPr algn="ctr"/>
                      <a:r>
                        <a:rPr lang="en-US" dirty="0"/>
                        <a:t>Items 227-338</a:t>
                      </a:r>
                    </a:p>
                  </a:txBody>
                  <a:tcPr>
                    <a:lnL w="381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325921303"/>
                  </a:ext>
                </a:extLst>
              </a:tr>
              <a:tr h="370840">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38890115"/>
                  </a:ext>
                </a:extLst>
              </a:tr>
              <a:tr h="370840">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359520815"/>
                  </a:ext>
                </a:extLst>
              </a:tr>
              <a:tr h="370840">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6788045"/>
                  </a:ext>
                </a:extLst>
              </a:tr>
              <a:tr h="370840">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69159564"/>
                  </a:ext>
                </a:extLst>
              </a:tr>
              <a:tr h="370840">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dirty="0"/>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64498037"/>
                  </a:ext>
                </a:extLst>
              </a:tr>
            </a:tbl>
          </a:graphicData>
        </a:graphic>
      </p:graphicFrame>
      <p:sp>
        <p:nvSpPr>
          <p:cNvPr id="6" name="Rectangle 5">
            <a:extLst>
              <a:ext uri="{FF2B5EF4-FFF2-40B4-BE49-F238E27FC236}">
                <a16:creationId xmlns:a16="http://schemas.microsoft.com/office/drawing/2014/main" id="{7CB02B12-1541-4347-9EAE-E78E54767B20}"/>
              </a:ext>
            </a:extLst>
          </p:cNvPr>
          <p:cNvSpPr/>
          <p:nvPr/>
        </p:nvSpPr>
        <p:spPr>
          <a:xfrm>
            <a:off x="2911150" y="5037698"/>
            <a:ext cx="1623526" cy="5971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40% Random</a:t>
            </a:r>
          </a:p>
          <a:p>
            <a:pPr algn="ctr"/>
            <a:r>
              <a:rPr lang="en-US" dirty="0"/>
              <a:t>(True or False)</a:t>
            </a:r>
          </a:p>
        </p:txBody>
      </p:sp>
      <p:sp>
        <p:nvSpPr>
          <p:cNvPr id="7" name="Rectangle 6">
            <a:extLst>
              <a:ext uri="{FF2B5EF4-FFF2-40B4-BE49-F238E27FC236}">
                <a16:creationId xmlns:a16="http://schemas.microsoft.com/office/drawing/2014/main" id="{AB2A1944-9009-144C-9831-22CDC0C7B7C4}"/>
              </a:ext>
            </a:extLst>
          </p:cNvPr>
          <p:cNvSpPr/>
          <p:nvPr/>
        </p:nvSpPr>
        <p:spPr>
          <a:xfrm>
            <a:off x="5477358" y="5037698"/>
            <a:ext cx="1987131" cy="5971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40% Acquiescent </a:t>
            </a:r>
          </a:p>
          <a:p>
            <a:pPr algn="ctr"/>
            <a:r>
              <a:rPr lang="en-US" dirty="0"/>
              <a:t>(All True)</a:t>
            </a:r>
          </a:p>
        </p:txBody>
      </p:sp>
      <p:sp>
        <p:nvSpPr>
          <p:cNvPr id="8" name="Rectangle 7">
            <a:extLst>
              <a:ext uri="{FF2B5EF4-FFF2-40B4-BE49-F238E27FC236}">
                <a16:creationId xmlns:a16="http://schemas.microsoft.com/office/drawing/2014/main" id="{8BD79CB9-DA70-3F49-A706-F9E7F34482EE}"/>
              </a:ext>
            </a:extLst>
          </p:cNvPr>
          <p:cNvSpPr/>
          <p:nvPr/>
        </p:nvSpPr>
        <p:spPr>
          <a:xfrm>
            <a:off x="7987608" y="4934228"/>
            <a:ext cx="2088730" cy="8040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40% Counter-Acquiescent </a:t>
            </a:r>
          </a:p>
          <a:p>
            <a:pPr algn="ctr"/>
            <a:r>
              <a:rPr lang="en-US" dirty="0"/>
              <a:t>(All False)</a:t>
            </a:r>
          </a:p>
        </p:txBody>
      </p:sp>
    </p:spTree>
    <p:extLst>
      <p:ext uri="{BB962C8B-B14F-4D97-AF65-F5344CB8AC3E}">
        <p14:creationId xmlns:p14="http://schemas.microsoft.com/office/powerpoint/2010/main" val="38656508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BD70B-D257-3746-8964-6A9D57273D46}"/>
              </a:ext>
            </a:extLst>
          </p:cNvPr>
          <p:cNvSpPr>
            <a:spLocks noGrp="1"/>
          </p:cNvSpPr>
          <p:nvPr>
            <p:ph type="title"/>
          </p:nvPr>
        </p:nvSpPr>
        <p:spPr/>
        <p:txBody>
          <a:bodyPr/>
          <a:lstStyle/>
          <a:p>
            <a:r>
              <a:rPr lang="en-US" spc="0" dirty="0">
                <a:ln w="0"/>
                <a:solidFill>
                  <a:schemeClr val="tx1"/>
                </a:solidFill>
                <a:effectLst>
                  <a:outerShdw blurRad="38100" dist="19050" dir="2700000" algn="tl" rotWithShape="0">
                    <a:schemeClr val="dk1">
                      <a:alpha val="40000"/>
                    </a:schemeClr>
                  </a:outerShdw>
                </a:effectLst>
              </a:rPr>
              <a:t>Methods - Procedure</a:t>
            </a:r>
            <a:endParaRPr lang="en-US" dirty="0"/>
          </a:p>
        </p:txBody>
      </p:sp>
      <p:sp>
        <p:nvSpPr>
          <p:cNvPr id="3" name="Content Placeholder 2">
            <a:extLst>
              <a:ext uri="{FF2B5EF4-FFF2-40B4-BE49-F238E27FC236}">
                <a16:creationId xmlns:a16="http://schemas.microsoft.com/office/drawing/2014/main" id="{D07DBD80-A528-044C-ACDE-B2CC66EE26A3}"/>
              </a:ext>
            </a:extLst>
          </p:cNvPr>
          <p:cNvSpPr>
            <a:spLocks noGrp="1"/>
          </p:cNvSpPr>
          <p:nvPr>
            <p:ph idx="1"/>
          </p:nvPr>
        </p:nvSpPr>
        <p:spPr/>
        <p:txBody>
          <a:bodyPr/>
          <a:lstStyle/>
          <a:p>
            <a:pPr>
              <a:buFont typeface="Arial" panose="020B0604020202020204" pitchFamily="34" charset="0"/>
              <a:buChar char="•"/>
            </a:pPr>
            <a:r>
              <a:rPr lang="en-US" sz="2400" dirty="0">
                <a:solidFill>
                  <a:schemeClr val="tx1"/>
                </a:solidFill>
              </a:rPr>
              <a:t> This entire process was complete 6 different times to account for six different variations of mixed responding</a:t>
            </a:r>
          </a:p>
          <a:p>
            <a:pPr>
              <a:buFont typeface="Arial" panose="020B0604020202020204" pitchFamily="34" charset="0"/>
              <a:buChar char="•"/>
            </a:pPr>
            <a:r>
              <a:rPr lang="en-US" sz="2400" dirty="0">
                <a:solidFill>
                  <a:schemeClr val="tx1"/>
                </a:solidFill>
              </a:rPr>
              <a:t> This was repeated across the 7 different variations in mixed responding rate (40-100%)</a:t>
            </a:r>
          </a:p>
          <a:p>
            <a:pPr marL="1471400" lvl="8" indent="0">
              <a:buNone/>
            </a:pPr>
            <a:r>
              <a:rPr lang="en-US" dirty="0">
                <a:solidFill>
                  <a:schemeClr val="tx1"/>
                </a:solidFill>
              </a:rPr>
              <a:t>						</a:t>
            </a:r>
          </a:p>
          <a:p>
            <a:pPr marL="1471400" lvl="8" indent="0">
              <a:buNone/>
            </a:pPr>
            <a:endParaRPr lang="en-US" dirty="0">
              <a:solidFill>
                <a:schemeClr val="tx1"/>
              </a:solidFill>
            </a:endParaRPr>
          </a:p>
          <a:p>
            <a:pPr marL="1471400" lvl="8" indent="0">
              <a:buNone/>
            </a:pPr>
            <a:r>
              <a:rPr lang="en-US" dirty="0">
                <a:solidFill>
                  <a:schemeClr val="tx1"/>
                </a:solidFill>
              </a:rPr>
              <a:t>						</a:t>
            </a:r>
            <a:r>
              <a:rPr lang="en-US" sz="2800" dirty="0">
                <a:solidFill>
                  <a:schemeClr val="tx1"/>
                </a:solidFill>
              </a:rPr>
              <a:t>A = Acquiescent</a:t>
            </a:r>
          </a:p>
          <a:p>
            <a:pPr marL="1471400" lvl="8" indent="0">
              <a:buNone/>
            </a:pPr>
            <a:r>
              <a:rPr lang="en-US" sz="2800" dirty="0">
                <a:solidFill>
                  <a:schemeClr val="tx1"/>
                </a:solidFill>
              </a:rPr>
              <a:t>						C = Counter-acquiescent</a:t>
            </a:r>
          </a:p>
          <a:p>
            <a:pPr marL="1471400" lvl="8" indent="0">
              <a:buNone/>
            </a:pPr>
            <a:r>
              <a:rPr lang="en-US" sz="2800" dirty="0">
                <a:solidFill>
                  <a:schemeClr val="tx1"/>
                </a:solidFill>
              </a:rPr>
              <a:t>						R = Random</a:t>
            </a:r>
            <a:endParaRPr lang="en-US" sz="1200" dirty="0">
              <a:solidFill>
                <a:schemeClr val="tx1"/>
              </a:solidFill>
            </a:endParaRPr>
          </a:p>
          <a:p>
            <a:pPr marL="0" indent="0">
              <a:buNone/>
            </a:pPr>
            <a:endParaRPr lang="en-US" dirty="0">
              <a:solidFill>
                <a:schemeClr val="tx1"/>
              </a:solidFill>
            </a:endParaRPr>
          </a:p>
        </p:txBody>
      </p:sp>
      <p:sp>
        <p:nvSpPr>
          <p:cNvPr id="4" name="Rounded Rectangle 3">
            <a:extLst>
              <a:ext uri="{FF2B5EF4-FFF2-40B4-BE49-F238E27FC236}">
                <a16:creationId xmlns:a16="http://schemas.microsoft.com/office/drawing/2014/main" id="{A8570D61-430C-2444-B763-AE181D7E9AF9}"/>
              </a:ext>
            </a:extLst>
          </p:cNvPr>
          <p:cNvSpPr/>
          <p:nvPr/>
        </p:nvSpPr>
        <p:spPr>
          <a:xfrm>
            <a:off x="1097280" y="3698858"/>
            <a:ext cx="1645921" cy="94980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ACR</a:t>
            </a:r>
          </a:p>
        </p:txBody>
      </p:sp>
      <p:sp>
        <p:nvSpPr>
          <p:cNvPr id="5" name="Rounded Rectangle 4">
            <a:extLst>
              <a:ext uri="{FF2B5EF4-FFF2-40B4-BE49-F238E27FC236}">
                <a16:creationId xmlns:a16="http://schemas.microsoft.com/office/drawing/2014/main" id="{34EF1826-376F-E24C-A63C-A520BA20E5C7}"/>
              </a:ext>
            </a:extLst>
          </p:cNvPr>
          <p:cNvSpPr/>
          <p:nvPr/>
        </p:nvSpPr>
        <p:spPr>
          <a:xfrm>
            <a:off x="3217025" y="3698858"/>
            <a:ext cx="1645921" cy="94980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ARC</a:t>
            </a:r>
          </a:p>
        </p:txBody>
      </p:sp>
      <p:sp>
        <p:nvSpPr>
          <p:cNvPr id="6" name="Rounded Rectangle 5">
            <a:extLst>
              <a:ext uri="{FF2B5EF4-FFF2-40B4-BE49-F238E27FC236}">
                <a16:creationId xmlns:a16="http://schemas.microsoft.com/office/drawing/2014/main" id="{4DFB6EB7-35E6-3441-8B65-913C8C39D476}"/>
              </a:ext>
            </a:extLst>
          </p:cNvPr>
          <p:cNvSpPr/>
          <p:nvPr/>
        </p:nvSpPr>
        <p:spPr>
          <a:xfrm>
            <a:off x="5336770" y="3698858"/>
            <a:ext cx="1645921" cy="94980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RCA</a:t>
            </a:r>
          </a:p>
        </p:txBody>
      </p:sp>
      <p:sp>
        <p:nvSpPr>
          <p:cNvPr id="7" name="Rounded Rectangle 6">
            <a:extLst>
              <a:ext uri="{FF2B5EF4-FFF2-40B4-BE49-F238E27FC236}">
                <a16:creationId xmlns:a16="http://schemas.microsoft.com/office/drawing/2014/main" id="{B8F4CF6A-6327-3B44-9AA0-529BC1AB7E61}"/>
              </a:ext>
            </a:extLst>
          </p:cNvPr>
          <p:cNvSpPr/>
          <p:nvPr/>
        </p:nvSpPr>
        <p:spPr>
          <a:xfrm>
            <a:off x="1097280" y="5027663"/>
            <a:ext cx="1645921" cy="94980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RAC</a:t>
            </a:r>
          </a:p>
        </p:txBody>
      </p:sp>
      <p:sp>
        <p:nvSpPr>
          <p:cNvPr id="8" name="Rounded Rectangle 7">
            <a:extLst>
              <a:ext uri="{FF2B5EF4-FFF2-40B4-BE49-F238E27FC236}">
                <a16:creationId xmlns:a16="http://schemas.microsoft.com/office/drawing/2014/main" id="{B5F99A1F-2DC8-714F-8609-E667541C840F}"/>
              </a:ext>
            </a:extLst>
          </p:cNvPr>
          <p:cNvSpPr/>
          <p:nvPr/>
        </p:nvSpPr>
        <p:spPr>
          <a:xfrm>
            <a:off x="3217024" y="5027663"/>
            <a:ext cx="1645921" cy="94980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CAR</a:t>
            </a:r>
          </a:p>
        </p:txBody>
      </p:sp>
      <p:sp>
        <p:nvSpPr>
          <p:cNvPr id="9" name="Rounded Rectangle 8">
            <a:extLst>
              <a:ext uri="{FF2B5EF4-FFF2-40B4-BE49-F238E27FC236}">
                <a16:creationId xmlns:a16="http://schemas.microsoft.com/office/drawing/2014/main" id="{78BD1E4D-2FD1-C548-B4C7-747E6F474C0E}"/>
              </a:ext>
            </a:extLst>
          </p:cNvPr>
          <p:cNvSpPr/>
          <p:nvPr/>
        </p:nvSpPr>
        <p:spPr>
          <a:xfrm>
            <a:off x="5336770" y="5027663"/>
            <a:ext cx="1645921" cy="94980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CRA</a:t>
            </a:r>
          </a:p>
        </p:txBody>
      </p:sp>
    </p:spTree>
    <p:extLst>
      <p:ext uri="{BB962C8B-B14F-4D97-AF65-F5344CB8AC3E}">
        <p14:creationId xmlns:p14="http://schemas.microsoft.com/office/powerpoint/2010/main" val="12499568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solidFill>
                  <a:schemeClr val="tx1"/>
                </a:solidFill>
                <a:effectLst>
                  <a:outerShdw blurRad="38100" dist="38100" dir="2700000" algn="tl">
                    <a:srgbClr val="000000">
                      <a:alpha val="43137"/>
                    </a:srgbClr>
                  </a:outerShdw>
                </a:effectLst>
              </a:rPr>
              <a:t>Results</a:t>
            </a:r>
          </a:p>
        </p:txBody>
      </p:sp>
    </p:spTree>
    <p:extLst>
      <p:ext uri="{BB962C8B-B14F-4D97-AF65-F5344CB8AC3E}">
        <p14:creationId xmlns:p14="http://schemas.microsoft.com/office/powerpoint/2010/main" val="20536937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56AF49B-F270-4D64-9176-69B84A0ABAB2}"/>
              </a:ext>
            </a:extLst>
          </p:cNvPr>
          <p:cNvSpPr txBox="1">
            <a:spLocks noGrp="1"/>
          </p:cNvSpPr>
          <p:nvPr>
            <p:ph type="title"/>
          </p:nvPr>
        </p:nvSpPr>
        <p:spPr>
          <a:xfrm>
            <a:off x="1245819" y="780090"/>
            <a:ext cx="10058400" cy="3565525"/>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4000" dirty="0">
                <a:solidFill>
                  <a:schemeClr val="tx1"/>
                </a:solidFill>
                <a:effectLst>
                  <a:outerShdw blurRad="38100" dist="38100" dir="2700000" algn="tl">
                    <a:srgbClr val="000000">
                      <a:alpha val="43137"/>
                    </a:srgbClr>
                  </a:outerShdw>
                </a:effectLst>
              </a:rPr>
              <a:t>Hypothesis # 1: </a:t>
            </a:r>
            <a:r>
              <a:rPr lang="en-US" sz="4000" dirty="0">
                <a:solidFill>
                  <a:schemeClr val="tx1"/>
                </a:solidFill>
              </a:rPr>
              <a:t> </a:t>
            </a:r>
            <a:r>
              <a:rPr lang="en-US" sz="4000" dirty="0">
                <a:solidFill>
                  <a:schemeClr val="tx1"/>
                </a:solidFill>
                <a:effectLst>
                  <a:outerShdw blurRad="38100" dist="38100" dir="2700000" algn="tl">
                    <a:srgbClr val="000000">
                      <a:alpha val="43137"/>
                    </a:srgbClr>
                  </a:outerShdw>
                </a:effectLst>
              </a:rPr>
              <a:t>CRIN scores will demonstrate elevation in the presence of mixed responding.</a:t>
            </a:r>
          </a:p>
        </p:txBody>
      </p:sp>
    </p:spTree>
    <p:extLst>
      <p:ext uri="{BB962C8B-B14F-4D97-AF65-F5344CB8AC3E}">
        <p14:creationId xmlns:p14="http://schemas.microsoft.com/office/powerpoint/2010/main" val="27342576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C0522C04-9037-B74E-BDC6-2B4EB6231B9E}"/>
              </a:ext>
            </a:extLst>
          </p:cNvPr>
          <p:cNvGraphicFramePr/>
          <p:nvPr>
            <p:extLst>
              <p:ext uri="{D42A27DB-BD31-4B8C-83A1-F6EECF244321}">
                <p14:modId xmlns:p14="http://schemas.microsoft.com/office/powerpoint/2010/main" val="1607708166"/>
              </p:ext>
            </p:extLst>
          </p:nvPr>
        </p:nvGraphicFramePr>
        <p:xfrm>
          <a:off x="185061" y="206828"/>
          <a:ext cx="5932710" cy="649877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BADFA00E-2AEF-8E4E-88DF-F8533C4D3570}"/>
              </a:ext>
            </a:extLst>
          </p:cNvPr>
          <p:cNvGraphicFramePr/>
          <p:nvPr>
            <p:extLst>
              <p:ext uri="{D42A27DB-BD31-4B8C-83A1-F6EECF244321}">
                <p14:modId xmlns:p14="http://schemas.microsoft.com/office/powerpoint/2010/main" val="2735711963"/>
              </p:ext>
            </p:extLst>
          </p:nvPr>
        </p:nvGraphicFramePr>
        <p:xfrm>
          <a:off x="6117771" y="206828"/>
          <a:ext cx="5932710" cy="649877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012723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C0522C04-9037-B74E-BDC6-2B4EB6231B9E}"/>
              </a:ext>
            </a:extLst>
          </p:cNvPr>
          <p:cNvGraphicFramePr/>
          <p:nvPr>
            <p:extLst>
              <p:ext uri="{D42A27DB-BD31-4B8C-83A1-F6EECF244321}">
                <p14:modId xmlns:p14="http://schemas.microsoft.com/office/powerpoint/2010/main" val="928370646"/>
              </p:ext>
            </p:extLst>
          </p:nvPr>
        </p:nvGraphicFramePr>
        <p:xfrm>
          <a:off x="185061" y="206828"/>
          <a:ext cx="5932710" cy="649877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BADFA00E-2AEF-8E4E-88DF-F8533C4D3570}"/>
              </a:ext>
            </a:extLst>
          </p:cNvPr>
          <p:cNvGraphicFramePr/>
          <p:nvPr>
            <p:extLst>
              <p:ext uri="{D42A27DB-BD31-4B8C-83A1-F6EECF244321}">
                <p14:modId xmlns:p14="http://schemas.microsoft.com/office/powerpoint/2010/main" val="3684480075"/>
              </p:ext>
            </p:extLst>
          </p:nvPr>
        </p:nvGraphicFramePr>
        <p:xfrm>
          <a:off x="6117771" y="206828"/>
          <a:ext cx="5932710" cy="649877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308198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C0522C04-9037-B74E-BDC6-2B4EB6231B9E}"/>
              </a:ext>
            </a:extLst>
          </p:cNvPr>
          <p:cNvGraphicFramePr/>
          <p:nvPr>
            <p:extLst>
              <p:ext uri="{D42A27DB-BD31-4B8C-83A1-F6EECF244321}">
                <p14:modId xmlns:p14="http://schemas.microsoft.com/office/powerpoint/2010/main" val="127607304"/>
              </p:ext>
            </p:extLst>
          </p:nvPr>
        </p:nvGraphicFramePr>
        <p:xfrm>
          <a:off x="185061" y="206828"/>
          <a:ext cx="5932710" cy="649877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BADFA00E-2AEF-8E4E-88DF-F8533C4D3570}"/>
              </a:ext>
            </a:extLst>
          </p:cNvPr>
          <p:cNvGraphicFramePr/>
          <p:nvPr>
            <p:extLst>
              <p:ext uri="{D42A27DB-BD31-4B8C-83A1-F6EECF244321}">
                <p14:modId xmlns:p14="http://schemas.microsoft.com/office/powerpoint/2010/main" val="550381887"/>
              </p:ext>
            </p:extLst>
          </p:nvPr>
        </p:nvGraphicFramePr>
        <p:xfrm>
          <a:off x="6117771" y="206828"/>
          <a:ext cx="5932710" cy="649877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106833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C0522C04-9037-B74E-BDC6-2B4EB6231B9E}"/>
              </a:ext>
            </a:extLst>
          </p:cNvPr>
          <p:cNvGraphicFramePr/>
          <p:nvPr>
            <p:extLst/>
          </p:nvPr>
        </p:nvGraphicFramePr>
        <p:xfrm>
          <a:off x="185061" y="206828"/>
          <a:ext cx="5932710" cy="649877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BADFA00E-2AEF-8E4E-88DF-F8533C4D3570}"/>
              </a:ext>
            </a:extLst>
          </p:cNvPr>
          <p:cNvGraphicFramePr/>
          <p:nvPr>
            <p:extLst/>
          </p:nvPr>
        </p:nvGraphicFramePr>
        <p:xfrm>
          <a:off x="6117771" y="206828"/>
          <a:ext cx="5932710" cy="649877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251988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4F7AC560-B7A0-3149-B19A-E7929E32ADB2}"/>
              </a:ext>
            </a:extLst>
          </p:cNvPr>
          <p:cNvGraphicFramePr/>
          <p:nvPr>
            <p:extLst>
              <p:ext uri="{D42A27DB-BD31-4B8C-83A1-F6EECF244321}">
                <p14:modId xmlns:p14="http://schemas.microsoft.com/office/powerpoint/2010/main" val="787248128"/>
              </p:ext>
            </p:extLst>
          </p:nvPr>
        </p:nvGraphicFramePr>
        <p:xfrm>
          <a:off x="152401" y="185057"/>
          <a:ext cx="5900057" cy="644434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a:extLst>
              <a:ext uri="{FF2B5EF4-FFF2-40B4-BE49-F238E27FC236}">
                <a16:creationId xmlns:a16="http://schemas.microsoft.com/office/drawing/2014/main" id="{D00E6235-834D-DC45-A921-3092F10CF103}"/>
              </a:ext>
            </a:extLst>
          </p:cNvPr>
          <p:cNvGraphicFramePr/>
          <p:nvPr>
            <p:extLst>
              <p:ext uri="{D42A27DB-BD31-4B8C-83A1-F6EECF244321}">
                <p14:modId xmlns:p14="http://schemas.microsoft.com/office/powerpoint/2010/main" val="4068366175"/>
              </p:ext>
            </p:extLst>
          </p:nvPr>
        </p:nvGraphicFramePr>
        <p:xfrm>
          <a:off x="6183086" y="174172"/>
          <a:ext cx="5943600" cy="644434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9183080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56AF49B-F270-4D64-9176-69B84A0ABAB2}"/>
              </a:ext>
            </a:extLst>
          </p:cNvPr>
          <p:cNvSpPr txBox="1">
            <a:spLocks noGrp="1"/>
          </p:cNvSpPr>
          <p:nvPr>
            <p:ph type="title"/>
          </p:nvPr>
        </p:nvSpPr>
        <p:spPr>
          <a:xfrm>
            <a:off x="1096963" y="2387600"/>
            <a:ext cx="10058400" cy="1936750"/>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4000" dirty="0">
                <a:solidFill>
                  <a:schemeClr val="tx1"/>
                </a:solidFill>
                <a:effectLst>
                  <a:outerShdw blurRad="38100" dist="38100" dir="2700000" algn="tl">
                    <a:srgbClr val="000000">
                      <a:alpha val="43137"/>
                    </a:srgbClr>
                  </a:outerShdw>
                </a:effectLst>
              </a:rPr>
              <a:t>Hypothesis # 2: </a:t>
            </a:r>
            <a:r>
              <a:rPr lang="en-US" sz="4000" dirty="0">
                <a:solidFill>
                  <a:schemeClr val="tx1"/>
                </a:solidFill>
              </a:rPr>
              <a:t> </a:t>
            </a:r>
            <a:r>
              <a:rPr lang="en-US" sz="4000" dirty="0">
                <a:solidFill>
                  <a:schemeClr val="tx1"/>
                </a:solidFill>
                <a:effectLst>
                  <a:outerShdw blurRad="38100" dist="38100" dir="2700000" algn="tl">
                    <a:srgbClr val="000000">
                      <a:alpha val="43137"/>
                    </a:srgbClr>
                  </a:outerShdw>
                </a:effectLst>
              </a:rPr>
              <a:t>Scores on CRIN will incrementally add to scores on VRIN-r and TRIN-r in detecting mixed responding across all of the rates of mixed responding</a:t>
            </a:r>
            <a:r>
              <a:rPr lang="en-US" sz="4000" dirty="0">
                <a:solidFill>
                  <a:schemeClr val="tx1"/>
                </a:solidFill>
              </a:rPr>
              <a:t>. </a:t>
            </a:r>
            <a:endParaRPr lang="en-US" sz="4000"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013409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0" name="Chart 9">
            <a:extLst>
              <a:ext uri="{FF2B5EF4-FFF2-40B4-BE49-F238E27FC236}">
                <a16:creationId xmlns:a16="http://schemas.microsoft.com/office/drawing/2014/main" id="{89775A3B-FE34-324A-9701-5EF9A5F3D504}"/>
              </a:ext>
            </a:extLst>
          </p:cNvPr>
          <p:cNvGraphicFramePr>
            <a:graphicFrameLocks/>
          </p:cNvGraphicFramePr>
          <p:nvPr>
            <p:extLst>
              <p:ext uri="{D42A27DB-BD31-4B8C-83A1-F6EECF244321}">
                <p14:modId xmlns:p14="http://schemas.microsoft.com/office/powerpoint/2010/main" val="363550993"/>
              </p:ext>
            </p:extLst>
          </p:nvPr>
        </p:nvGraphicFramePr>
        <p:xfrm>
          <a:off x="1364974" y="0"/>
          <a:ext cx="10827025" cy="685800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a:extLst>
              <a:ext uri="{FF2B5EF4-FFF2-40B4-BE49-F238E27FC236}">
                <a16:creationId xmlns:a16="http://schemas.microsoft.com/office/drawing/2014/main" id="{4906457B-0806-D544-B37A-D9DD469AB05B}"/>
              </a:ext>
            </a:extLst>
          </p:cNvPr>
          <p:cNvGrpSpPr/>
          <p:nvPr/>
        </p:nvGrpSpPr>
        <p:grpSpPr>
          <a:xfrm>
            <a:off x="26504" y="1631965"/>
            <a:ext cx="1527131" cy="3586119"/>
            <a:chOff x="26504" y="1631965"/>
            <a:chExt cx="1527131" cy="3586119"/>
          </a:xfrm>
        </p:grpSpPr>
        <p:pic>
          <p:nvPicPr>
            <p:cNvPr id="3" name="Picture 2">
              <a:extLst>
                <a:ext uri="{FF2B5EF4-FFF2-40B4-BE49-F238E27FC236}">
                  <a16:creationId xmlns:a16="http://schemas.microsoft.com/office/drawing/2014/main" id="{09FA5D58-0D03-854D-9516-77111DC5A733}"/>
                </a:ext>
              </a:extLst>
            </p:cNvPr>
            <p:cNvPicPr>
              <a:picLocks noChangeAspect="1"/>
            </p:cNvPicPr>
            <p:nvPr/>
          </p:nvPicPr>
          <p:blipFill>
            <a:blip r:embed="rId4"/>
            <a:stretch>
              <a:fillRect/>
            </a:stretch>
          </p:blipFill>
          <p:spPr>
            <a:xfrm>
              <a:off x="26504" y="1639916"/>
              <a:ext cx="1527131" cy="3578168"/>
            </a:xfrm>
            <a:prstGeom prst="rect">
              <a:avLst/>
            </a:prstGeom>
          </p:spPr>
        </p:pic>
        <p:sp>
          <p:nvSpPr>
            <p:cNvPr id="2" name="TextBox 1">
              <a:extLst>
                <a:ext uri="{FF2B5EF4-FFF2-40B4-BE49-F238E27FC236}">
                  <a16:creationId xmlns:a16="http://schemas.microsoft.com/office/drawing/2014/main" id="{4ADB5621-8393-C44F-B615-C43643515AB7}"/>
                </a:ext>
              </a:extLst>
            </p:cNvPr>
            <p:cNvSpPr txBox="1"/>
            <p:nvPr/>
          </p:nvSpPr>
          <p:spPr>
            <a:xfrm>
              <a:off x="308059" y="1631965"/>
              <a:ext cx="1188720" cy="523220"/>
            </a:xfrm>
            <a:prstGeom prst="rect">
              <a:avLst/>
            </a:prstGeom>
            <a:solidFill>
              <a:schemeClr val="bg1"/>
            </a:solidFill>
          </p:spPr>
          <p:txBody>
            <a:bodyPr wrap="square" lIns="0" rtlCol="0">
              <a:spAutoFit/>
            </a:bodyPr>
            <a:lstStyle/>
            <a:p>
              <a:r>
                <a:rPr lang="en-US" sz="1400" b="1" dirty="0">
                  <a:latin typeface="+mj-lt"/>
                </a:rPr>
                <a:t>CASES NOT DETECTED</a:t>
              </a:r>
            </a:p>
          </p:txBody>
        </p:sp>
      </p:grpSp>
    </p:spTree>
    <p:extLst>
      <p:ext uri="{BB962C8B-B14F-4D97-AF65-F5344CB8AC3E}">
        <p14:creationId xmlns:p14="http://schemas.microsoft.com/office/powerpoint/2010/main" val="17503095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0" name="Chart 9">
            <a:extLst>
              <a:ext uri="{FF2B5EF4-FFF2-40B4-BE49-F238E27FC236}">
                <a16:creationId xmlns:a16="http://schemas.microsoft.com/office/drawing/2014/main" id="{89775A3B-FE34-324A-9701-5EF9A5F3D504}"/>
              </a:ext>
            </a:extLst>
          </p:cNvPr>
          <p:cNvGraphicFramePr>
            <a:graphicFrameLocks/>
          </p:cNvGraphicFramePr>
          <p:nvPr>
            <p:extLst/>
          </p:nvPr>
        </p:nvGraphicFramePr>
        <p:xfrm>
          <a:off x="1364974" y="0"/>
          <a:ext cx="10827025" cy="685800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a:extLst>
              <a:ext uri="{FF2B5EF4-FFF2-40B4-BE49-F238E27FC236}">
                <a16:creationId xmlns:a16="http://schemas.microsoft.com/office/drawing/2014/main" id="{4906457B-0806-D544-B37A-D9DD469AB05B}"/>
              </a:ext>
            </a:extLst>
          </p:cNvPr>
          <p:cNvGrpSpPr/>
          <p:nvPr/>
        </p:nvGrpSpPr>
        <p:grpSpPr>
          <a:xfrm>
            <a:off x="26504" y="1631965"/>
            <a:ext cx="1527131" cy="3586119"/>
            <a:chOff x="26504" y="1631965"/>
            <a:chExt cx="1527131" cy="3586119"/>
          </a:xfrm>
        </p:grpSpPr>
        <p:pic>
          <p:nvPicPr>
            <p:cNvPr id="3" name="Picture 2">
              <a:extLst>
                <a:ext uri="{FF2B5EF4-FFF2-40B4-BE49-F238E27FC236}">
                  <a16:creationId xmlns:a16="http://schemas.microsoft.com/office/drawing/2014/main" id="{09FA5D58-0D03-854D-9516-77111DC5A733}"/>
                </a:ext>
              </a:extLst>
            </p:cNvPr>
            <p:cNvPicPr>
              <a:picLocks noChangeAspect="1"/>
            </p:cNvPicPr>
            <p:nvPr/>
          </p:nvPicPr>
          <p:blipFill>
            <a:blip r:embed="rId4"/>
            <a:stretch>
              <a:fillRect/>
            </a:stretch>
          </p:blipFill>
          <p:spPr>
            <a:xfrm>
              <a:off x="26504" y="1639916"/>
              <a:ext cx="1527131" cy="3578168"/>
            </a:xfrm>
            <a:prstGeom prst="rect">
              <a:avLst/>
            </a:prstGeom>
          </p:spPr>
        </p:pic>
        <p:sp>
          <p:nvSpPr>
            <p:cNvPr id="2" name="TextBox 1">
              <a:extLst>
                <a:ext uri="{FF2B5EF4-FFF2-40B4-BE49-F238E27FC236}">
                  <a16:creationId xmlns:a16="http://schemas.microsoft.com/office/drawing/2014/main" id="{4ADB5621-8393-C44F-B615-C43643515AB7}"/>
                </a:ext>
              </a:extLst>
            </p:cNvPr>
            <p:cNvSpPr txBox="1"/>
            <p:nvPr/>
          </p:nvSpPr>
          <p:spPr>
            <a:xfrm>
              <a:off x="308059" y="1631965"/>
              <a:ext cx="1188720" cy="523220"/>
            </a:xfrm>
            <a:prstGeom prst="rect">
              <a:avLst/>
            </a:prstGeom>
            <a:solidFill>
              <a:schemeClr val="bg1"/>
            </a:solidFill>
          </p:spPr>
          <p:txBody>
            <a:bodyPr wrap="square" lIns="0" rtlCol="0">
              <a:spAutoFit/>
            </a:bodyPr>
            <a:lstStyle/>
            <a:p>
              <a:r>
                <a:rPr lang="en-US" sz="1400" b="1" dirty="0">
                  <a:latin typeface="+mj-lt"/>
                </a:rPr>
                <a:t>CASES NOT DETECTED</a:t>
              </a:r>
            </a:p>
          </p:txBody>
        </p:sp>
      </p:grpSp>
      <p:sp>
        <p:nvSpPr>
          <p:cNvPr id="6" name="Rectangle 5">
            <a:extLst>
              <a:ext uri="{FF2B5EF4-FFF2-40B4-BE49-F238E27FC236}">
                <a16:creationId xmlns:a16="http://schemas.microsoft.com/office/drawing/2014/main" id="{6F4DD252-3263-044B-9FA4-7379498D74EA}"/>
              </a:ext>
            </a:extLst>
          </p:cNvPr>
          <p:cNvSpPr/>
          <p:nvPr/>
        </p:nvSpPr>
        <p:spPr>
          <a:xfrm>
            <a:off x="1356374" y="402235"/>
            <a:ext cx="651539" cy="6148467"/>
          </a:xfrm>
          <a:prstGeom prst="rect">
            <a:avLst/>
          </a:prstGeom>
          <a:solidFill>
            <a:schemeClr val="accent1">
              <a:alpha val="45000"/>
            </a:schemeClr>
          </a:solidFill>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Tree>
    <p:extLst>
      <p:ext uri="{BB962C8B-B14F-4D97-AF65-F5344CB8AC3E}">
        <p14:creationId xmlns:p14="http://schemas.microsoft.com/office/powerpoint/2010/main" val="10013437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0" name="Chart 9">
            <a:extLst>
              <a:ext uri="{FF2B5EF4-FFF2-40B4-BE49-F238E27FC236}">
                <a16:creationId xmlns:a16="http://schemas.microsoft.com/office/drawing/2014/main" id="{89775A3B-FE34-324A-9701-5EF9A5F3D504}"/>
              </a:ext>
            </a:extLst>
          </p:cNvPr>
          <p:cNvGraphicFramePr>
            <a:graphicFrameLocks/>
          </p:cNvGraphicFramePr>
          <p:nvPr>
            <p:extLst/>
          </p:nvPr>
        </p:nvGraphicFramePr>
        <p:xfrm>
          <a:off x="1364974" y="0"/>
          <a:ext cx="10827025" cy="685800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a:extLst>
              <a:ext uri="{FF2B5EF4-FFF2-40B4-BE49-F238E27FC236}">
                <a16:creationId xmlns:a16="http://schemas.microsoft.com/office/drawing/2014/main" id="{4906457B-0806-D544-B37A-D9DD469AB05B}"/>
              </a:ext>
            </a:extLst>
          </p:cNvPr>
          <p:cNvGrpSpPr/>
          <p:nvPr/>
        </p:nvGrpSpPr>
        <p:grpSpPr>
          <a:xfrm>
            <a:off x="26504" y="1631965"/>
            <a:ext cx="1527131" cy="3586119"/>
            <a:chOff x="26504" y="1631965"/>
            <a:chExt cx="1527131" cy="3586119"/>
          </a:xfrm>
        </p:grpSpPr>
        <p:pic>
          <p:nvPicPr>
            <p:cNvPr id="3" name="Picture 2">
              <a:extLst>
                <a:ext uri="{FF2B5EF4-FFF2-40B4-BE49-F238E27FC236}">
                  <a16:creationId xmlns:a16="http://schemas.microsoft.com/office/drawing/2014/main" id="{09FA5D58-0D03-854D-9516-77111DC5A733}"/>
                </a:ext>
              </a:extLst>
            </p:cNvPr>
            <p:cNvPicPr>
              <a:picLocks noChangeAspect="1"/>
            </p:cNvPicPr>
            <p:nvPr/>
          </p:nvPicPr>
          <p:blipFill>
            <a:blip r:embed="rId4"/>
            <a:stretch>
              <a:fillRect/>
            </a:stretch>
          </p:blipFill>
          <p:spPr>
            <a:xfrm>
              <a:off x="26504" y="1639916"/>
              <a:ext cx="1527131" cy="3578168"/>
            </a:xfrm>
            <a:prstGeom prst="rect">
              <a:avLst/>
            </a:prstGeom>
          </p:spPr>
        </p:pic>
        <p:sp>
          <p:nvSpPr>
            <p:cNvPr id="2" name="TextBox 1">
              <a:extLst>
                <a:ext uri="{FF2B5EF4-FFF2-40B4-BE49-F238E27FC236}">
                  <a16:creationId xmlns:a16="http://schemas.microsoft.com/office/drawing/2014/main" id="{4ADB5621-8393-C44F-B615-C43643515AB7}"/>
                </a:ext>
              </a:extLst>
            </p:cNvPr>
            <p:cNvSpPr txBox="1"/>
            <p:nvPr/>
          </p:nvSpPr>
          <p:spPr>
            <a:xfrm>
              <a:off x="308059" y="1631965"/>
              <a:ext cx="1188720" cy="523220"/>
            </a:xfrm>
            <a:prstGeom prst="rect">
              <a:avLst/>
            </a:prstGeom>
            <a:solidFill>
              <a:schemeClr val="bg1"/>
            </a:solidFill>
          </p:spPr>
          <p:txBody>
            <a:bodyPr wrap="square" lIns="0" rtlCol="0">
              <a:spAutoFit/>
            </a:bodyPr>
            <a:lstStyle/>
            <a:p>
              <a:r>
                <a:rPr lang="en-US" sz="1400" b="1" dirty="0">
                  <a:latin typeface="+mj-lt"/>
                </a:rPr>
                <a:t>CASES NOT DETECTED</a:t>
              </a:r>
            </a:p>
          </p:txBody>
        </p:sp>
      </p:grpSp>
      <p:sp>
        <p:nvSpPr>
          <p:cNvPr id="6" name="Rectangle 5">
            <a:extLst>
              <a:ext uri="{FF2B5EF4-FFF2-40B4-BE49-F238E27FC236}">
                <a16:creationId xmlns:a16="http://schemas.microsoft.com/office/drawing/2014/main" id="{6F4DD252-3263-044B-9FA4-7379498D74EA}"/>
              </a:ext>
            </a:extLst>
          </p:cNvPr>
          <p:cNvSpPr/>
          <p:nvPr/>
        </p:nvSpPr>
        <p:spPr>
          <a:xfrm rot="5400000">
            <a:off x="6902093" y="2123981"/>
            <a:ext cx="318542" cy="9052064"/>
          </a:xfrm>
          <a:prstGeom prst="rect">
            <a:avLst/>
          </a:prstGeom>
          <a:solidFill>
            <a:schemeClr val="accent1">
              <a:alpha val="45000"/>
            </a:schemeClr>
          </a:solidFill>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Tree>
    <p:extLst>
      <p:ext uri="{BB962C8B-B14F-4D97-AF65-F5344CB8AC3E}">
        <p14:creationId xmlns:p14="http://schemas.microsoft.com/office/powerpoint/2010/main" val="16902648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0" name="Chart 9">
            <a:extLst>
              <a:ext uri="{FF2B5EF4-FFF2-40B4-BE49-F238E27FC236}">
                <a16:creationId xmlns:a16="http://schemas.microsoft.com/office/drawing/2014/main" id="{89775A3B-FE34-324A-9701-5EF9A5F3D504}"/>
              </a:ext>
            </a:extLst>
          </p:cNvPr>
          <p:cNvGraphicFramePr>
            <a:graphicFrameLocks/>
          </p:cNvGraphicFramePr>
          <p:nvPr>
            <p:extLst/>
          </p:nvPr>
        </p:nvGraphicFramePr>
        <p:xfrm>
          <a:off x="1364974" y="0"/>
          <a:ext cx="10827025" cy="685800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a:extLst>
              <a:ext uri="{FF2B5EF4-FFF2-40B4-BE49-F238E27FC236}">
                <a16:creationId xmlns:a16="http://schemas.microsoft.com/office/drawing/2014/main" id="{4906457B-0806-D544-B37A-D9DD469AB05B}"/>
              </a:ext>
            </a:extLst>
          </p:cNvPr>
          <p:cNvGrpSpPr/>
          <p:nvPr/>
        </p:nvGrpSpPr>
        <p:grpSpPr>
          <a:xfrm>
            <a:off x="26504" y="1631965"/>
            <a:ext cx="1527131" cy="3586119"/>
            <a:chOff x="26504" y="1631965"/>
            <a:chExt cx="1527131" cy="3586119"/>
          </a:xfrm>
        </p:grpSpPr>
        <p:pic>
          <p:nvPicPr>
            <p:cNvPr id="3" name="Picture 2">
              <a:extLst>
                <a:ext uri="{FF2B5EF4-FFF2-40B4-BE49-F238E27FC236}">
                  <a16:creationId xmlns:a16="http://schemas.microsoft.com/office/drawing/2014/main" id="{09FA5D58-0D03-854D-9516-77111DC5A733}"/>
                </a:ext>
              </a:extLst>
            </p:cNvPr>
            <p:cNvPicPr>
              <a:picLocks noChangeAspect="1"/>
            </p:cNvPicPr>
            <p:nvPr/>
          </p:nvPicPr>
          <p:blipFill>
            <a:blip r:embed="rId4"/>
            <a:stretch>
              <a:fillRect/>
            </a:stretch>
          </p:blipFill>
          <p:spPr>
            <a:xfrm>
              <a:off x="26504" y="1639916"/>
              <a:ext cx="1527131" cy="3578168"/>
            </a:xfrm>
            <a:prstGeom prst="rect">
              <a:avLst/>
            </a:prstGeom>
          </p:spPr>
        </p:pic>
        <p:sp>
          <p:nvSpPr>
            <p:cNvPr id="2" name="TextBox 1">
              <a:extLst>
                <a:ext uri="{FF2B5EF4-FFF2-40B4-BE49-F238E27FC236}">
                  <a16:creationId xmlns:a16="http://schemas.microsoft.com/office/drawing/2014/main" id="{4ADB5621-8393-C44F-B615-C43643515AB7}"/>
                </a:ext>
              </a:extLst>
            </p:cNvPr>
            <p:cNvSpPr txBox="1"/>
            <p:nvPr/>
          </p:nvSpPr>
          <p:spPr>
            <a:xfrm>
              <a:off x="308059" y="1631965"/>
              <a:ext cx="1188720" cy="523220"/>
            </a:xfrm>
            <a:prstGeom prst="rect">
              <a:avLst/>
            </a:prstGeom>
            <a:solidFill>
              <a:schemeClr val="bg1"/>
            </a:solidFill>
          </p:spPr>
          <p:txBody>
            <a:bodyPr wrap="square" lIns="0" rtlCol="0">
              <a:spAutoFit/>
            </a:bodyPr>
            <a:lstStyle/>
            <a:p>
              <a:r>
                <a:rPr lang="en-US" sz="1400" b="1" dirty="0">
                  <a:latin typeface="+mj-lt"/>
                </a:rPr>
                <a:t>CASES NOT DETECTED</a:t>
              </a:r>
            </a:p>
          </p:txBody>
        </p:sp>
      </p:grpSp>
    </p:spTree>
    <p:extLst>
      <p:ext uri="{BB962C8B-B14F-4D97-AF65-F5344CB8AC3E}">
        <p14:creationId xmlns:p14="http://schemas.microsoft.com/office/powerpoint/2010/main" val="30646997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3" name="Chart 12">
            <a:extLst>
              <a:ext uri="{FF2B5EF4-FFF2-40B4-BE49-F238E27FC236}">
                <a16:creationId xmlns:a16="http://schemas.microsoft.com/office/drawing/2014/main" id="{7B629430-C427-B34E-97B3-1D130CE04B80}"/>
              </a:ext>
            </a:extLst>
          </p:cNvPr>
          <p:cNvGraphicFramePr>
            <a:graphicFrameLocks/>
          </p:cNvGraphicFramePr>
          <p:nvPr>
            <p:extLst>
              <p:ext uri="{D42A27DB-BD31-4B8C-83A1-F6EECF244321}">
                <p14:modId xmlns:p14="http://schemas.microsoft.com/office/powerpoint/2010/main" val="2770242960"/>
              </p:ext>
            </p:extLst>
          </p:nvPr>
        </p:nvGraphicFramePr>
        <p:xfrm>
          <a:off x="1527132" y="0"/>
          <a:ext cx="10557496" cy="6858000"/>
        </p:xfrm>
        <a:graphic>
          <a:graphicData uri="http://schemas.openxmlformats.org/drawingml/2006/chart">
            <c:chart xmlns:c="http://schemas.openxmlformats.org/drawingml/2006/chart" xmlns:r="http://schemas.openxmlformats.org/officeDocument/2006/relationships" r:id="rId3"/>
          </a:graphicData>
        </a:graphic>
      </p:graphicFrame>
      <p:pic>
        <p:nvPicPr>
          <p:cNvPr id="4" name="Picture 3">
            <a:extLst>
              <a:ext uri="{FF2B5EF4-FFF2-40B4-BE49-F238E27FC236}">
                <a16:creationId xmlns:a16="http://schemas.microsoft.com/office/drawing/2014/main" id="{00757F3B-A495-824F-9252-21C7D724500B}"/>
              </a:ext>
            </a:extLst>
          </p:cNvPr>
          <p:cNvPicPr>
            <a:picLocks noChangeAspect="1"/>
          </p:cNvPicPr>
          <p:nvPr/>
        </p:nvPicPr>
        <p:blipFill>
          <a:blip r:embed="rId4"/>
          <a:stretch>
            <a:fillRect/>
          </a:stretch>
        </p:blipFill>
        <p:spPr>
          <a:xfrm>
            <a:off x="2647841" y="7614414"/>
            <a:ext cx="7361266" cy="467953"/>
          </a:xfrm>
          <a:prstGeom prst="rect">
            <a:avLst/>
          </a:prstGeom>
        </p:spPr>
      </p:pic>
      <p:grpSp>
        <p:nvGrpSpPr>
          <p:cNvPr id="11" name="Group 10">
            <a:extLst>
              <a:ext uri="{FF2B5EF4-FFF2-40B4-BE49-F238E27FC236}">
                <a16:creationId xmlns:a16="http://schemas.microsoft.com/office/drawing/2014/main" id="{7D200DAF-AD4B-BA40-BD78-E82D12F8BCC7}"/>
              </a:ext>
            </a:extLst>
          </p:cNvPr>
          <p:cNvGrpSpPr/>
          <p:nvPr/>
        </p:nvGrpSpPr>
        <p:grpSpPr>
          <a:xfrm>
            <a:off x="26504" y="1631965"/>
            <a:ext cx="1527131" cy="3586119"/>
            <a:chOff x="26504" y="1631965"/>
            <a:chExt cx="1527131" cy="3586119"/>
          </a:xfrm>
        </p:grpSpPr>
        <p:pic>
          <p:nvPicPr>
            <p:cNvPr id="12" name="Picture 11">
              <a:extLst>
                <a:ext uri="{FF2B5EF4-FFF2-40B4-BE49-F238E27FC236}">
                  <a16:creationId xmlns:a16="http://schemas.microsoft.com/office/drawing/2014/main" id="{439464ED-F96C-7649-B629-1F0F882CB82E}"/>
                </a:ext>
              </a:extLst>
            </p:cNvPr>
            <p:cNvPicPr>
              <a:picLocks noChangeAspect="1"/>
            </p:cNvPicPr>
            <p:nvPr/>
          </p:nvPicPr>
          <p:blipFill>
            <a:blip r:embed="rId5"/>
            <a:stretch>
              <a:fillRect/>
            </a:stretch>
          </p:blipFill>
          <p:spPr>
            <a:xfrm>
              <a:off x="26504" y="1639916"/>
              <a:ext cx="1527131" cy="3578168"/>
            </a:xfrm>
            <a:prstGeom prst="rect">
              <a:avLst/>
            </a:prstGeom>
          </p:spPr>
        </p:pic>
        <p:sp>
          <p:nvSpPr>
            <p:cNvPr id="14" name="TextBox 13">
              <a:extLst>
                <a:ext uri="{FF2B5EF4-FFF2-40B4-BE49-F238E27FC236}">
                  <a16:creationId xmlns:a16="http://schemas.microsoft.com/office/drawing/2014/main" id="{F860CE42-9907-E94D-83BC-92A9E26ED2A2}"/>
                </a:ext>
              </a:extLst>
            </p:cNvPr>
            <p:cNvSpPr txBox="1"/>
            <p:nvPr/>
          </p:nvSpPr>
          <p:spPr>
            <a:xfrm>
              <a:off x="308059" y="1631965"/>
              <a:ext cx="1188720" cy="523220"/>
            </a:xfrm>
            <a:prstGeom prst="rect">
              <a:avLst/>
            </a:prstGeom>
            <a:solidFill>
              <a:schemeClr val="bg1"/>
            </a:solidFill>
          </p:spPr>
          <p:txBody>
            <a:bodyPr wrap="square" lIns="0" rtlCol="0">
              <a:spAutoFit/>
            </a:bodyPr>
            <a:lstStyle/>
            <a:p>
              <a:r>
                <a:rPr lang="en-US" sz="1400" b="1" dirty="0">
                  <a:latin typeface="+mj-lt"/>
                </a:rPr>
                <a:t>CASES NOT DETECTED</a:t>
              </a:r>
            </a:p>
          </p:txBody>
        </p:sp>
      </p:grpSp>
    </p:spTree>
    <p:extLst>
      <p:ext uri="{BB962C8B-B14F-4D97-AF65-F5344CB8AC3E}">
        <p14:creationId xmlns:p14="http://schemas.microsoft.com/office/powerpoint/2010/main" val="34448585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237F990-6FF3-D744-8997-33CEDBBA5FD4}"/>
              </a:ext>
            </a:extLst>
          </p:cNvPr>
          <p:cNvGrpSpPr/>
          <p:nvPr/>
        </p:nvGrpSpPr>
        <p:grpSpPr>
          <a:xfrm>
            <a:off x="1527130" y="0"/>
            <a:ext cx="10664869" cy="6858000"/>
            <a:chOff x="1527130" y="0"/>
            <a:chExt cx="10664869" cy="6858000"/>
          </a:xfrm>
        </p:grpSpPr>
        <p:graphicFrame>
          <p:nvGraphicFramePr>
            <p:cNvPr id="4" name="Chart 3">
              <a:extLst>
                <a:ext uri="{FF2B5EF4-FFF2-40B4-BE49-F238E27FC236}">
                  <a16:creationId xmlns:a16="http://schemas.microsoft.com/office/drawing/2014/main" id="{FBFB792E-E042-254F-B47C-B49A7FD5FF3D}"/>
                </a:ext>
              </a:extLst>
            </p:cNvPr>
            <p:cNvGraphicFramePr>
              <a:graphicFrameLocks/>
            </p:cNvGraphicFramePr>
            <p:nvPr>
              <p:extLst>
                <p:ext uri="{D42A27DB-BD31-4B8C-83A1-F6EECF244321}">
                  <p14:modId xmlns:p14="http://schemas.microsoft.com/office/powerpoint/2010/main" val="810995741"/>
                </p:ext>
              </p:extLst>
            </p:nvPr>
          </p:nvGraphicFramePr>
          <p:xfrm>
            <a:off x="1527130" y="0"/>
            <a:ext cx="10664869" cy="685800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47F1B77E-5CB2-3D47-9FB8-85C968BE8EAB}"/>
                </a:ext>
              </a:extLst>
            </p:cNvPr>
            <p:cNvSpPr txBox="1"/>
            <p:nvPr/>
          </p:nvSpPr>
          <p:spPr>
            <a:xfrm>
              <a:off x="2911643" y="1864897"/>
              <a:ext cx="661736" cy="323165"/>
            </a:xfrm>
            <a:prstGeom prst="rect">
              <a:avLst/>
            </a:prstGeom>
            <a:noFill/>
          </p:spPr>
          <p:txBody>
            <a:bodyPr wrap="square" rtlCol="0">
              <a:spAutoFit/>
            </a:bodyPr>
            <a:lstStyle/>
            <a:p>
              <a:pPr algn="ctr"/>
              <a:r>
                <a:rPr lang="en-US" sz="1500" dirty="0"/>
                <a:t>24%</a:t>
              </a:r>
            </a:p>
          </p:txBody>
        </p:sp>
        <p:sp>
          <p:nvSpPr>
            <p:cNvPr id="7" name="TextBox 6">
              <a:extLst>
                <a:ext uri="{FF2B5EF4-FFF2-40B4-BE49-F238E27FC236}">
                  <a16:creationId xmlns:a16="http://schemas.microsoft.com/office/drawing/2014/main" id="{02AFEBCC-ADDD-F240-9B87-441C799EAB2F}"/>
                </a:ext>
              </a:extLst>
            </p:cNvPr>
            <p:cNvSpPr txBox="1"/>
            <p:nvPr/>
          </p:nvSpPr>
          <p:spPr>
            <a:xfrm>
              <a:off x="6096000" y="753980"/>
              <a:ext cx="661736" cy="323165"/>
            </a:xfrm>
            <a:prstGeom prst="rect">
              <a:avLst/>
            </a:prstGeom>
            <a:noFill/>
          </p:spPr>
          <p:txBody>
            <a:bodyPr wrap="square" rtlCol="0">
              <a:spAutoFit/>
            </a:bodyPr>
            <a:lstStyle/>
            <a:p>
              <a:pPr algn="ctr"/>
              <a:r>
                <a:rPr lang="en-US" sz="1500" dirty="0"/>
                <a:t>6%</a:t>
              </a:r>
            </a:p>
          </p:txBody>
        </p:sp>
      </p:grpSp>
      <p:grpSp>
        <p:nvGrpSpPr>
          <p:cNvPr id="8" name="Group 7">
            <a:extLst>
              <a:ext uri="{FF2B5EF4-FFF2-40B4-BE49-F238E27FC236}">
                <a16:creationId xmlns:a16="http://schemas.microsoft.com/office/drawing/2014/main" id="{52DB5C58-E421-5243-9A5B-26E4AC46A1C5}"/>
              </a:ext>
            </a:extLst>
          </p:cNvPr>
          <p:cNvGrpSpPr/>
          <p:nvPr/>
        </p:nvGrpSpPr>
        <p:grpSpPr>
          <a:xfrm>
            <a:off x="26504" y="1631965"/>
            <a:ext cx="1527131" cy="3586119"/>
            <a:chOff x="26504" y="1631965"/>
            <a:chExt cx="1527131" cy="3586119"/>
          </a:xfrm>
        </p:grpSpPr>
        <p:pic>
          <p:nvPicPr>
            <p:cNvPr id="9" name="Picture 8">
              <a:extLst>
                <a:ext uri="{FF2B5EF4-FFF2-40B4-BE49-F238E27FC236}">
                  <a16:creationId xmlns:a16="http://schemas.microsoft.com/office/drawing/2014/main" id="{EBE6D72E-9A14-014C-9391-1CAC3A123468}"/>
                </a:ext>
              </a:extLst>
            </p:cNvPr>
            <p:cNvPicPr>
              <a:picLocks noChangeAspect="1"/>
            </p:cNvPicPr>
            <p:nvPr/>
          </p:nvPicPr>
          <p:blipFill>
            <a:blip r:embed="rId4"/>
            <a:stretch>
              <a:fillRect/>
            </a:stretch>
          </p:blipFill>
          <p:spPr>
            <a:xfrm>
              <a:off x="26504" y="1639916"/>
              <a:ext cx="1527131" cy="3578168"/>
            </a:xfrm>
            <a:prstGeom prst="rect">
              <a:avLst/>
            </a:prstGeom>
          </p:spPr>
        </p:pic>
        <p:sp>
          <p:nvSpPr>
            <p:cNvPr id="10" name="TextBox 9">
              <a:extLst>
                <a:ext uri="{FF2B5EF4-FFF2-40B4-BE49-F238E27FC236}">
                  <a16:creationId xmlns:a16="http://schemas.microsoft.com/office/drawing/2014/main" id="{141FFFB2-F350-DE4E-9298-2E66B71D56BC}"/>
                </a:ext>
              </a:extLst>
            </p:cNvPr>
            <p:cNvSpPr txBox="1"/>
            <p:nvPr/>
          </p:nvSpPr>
          <p:spPr>
            <a:xfrm>
              <a:off x="308059" y="1631965"/>
              <a:ext cx="1188720" cy="523220"/>
            </a:xfrm>
            <a:prstGeom prst="rect">
              <a:avLst/>
            </a:prstGeom>
            <a:solidFill>
              <a:schemeClr val="bg1"/>
            </a:solidFill>
          </p:spPr>
          <p:txBody>
            <a:bodyPr wrap="square" lIns="0" rtlCol="0">
              <a:spAutoFit/>
            </a:bodyPr>
            <a:lstStyle/>
            <a:p>
              <a:r>
                <a:rPr lang="en-US" sz="1400" b="1" dirty="0">
                  <a:latin typeface="+mj-lt"/>
                </a:rPr>
                <a:t>CASES NOT DETECTED</a:t>
              </a:r>
            </a:p>
          </p:txBody>
        </p:sp>
      </p:grpSp>
    </p:spTree>
    <p:extLst>
      <p:ext uri="{BB962C8B-B14F-4D97-AF65-F5344CB8AC3E}">
        <p14:creationId xmlns:p14="http://schemas.microsoft.com/office/powerpoint/2010/main" val="39881055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7AD529EF-4314-E345-A777-776673C8E767}"/>
              </a:ext>
            </a:extLst>
          </p:cNvPr>
          <p:cNvGraphicFramePr>
            <a:graphicFrameLocks/>
          </p:cNvGraphicFramePr>
          <p:nvPr>
            <p:extLst>
              <p:ext uri="{D42A27DB-BD31-4B8C-83A1-F6EECF244321}">
                <p14:modId xmlns:p14="http://schemas.microsoft.com/office/powerpoint/2010/main" val="3122372335"/>
              </p:ext>
            </p:extLst>
          </p:nvPr>
        </p:nvGraphicFramePr>
        <p:xfrm>
          <a:off x="1527132" y="1"/>
          <a:ext cx="10664868" cy="6857999"/>
        </p:xfrm>
        <a:graphic>
          <a:graphicData uri="http://schemas.openxmlformats.org/drawingml/2006/chart">
            <c:chart xmlns:c="http://schemas.openxmlformats.org/drawingml/2006/chart" xmlns:r="http://schemas.openxmlformats.org/officeDocument/2006/relationships" r:id="rId3"/>
          </a:graphicData>
        </a:graphic>
      </p:graphicFrame>
      <p:grpSp>
        <p:nvGrpSpPr>
          <p:cNvPr id="8" name="Group 7">
            <a:extLst>
              <a:ext uri="{FF2B5EF4-FFF2-40B4-BE49-F238E27FC236}">
                <a16:creationId xmlns:a16="http://schemas.microsoft.com/office/drawing/2014/main" id="{5525713F-08BF-1043-9E90-021347076F44}"/>
              </a:ext>
            </a:extLst>
          </p:cNvPr>
          <p:cNvGrpSpPr/>
          <p:nvPr/>
        </p:nvGrpSpPr>
        <p:grpSpPr>
          <a:xfrm>
            <a:off x="26504" y="1631965"/>
            <a:ext cx="1527131" cy="3586119"/>
            <a:chOff x="26504" y="1631965"/>
            <a:chExt cx="1527131" cy="3586119"/>
          </a:xfrm>
        </p:grpSpPr>
        <p:pic>
          <p:nvPicPr>
            <p:cNvPr id="9" name="Picture 8">
              <a:extLst>
                <a:ext uri="{FF2B5EF4-FFF2-40B4-BE49-F238E27FC236}">
                  <a16:creationId xmlns:a16="http://schemas.microsoft.com/office/drawing/2014/main" id="{F01282F6-9B44-8844-A15F-AE0AE3850654}"/>
                </a:ext>
              </a:extLst>
            </p:cNvPr>
            <p:cNvPicPr>
              <a:picLocks noChangeAspect="1"/>
            </p:cNvPicPr>
            <p:nvPr/>
          </p:nvPicPr>
          <p:blipFill>
            <a:blip r:embed="rId4"/>
            <a:stretch>
              <a:fillRect/>
            </a:stretch>
          </p:blipFill>
          <p:spPr>
            <a:xfrm>
              <a:off x="26504" y="1639916"/>
              <a:ext cx="1527131" cy="3578168"/>
            </a:xfrm>
            <a:prstGeom prst="rect">
              <a:avLst/>
            </a:prstGeom>
          </p:spPr>
        </p:pic>
        <p:sp>
          <p:nvSpPr>
            <p:cNvPr id="10" name="TextBox 9">
              <a:extLst>
                <a:ext uri="{FF2B5EF4-FFF2-40B4-BE49-F238E27FC236}">
                  <a16:creationId xmlns:a16="http://schemas.microsoft.com/office/drawing/2014/main" id="{6482EB3C-3FF2-5F4A-AA91-097033D1D18F}"/>
                </a:ext>
              </a:extLst>
            </p:cNvPr>
            <p:cNvSpPr txBox="1"/>
            <p:nvPr/>
          </p:nvSpPr>
          <p:spPr>
            <a:xfrm>
              <a:off x="308059" y="1631965"/>
              <a:ext cx="1188720" cy="523220"/>
            </a:xfrm>
            <a:prstGeom prst="rect">
              <a:avLst/>
            </a:prstGeom>
            <a:solidFill>
              <a:schemeClr val="bg1"/>
            </a:solidFill>
          </p:spPr>
          <p:txBody>
            <a:bodyPr wrap="square" lIns="0" rtlCol="0">
              <a:spAutoFit/>
            </a:bodyPr>
            <a:lstStyle/>
            <a:p>
              <a:r>
                <a:rPr lang="en-US" sz="1400" b="1" dirty="0">
                  <a:latin typeface="+mj-lt"/>
                </a:rPr>
                <a:t>CASES NOT DETECTED</a:t>
              </a:r>
            </a:p>
          </p:txBody>
        </p:sp>
      </p:grpSp>
    </p:spTree>
    <p:extLst>
      <p:ext uri="{BB962C8B-B14F-4D97-AF65-F5344CB8AC3E}">
        <p14:creationId xmlns:p14="http://schemas.microsoft.com/office/powerpoint/2010/main" val="19166669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56AF49B-F270-4D64-9176-69B84A0ABAB2}"/>
              </a:ext>
            </a:extLst>
          </p:cNvPr>
          <p:cNvSpPr txBox="1">
            <a:spLocks noGrp="1"/>
          </p:cNvSpPr>
          <p:nvPr>
            <p:ph type="title"/>
          </p:nvPr>
        </p:nvSpPr>
        <p:spPr>
          <a:xfrm>
            <a:off x="1096963" y="737054"/>
            <a:ext cx="10058400" cy="3565525"/>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600" dirty="0">
                <a:solidFill>
                  <a:schemeClr val="tx1"/>
                </a:solidFill>
                <a:effectLst>
                  <a:outerShdw blurRad="38100" dist="38100" dir="2700000" algn="tl">
                    <a:srgbClr val="000000">
                      <a:alpha val="43137"/>
                    </a:srgbClr>
                  </a:outerShdw>
                </a:effectLst>
              </a:rPr>
              <a:t>Hypothesis # 3: CRIN scores’ incremental utility for detecting mixed responding beyond VRIN-r and TRIN-r scores will be negatively impacted by splitting TRIN-r into TRIN-r – True and TRIN-r – False </a:t>
            </a:r>
          </a:p>
        </p:txBody>
      </p:sp>
    </p:spTree>
    <p:extLst>
      <p:ext uri="{BB962C8B-B14F-4D97-AF65-F5344CB8AC3E}">
        <p14:creationId xmlns:p14="http://schemas.microsoft.com/office/powerpoint/2010/main" val="7259183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59E500E8-2C85-A74A-BA9F-CBCBF0C595C7}"/>
              </a:ext>
            </a:extLst>
          </p:cNvPr>
          <p:cNvGraphicFramePr>
            <a:graphicFrameLocks/>
          </p:cNvGraphicFramePr>
          <p:nvPr>
            <p:extLst>
              <p:ext uri="{D42A27DB-BD31-4B8C-83A1-F6EECF244321}">
                <p14:modId xmlns:p14="http://schemas.microsoft.com/office/powerpoint/2010/main" val="2595896074"/>
              </p:ext>
            </p:extLst>
          </p:nvPr>
        </p:nvGraphicFramePr>
        <p:xfrm>
          <a:off x="182880" y="141514"/>
          <a:ext cx="5632704" cy="657497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4C251F92-B731-C849-B334-D2A8E92DEEF4}"/>
              </a:ext>
            </a:extLst>
          </p:cNvPr>
          <p:cNvGraphicFramePr>
            <a:graphicFrameLocks/>
          </p:cNvGraphicFramePr>
          <p:nvPr>
            <p:extLst>
              <p:ext uri="{D42A27DB-BD31-4B8C-83A1-F6EECF244321}">
                <p14:modId xmlns:p14="http://schemas.microsoft.com/office/powerpoint/2010/main" val="1041377520"/>
              </p:ext>
            </p:extLst>
          </p:nvPr>
        </p:nvGraphicFramePr>
        <p:xfrm>
          <a:off x="6096000" y="141514"/>
          <a:ext cx="5913120" cy="657497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355562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EFEBFFA3-57BD-B945-B8E7-CDCA04A459FA}"/>
              </a:ext>
            </a:extLst>
          </p:cNvPr>
          <p:cNvGraphicFramePr>
            <a:graphicFrameLocks/>
          </p:cNvGraphicFramePr>
          <p:nvPr>
            <p:extLst>
              <p:ext uri="{D42A27DB-BD31-4B8C-83A1-F6EECF244321}">
                <p14:modId xmlns:p14="http://schemas.microsoft.com/office/powerpoint/2010/main" val="3027519660"/>
              </p:ext>
            </p:extLst>
          </p:nvPr>
        </p:nvGraphicFramePr>
        <p:xfrm>
          <a:off x="199447" y="61340"/>
          <a:ext cx="5798819" cy="670248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a:extLst>
              <a:ext uri="{FF2B5EF4-FFF2-40B4-BE49-F238E27FC236}">
                <a16:creationId xmlns:a16="http://schemas.microsoft.com/office/drawing/2014/main" id="{6B3EB22F-5B7C-BE4B-9DCB-FFE30C1CEFED}"/>
              </a:ext>
            </a:extLst>
          </p:cNvPr>
          <p:cNvGraphicFramePr>
            <a:graphicFrameLocks/>
          </p:cNvGraphicFramePr>
          <p:nvPr>
            <p:extLst>
              <p:ext uri="{D42A27DB-BD31-4B8C-83A1-F6EECF244321}">
                <p14:modId xmlns:p14="http://schemas.microsoft.com/office/powerpoint/2010/main" val="1027295056"/>
              </p:ext>
            </p:extLst>
          </p:nvPr>
        </p:nvGraphicFramePr>
        <p:xfrm>
          <a:off x="6173858" y="65313"/>
          <a:ext cx="5798819" cy="66985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220575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898E39EF-3FA1-F94A-A968-D79E108CCED9}"/>
              </a:ext>
            </a:extLst>
          </p:cNvPr>
          <p:cNvGraphicFramePr>
            <a:graphicFrameLocks/>
          </p:cNvGraphicFramePr>
          <p:nvPr>
            <p:extLst>
              <p:ext uri="{D42A27DB-BD31-4B8C-83A1-F6EECF244321}">
                <p14:modId xmlns:p14="http://schemas.microsoft.com/office/powerpoint/2010/main" val="2806927272"/>
              </p:ext>
            </p:extLst>
          </p:nvPr>
        </p:nvGraphicFramePr>
        <p:xfrm>
          <a:off x="1570892" y="66912"/>
          <a:ext cx="10621108" cy="6915780"/>
        </p:xfrm>
        <a:graphic>
          <a:graphicData uri="http://schemas.openxmlformats.org/drawingml/2006/chart">
            <c:chart xmlns:c="http://schemas.openxmlformats.org/drawingml/2006/chart" xmlns:r="http://schemas.openxmlformats.org/officeDocument/2006/relationships" r:id="rId3"/>
          </a:graphicData>
        </a:graphic>
      </p:graphicFrame>
      <p:cxnSp>
        <p:nvCxnSpPr>
          <p:cNvPr id="3" name="Straight Connector 2">
            <a:extLst>
              <a:ext uri="{FF2B5EF4-FFF2-40B4-BE49-F238E27FC236}">
                <a16:creationId xmlns:a16="http://schemas.microsoft.com/office/drawing/2014/main" id="{52EF9B82-B369-7F41-BCF7-627FF30BF4DF}"/>
              </a:ext>
            </a:extLst>
          </p:cNvPr>
          <p:cNvCxnSpPr>
            <a:cxnSpLocks/>
          </p:cNvCxnSpPr>
          <p:nvPr/>
        </p:nvCxnSpPr>
        <p:spPr>
          <a:xfrm flipV="1">
            <a:off x="3968589" y="4219237"/>
            <a:ext cx="111399" cy="92832"/>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F125EC7-FAA3-5949-BFAC-96E64D49785D}"/>
              </a:ext>
            </a:extLst>
          </p:cNvPr>
          <p:cNvCxnSpPr>
            <a:cxnSpLocks/>
          </p:cNvCxnSpPr>
          <p:nvPr/>
        </p:nvCxnSpPr>
        <p:spPr>
          <a:xfrm flipH="1">
            <a:off x="5513480" y="2181563"/>
            <a:ext cx="98244" cy="9734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E60975C-2AF3-824F-A8DB-13EB763BCF3C}"/>
              </a:ext>
            </a:extLst>
          </p:cNvPr>
          <p:cNvCxnSpPr>
            <a:cxnSpLocks/>
          </p:cNvCxnSpPr>
          <p:nvPr/>
        </p:nvCxnSpPr>
        <p:spPr>
          <a:xfrm flipH="1">
            <a:off x="7039801" y="3253018"/>
            <a:ext cx="98244" cy="9734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5075C50-4EB7-1A4D-8E6A-F0FEA8F3DC08}"/>
              </a:ext>
            </a:extLst>
          </p:cNvPr>
          <p:cNvCxnSpPr>
            <a:cxnSpLocks/>
          </p:cNvCxnSpPr>
          <p:nvPr/>
        </p:nvCxnSpPr>
        <p:spPr>
          <a:xfrm flipH="1">
            <a:off x="8570764" y="2385795"/>
            <a:ext cx="122998" cy="13758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5BB6E43-EBD9-9A4F-B941-4D2C3A11936A}"/>
              </a:ext>
            </a:extLst>
          </p:cNvPr>
          <p:cNvCxnSpPr>
            <a:cxnSpLocks/>
          </p:cNvCxnSpPr>
          <p:nvPr/>
        </p:nvCxnSpPr>
        <p:spPr>
          <a:xfrm flipH="1">
            <a:off x="10106368" y="4247919"/>
            <a:ext cx="122998" cy="13758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5975C1-B07B-7F42-9D27-99F7A92F8AA5}"/>
              </a:ext>
            </a:extLst>
          </p:cNvPr>
          <p:cNvCxnSpPr>
            <a:cxnSpLocks/>
          </p:cNvCxnSpPr>
          <p:nvPr/>
        </p:nvCxnSpPr>
        <p:spPr>
          <a:xfrm flipH="1">
            <a:off x="10106368" y="4593603"/>
            <a:ext cx="12299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4CEC33A-9463-E549-BEBB-58CC382F9D0B}"/>
              </a:ext>
            </a:extLst>
          </p:cNvPr>
          <p:cNvCxnSpPr>
            <a:cxnSpLocks/>
          </p:cNvCxnSpPr>
          <p:nvPr/>
        </p:nvCxnSpPr>
        <p:spPr>
          <a:xfrm flipH="1">
            <a:off x="11641972" y="3007773"/>
            <a:ext cx="115263" cy="13686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22" name="Picture 21">
            <a:extLst>
              <a:ext uri="{FF2B5EF4-FFF2-40B4-BE49-F238E27FC236}">
                <a16:creationId xmlns:a16="http://schemas.microsoft.com/office/drawing/2014/main" id="{F0D22FE1-CF5F-1241-96D8-F06132B68758}"/>
              </a:ext>
            </a:extLst>
          </p:cNvPr>
          <p:cNvPicPr>
            <a:picLocks noChangeAspect="1"/>
          </p:cNvPicPr>
          <p:nvPr/>
        </p:nvPicPr>
        <p:blipFill>
          <a:blip r:embed="rId4"/>
          <a:stretch>
            <a:fillRect/>
          </a:stretch>
        </p:blipFill>
        <p:spPr>
          <a:xfrm>
            <a:off x="-10972" y="1479975"/>
            <a:ext cx="2026214" cy="3898049"/>
          </a:xfrm>
          <a:prstGeom prst="rect">
            <a:avLst/>
          </a:prstGeom>
        </p:spPr>
      </p:pic>
    </p:spTree>
    <p:extLst>
      <p:ext uri="{BB962C8B-B14F-4D97-AF65-F5344CB8AC3E}">
        <p14:creationId xmlns:p14="http://schemas.microsoft.com/office/powerpoint/2010/main" val="23094604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 name="Chart 7">
            <a:extLst>
              <a:ext uri="{FF2B5EF4-FFF2-40B4-BE49-F238E27FC236}">
                <a16:creationId xmlns:a16="http://schemas.microsoft.com/office/drawing/2014/main" id="{9F89E630-1206-B845-A8D2-51959A1E24D2}"/>
              </a:ext>
            </a:extLst>
          </p:cNvPr>
          <p:cNvGraphicFramePr>
            <a:graphicFrameLocks/>
          </p:cNvGraphicFramePr>
          <p:nvPr>
            <p:extLst>
              <p:ext uri="{D42A27DB-BD31-4B8C-83A1-F6EECF244321}">
                <p14:modId xmlns:p14="http://schemas.microsoft.com/office/powerpoint/2010/main" val="3869366578"/>
              </p:ext>
            </p:extLst>
          </p:nvPr>
        </p:nvGraphicFramePr>
        <p:xfrm>
          <a:off x="1371601" y="66912"/>
          <a:ext cx="10820400" cy="6791088"/>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4">
            <a:extLst>
              <a:ext uri="{FF2B5EF4-FFF2-40B4-BE49-F238E27FC236}">
                <a16:creationId xmlns:a16="http://schemas.microsoft.com/office/drawing/2014/main" id="{4818AD7D-BA4C-E644-BFAE-F71D8DC3AB94}"/>
              </a:ext>
            </a:extLst>
          </p:cNvPr>
          <p:cNvPicPr>
            <a:picLocks noChangeAspect="1"/>
          </p:cNvPicPr>
          <p:nvPr/>
        </p:nvPicPr>
        <p:blipFill>
          <a:blip r:embed="rId4"/>
          <a:stretch>
            <a:fillRect/>
          </a:stretch>
        </p:blipFill>
        <p:spPr>
          <a:xfrm>
            <a:off x="-10972" y="1479975"/>
            <a:ext cx="2026214" cy="3898049"/>
          </a:xfrm>
          <a:prstGeom prst="rect">
            <a:avLst/>
          </a:prstGeom>
        </p:spPr>
      </p:pic>
    </p:spTree>
    <p:extLst>
      <p:ext uri="{BB962C8B-B14F-4D97-AF65-F5344CB8AC3E}">
        <p14:creationId xmlns:p14="http://schemas.microsoft.com/office/powerpoint/2010/main" val="33932653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620DDD22-0A07-1F4B-A9D2-0E3E8C21BA7C}"/>
              </a:ext>
            </a:extLst>
          </p:cNvPr>
          <p:cNvGraphicFramePr>
            <a:graphicFrameLocks/>
          </p:cNvGraphicFramePr>
          <p:nvPr>
            <p:extLst>
              <p:ext uri="{D42A27DB-BD31-4B8C-83A1-F6EECF244321}">
                <p14:modId xmlns:p14="http://schemas.microsoft.com/office/powerpoint/2010/main" val="1078718099"/>
              </p:ext>
            </p:extLst>
          </p:nvPr>
        </p:nvGraphicFramePr>
        <p:xfrm>
          <a:off x="1453662" y="0"/>
          <a:ext cx="10738339" cy="6925025"/>
        </p:xfrm>
        <a:graphic>
          <a:graphicData uri="http://schemas.openxmlformats.org/drawingml/2006/chart">
            <c:chart xmlns:c="http://schemas.openxmlformats.org/drawingml/2006/chart" xmlns:r="http://schemas.openxmlformats.org/officeDocument/2006/relationships" r:id="rId3"/>
          </a:graphicData>
        </a:graphic>
      </p:graphicFrame>
      <p:pic>
        <p:nvPicPr>
          <p:cNvPr id="4" name="Picture 3">
            <a:extLst>
              <a:ext uri="{FF2B5EF4-FFF2-40B4-BE49-F238E27FC236}">
                <a16:creationId xmlns:a16="http://schemas.microsoft.com/office/drawing/2014/main" id="{89D21B64-B6C7-A541-B3B1-50E35ACD9AC8}"/>
              </a:ext>
            </a:extLst>
          </p:cNvPr>
          <p:cNvPicPr>
            <a:picLocks noChangeAspect="1"/>
          </p:cNvPicPr>
          <p:nvPr/>
        </p:nvPicPr>
        <p:blipFill>
          <a:blip r:embed="rId4"/>
          <a:stretch>
            <a:fillRect/>
          </a:stretch>
        </p:blipFill>
        <p:spPr>
          <a:xfrm>
            <a:off x="-10972" y="1479975"/>
            <a:ext cx="2026214" cy="3898049"/>
          </a:xfrm>
          <a:prstGeom prst="rect">
            <a:avLst/>
          </a:prstGeom>
        </p:spPr>
      </p:pic>
    </p:spTree>
    <p:extLst>
      <p:ext uri="{BB962C8B-B14F-4D97-AF65-F5344CB8AC3E}">
        <p14:creationId xmlns:p14="http://schemas.microsoft.com/office/powerpoint/2010/main" val="23948505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48C9FFD5-157C-D34D-BE21-240985CBE5AD}"/>
              </a:ext>
            </a:extLst>
          </p:cNvPr>
          <p:cNvGraphicFramePr>
            <a:graphicFrameLocks/>
          </p:cNvGraphicFramePr>
          <p:nvPr>
            <p:extLst>
              <p:ext uri="{D42A27DB-BD31-4B8C-83A1-F6EECF244321}">
                <p14:modId xmlns:p14="http://schemas.microsoft.com/office/powerpoint/2010/main" val="3598634970"/>
              </p:ext>
            </p:extLst>
          </p:nvPr>
        </p:nvGraphicFramePr>
        <p:xfrm>
          <a:off x="1467293" y="166840"/>
          <a:ext cx="10724707" cy="6691160"/>
        </p:xfrm>
        <a:graphic>
          <a:graphicData uri="http://schemas.openxmlformats.org/drawingml/2006/chart">
            <c:chart xmlns:c="http://schemas.openxmlformats.org/drawingml/2006/chart" xmlns:r="http://schemas.openxmlformats.org/officeDocument/2006/relationships" r:id="rId3"/>
          </a:graphicData>
        </a:graphic>
      </p:graphicFrame>
      <p:pic>
        <p:nvPicPr>
          <p:cNvPr id="4" name="Picture 3">
            <a:extLst>
              <a:ext uri="{FF2B5EF4-FFF2-40B4-BE49-F238E27FC236}">
                <a16:creationId xmlns:a16="http://schemas.microsoft.com/office/drawing/2014/main" id="{47673F96-E565-6042-A20C-B1D811AAF725}"/>
              </a:ext>
            </a:extLst>
          </p:cNvPr>
          <p:cNvPicPr>
            <a:picLocks noChangeAspect="1"/>
          </p:cNvPicPr>
          <p:nvPr/>
        </p:nvPicPr>
        <p:blipFill>
          <a:blip r:embed="rId4"/>
          <a:stretch>
            <a:fillRect/>
          </a:stretch>
        </p:blipFill>
        <p:spPr>
          <a:xfrm>
            <a:off x="-10972" y="1479975"/>
            <a:ext cx="2026214" cy="3898049"/>
          </a:xfrm>
          <a:prstGeom prst="rect">
            <a:avLst/>
          </a:prstGeom>
        </p:spPr>
      </p:pic>
    </p:spTree>
    <p:extLst>
      <p:ext uri="{BB962C8B-B14F-4D97-AF65-F5344CB8AC3E}">
        <p14:creationId xmlns:p14="http://schemas.microsoft.com/office/powerpoint/2010/main" val="29360097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solidFill>
                  <a:schemeClr val="tx1"/>
                </a:solidFill>
                <a:effectLst>
                  <a:outerShdw blurRad="38100" dist="38100" dir="2700000" algn="tl">
                    <a:srgbClr val="000000">
                      <a:alpha val="43137"/>
                    </a:srgbClr>
                  </a:outerShdw>
                </a:effectLst>
              </a:rPr>
              <a:t>Discussion</a:t>
            </a:r>
          </a:p>
        </p:txBody>
      </p:sp>
    </p:spTree>
    <p:extLst>
      <p:ext uri="{BB962C8B-B14F-4D97-AF65-F5344CB8AC3E}">
        <p14:creationId xmlns:p14="http://schemas.microsoft.com/office/powerpoint/2010/main" val="17238162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F0BEE-116B-3C42-834B-8894222CAEA7}"/>
              </a:ext>
            </a:extLst>
          </p:cNvPr>
          <p:cNvSpPr>
            <a:spLocks noGrp="1"/>
          </p:cNvSpPr>
          <p:nvPr>
            <p:ph type="title"/>
          </p:nvPr>
        </p:nvSpPr>
        <p:spPr/>
        <p:txBody>
          <a:bodyPr>
            <a:normAutofit/>
          </a:bodyPr>
          <a:lstStyle/>
          <a:p>
            <a:r>
              <a:rPr lang="en-US" sz="4000" b="1" dirty="0">
                <a:solidFill>
                  <a:schemeClr val="tx1"/>
                </a:solidFill>
              </a:rPr>
              <a:t>Hypothesis 1: </a:t>
            </a:r>
            <a:r>
              <a:rPr lang="en-US" sz="4000" dirty="0">
                <a:solidFill>
                  <a:schemeClr val="tx1"/>
                </a:solidFill>
              </a:rPr>
              <a:t>CRIN scores will demonstrate elevation in the presence of mixed responding</a:t>
            </a:r>
            <a:endParaRPr lang="en-US" dirty="0">
              <a:solidFill>
                <a:schemeClr val="tx1"/>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8A6D686E-9B4E-7B4E-A75B-316569367B3D}"/>
              </a:ext>
            </a:extLst>
          </p:cNvPr>
          <p:cNvSpPr>
            <a:spLocks noGrp="1"/>
          </p:cNvSpPr>
          <p:nvPr>
            <p:ph idx="1"/>
          </p:nvPr>
        </p:nvSpPr>
        <p:spPr>
          <a:xfrm>
            <a:off x="1180407" y="1986741"/>
            <a:ext cx="10058400" cy="4023360"/>
          </a:xfrm>
        </p:spPr>
        <p:txBody>
          <a:bodyPr>
            <a:normAutofit/>
          </a:bodyPr>
          <a:lstStyle/>
          <a:p>
            <a:pPr>
              <a:buFont typeface="Arial" panose="020B0604020202020204" pitchFamily="34" charset="0"/>
              <a:buChar char="•"/>
            </a:pPr>
            <a:r>
              <a:rPr lang="en-US" sz="2800" dirty="0">
                <a:solidFill>
                  <a:schemeClr val="tx1"/>
                </a:solidFill>
              </a:rPr>
              <a:t> Successfully replicated and extended the findings observed by Whitney et al. (2018b)</a:t>
            </a:r>
          </a:p>
          <a:p>
            <a:pPr>
              <a:buFont typeface="Arial" panose="020B0604020202020204" pitchFamily="34" charset="0"/>
              <a:buChar char="•"/>
            </a:pPr>
            <a:r>
              <a:rPr lang="en-US" sz="2800" dirty="0">
                <a:solidFill>
                  <a:schemeClr val="tx1"/>
                </a:solidFill>
              </a:rPr>
              <a:t> VRIN-r and CRIN scores were elevated across all rates of mixed responding</a:t>
            </a:r>
          </a:p>
          <a:p>
            <a:pPr lvl="1">
              <a:buFont typeface="Arial" panose="020B0604020202020204" pitchFamily="34" charset="0"/>
              <a:buChar char="•"/>
            </a:pPr>
            <a:r>
              <a:rPr lang="en-US" sz="2800" dirty="0">
                <a:solidFill>
                  <a:schemeClr val="tx1"/>
                </a:solidFill>
              </a:rPr>
              <a:t>However, TRIN-r scores remained between 55-70 across all the rates of mixed responding  </a:t>
            </a:r>
          </a:p>
          <a:p>
            <a:pPr>
              <a:buFont typeface="Arial" panose="020B0604020202020204" pitchFamily="34" charset="0"/>
              <a:buChar char="•"/>
            </a:pPr>
            <a:endParaRPr lang="en-US" sz="3200" dirty="0">
              <a:solidFill>
                <a:schemeClr val="tx1"/>
              </a:solidFill>
            </a:endParaRPr>
          </a:p>
        </p:txBody>
      </p:sp>
    </p:spTree>
    <p:extLst>
      <p:ext uri="{BB962C8B-B14F-4D97-AF65-F5344CB8AC3E}">
        <p14:creationId xmlns:p14="http://schemas.microsoft.com/office/powerpoint/2010/main" val="33285342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F0BEE-116B-3C42-834B-8894222CAEA7}"/>
              </a:ext>
            </a:extLst>
          </p:cNvPr>
          <p:cNvSpPr>
            <a:spLocks noGrp="1"/>
          </p:cNvSpPr>
          <p:nvPr>
            <p:ph type="title"/>
          </p:nvPr>
        </p:nvSpPr>
        <p:spPr/>
        <p:txBody>
          <a:bodyPr>
            <a:noAutofit/>
          </a:bodyPr>
          <a:lstStyle/>
          <a:p>
            <a:r>
              <a:rPr lang="en-US" sz="3600" b="1" dirty="0">
                <a:solidFill>
                  <a:schemeClr val="tx1"/>
                </a:solidFill>
              </a:rPr>
              <a:t>Hypothesis 2: </a:t>
            </a:r>
            <a:r>
              <a:rPr lang="en-US" sz="3600" dirty="0">
                <a:solidFill>
                  <a:schemeClr val="tx1"/>
                </a:solidFill>
              </a:rPr>
              <a:t>Scores on CRIN will incrementally add to scores on VRIN-r and TRIN-r in detecting mixed responding across all of the rates of mixed responding. </a:t>
            </a:r>
          </a:p>
        </p:txBody>
      </p:sp>
      <p:sp>
        <p:nvSpPr>
          <p:cNvPr id="3" name="Content Placeholder 2">
            <a:extLst>
              <a:ext uri="{FF2B5EF4-FFF2-40B4-BE49-F238E27FC236}">
                <a16:creationId xmlns:a16="http://schemas.microsoft.com/office/drawing/2014/main" id="{8A6D686E-9B4E-7B4E-A75B-316569367B3D}"/>
              </a:ext>
            </a:extLst>
          </p:cNvPr>
          <p:cNvSpPr>
            <a:spLocks noGrp="1"/>
          </p:cNvSpPr>
          <p:nvPr>
            <p:ph idx="1"/>
          </p:nvPr>
        </p:nvSpPr>
        <p:spPr>
          <a:xfrm>
            <a:off x="1180407" y="1986741"/>
            <a:ext cx="10058400" cy="4023360"/>
          </a:xfrm>
        </p:spPr>
        <p:txBody>
          <a:bodyPr>
            <a:normAutofit/>
          </a:bodyPr>
          <a:lstStyle/>
          <a:p>
            <a:pPr>
              <a:buFont typeface="Arial" panose="020B0604020202020204" pitchFamily="34" charset="0"/>
              <a:buChar char="•"/>
            </a:pPr>
            <a:r>
              <a:rPr lang="en-US" sz="3200" dirty="0">
                <a:solidFill>
                  <a:schemeClr val="tx1"/>
                </a:solidFill>
              </a:rPr>
              <a:t> </a:t>
            </a:r>
            <a:r>
              <a:rPr lang="en-US" sz="2800" dirty="0">
                <a:solidFill>
                  <a:schemeClr val="tx1"/>
                </a:solidFill>
              </a:rPr>
              <a:t>Scores on CRIN add incrementally to VRIN-r and TRIN-r score for detecting mixed responding across all of the different rates of mixed responding.</a:t>
            </a:r>
          </a:p>
          <a:p>
            <a:pPr lvl="1">
              <a:buFont typeface="Arial" panose="020B0604020202020204" pitchFamily="34" charset="0"/>
              <a:buChar char="•"/>
            </a:pPr>
            <a:r>
              <a:rPr lang="en-US" sz="3200" dirty="0">
                <a:solidFill>
                  <a:schemeClr val="tx1"/>
                </a:solidFill>
              </a:rPr>
              <a:t> </a:t>
            </a:r>
            <a:r>
              <a:rPr lang="en-US" sz="2800" dirty="0">
                <a:solidFill>
                  <a:schemeClr val="tx1"/>
                </a:solidFill>
              </a:rPr>
              <a:t>CRIN scores flagged 0-27% unique cases across all conditions</a:t>
            </a:r>
          </a:p>
        </p:txBody>
      </p:sp>
    </p:spTree>
    <p:extLst>
      <p:ext uri="{BB962C8B-B14F-4D97-AF65-F5344CB8AC3E}">
        <p14:creationId xmlns:p14="http://schemas.microsoft.com/office/powerpoint/2010/main" val="11813815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F0BEE-116B-3C42-834B-8894222CAEA7}"/>
              </a:ext>
            </a:extLst>
          </p:cNvPr>
          <p:cNvSpPr>
            <a:spLocks noGrp="1"/>
          </p:cNvSpPr>
          <p:nvPr>
            <p:ph type="title"/>
          </p:nvPr>
        </p:nvSpPr>
        <p:spPr>
          <a:xfrm>
            <a:off x="283534" y="-63795"/>
            <a:ext cx="11502887" cy="2195036"/>
          </a:xfrm>
        </p:spPr>
        <p:txBody>
          <a:bodyPr>
            <a:noAutofit/>
          </a:bodyPr>
          <a:lstStyle/>
          <a:p>
            <a:r>
              <a:rPr lang="en-US" sz="3600" b="1" dirty="0">
                <a:solidFill>
                  <a:schemeClr val="tx1"/>
                </a:solidFill>
                <a:ea typeface="+mn-ea"/>
                <a:cs typeface="+mn-cs"/>
              </a:rPr>
              <a:t>Hypothesis 3: </a:t>
            </a:r>
            <a:r>
              <a:rPr lang="en-US" sz="3200" dirty="0">
                <a:solidFill>
                  <a:schemeClr val="tx1"/>
                </a:solidFill>
                <a:ea typeface="+mn-ea"/>
                <a:cs typeface="+mn-cs"/>
              </a:rPr>
              <a:t>Splitting TRIN-r into TRIN-r – True and TRIN-r – False will negatively impact CRIN scores ability to incremental add to scores on VRIN-r, TRIN-r – True, and TRIN-r – False in the detection of mixed responding. </a:t>
            </a:r>
          </a:p>
        </p:txBody>
      </p:sp>
      <p:sp useBgFill="1">
        <p:nvSpPr>
          <p:cNvPr id="3" name="Content Placeholder 2">
            <a:extLst>
              <a:ext uri="{FF2B5EF4-FFF2-40B4-BE49-F238E27FC236}">
                <a16:creationId xmlns:a16="http://schemas.microsoft.com/office/drawing/2014/main" id="{8A6D686E-9B4E-7B4E-A75B-316569367B3D}"/>
              </a:ext>
            </a:extLst>
          </p:cNvPr>
          <p:cNvSpPr>
            <a:spLocks noGrp="1"/>
          </p:cNvSpPr>
          <p:nvPr>
            <p:ph sz="half" idx="1"/>
          </p:nvPr>
        </p:nvSpPr>
        <p:spPr>
          <a:xfrm>
            <a:off x="368594" y="2400743"/>
            <a:ext cx="5327375" cy="3923857"/>
          </a:xfrm>
        </p:spPr>
        <p:txBody>
          <a:bodyPr>
            <a:normAutofit/>
          </a:bodyPr>
          <a:lstStyle/>
          <a:p>
            <a:pPr lvl="1">
              <a:buFont typeface="Arial" panose="020B0604020202020204" pitchFamily="34" charset="0"/>
              <a:buChar char="•"/>
            </a:pPr>
            <a:r>
              <a:rPr lang="en-US" sz="2500" dirty="0">
                <a:solidFill>
                  <a:schemeClr val="tx1"/>
                </a:solidFill>
              </a:rPr>
              <a:t>Allowed scores on TRIN-r – True and TRIN-r - False to elevate beyond the 60-70 t-score range</a:t>
            </a:r>
          </a:p>
          <a:p>
            <a:pPr lvl="1">
              <a:buFont typeface="Arial" panose="020B0604020202020204" pitchFamily="34" charset="0"/>
              <a:buChar char="•"/>
            </a:pPr>
            <a:endParaRPr lang="en-US" sz="2500" dirty="0">
              <a:solidFill>
                <a:schemeClr val="tx1"/>
              </a:solidFill>
            </a:endParaRPr>
          </a:p>
          <a:p>
            <a:pPr lvl="1">
              <a:buFont typeface="Arial" panose="020B0604020202020204" pitchFamily="34" charset="0"/>
              <a:buChar char="•"/>
            </a:pPr>
            <a:r>
              <a:rPr lang="en-US" sz="2500" dirty="0">
                <a:solidFill>
                  <a:schemeClr val="tx1"/>
                </a:solidFill>
              </a:rPr>
              <a:t>Negatively impacted CRIN scores ability to incremental add to scores on VRIN-r, TRIN-r – True, and TRIN-r – False in the detection of mixed responding </a:t>
            </a:r>
          </a:p>
        </p:txBody>
      </p:sp>
      <p:graphicFrame>
        <p:nvGraphicFramePr>
          <p:cNvPr id="4" name="Table 3">
            <a:extLst>
              <a:ext uri="{FF2B5EF4-FFF2-40B4-BE49-F238E27FC236}">
                <a16:creationId xmlns:a16="http://schemas.microsoft.com/office/drawing/2014/main" id="{D83BBD11-DF8E-8941-ABCF-0B0419387C57}"/>
              </a:ext>
            </a:extLst>
          </p:cNvPr>
          <p:cNvGraphicFramePr>
            <a:graphicFrameLocks noGrp="1"/>
          </p:cNvGraphicFramePr>
          <p:nvPr>
            <p:extLst>
              <p:ext uri="{D42A27DB-BD31-4B8C-83A1-F6EECF244321}">
                <p14:modId xmlns:p14="http://schemas.microsoft.com/office/powerpoint/2010/main" val="1900384277"/>
              </p:ext>
            </p:extLst>
          </p:nvPr>
        </p:nvGraphicFramePr>
        <p:xfrm>
          <a:off x="6306302" y="2131241"/>
          <a:ext cx="5340267" cy="4438900"/>
        </p:xfrm>
        <a:graphic>
          <a:graphicData uri="http://schemas.openxmlformats.org/drawingml/2006/table">
            <a:tbl>
              <a:tblPr firstRow="1" bandRow="1">
                <a:tableStyleId>{5C22544A-7EE6-4342-B048-85BDC9FD1C3A}</a:tableStyleId>
              </a:tblPr>
              <a:tblGrid>
                <a:gridCol w="1952762">
                  <a:extLst>
                    <a:ext uri="{9D8B030D-6E8A-4147-A177-3AD203B41FA5}">
                      <a16:colId xmlns:a16="http://schemas.microsoft.com/office/drawing/2014/main" val="359429691"/>
                    </a:ext>
                  </a:extLst>
                </a:gridCol>
                <a:gridCol w="1735168">
                  <a:extLst>
                    <a:ext uri="{9D8B030D-6E8A-4147-A177-3AD203B41FA5}">
                      <a16:colId xmlns:a16="http://schemas.microsoft.com/office/drawing/2014/main" val="1129980049"/>
                    </a:ext>
                  </a:extLst>
                </a:gridCol>
                <a:gridCol w="1652337">
                  <a:extLst>
                    <a:ext uri="{9D8B030D-6E8A-4147-A177-3AD203B41FA5}">
                      <a16:colId xmlns:a16="http://schemas.microsoft.com/office/drawing/2014/main" val="3056073668"/>
                    </a:ext>
                  </a:extLst>
                </a:gridCol>
              </a:tblGrid>
              <a:tr h="826522">
                <a:tc>
                  <a:txBody>
                    <a:bodyPr/>
                    <a:lstStyle/>
                    <a:p>
                      <a:pPr algn="ctr"/>
                      <a:endParaRPr lang="en-US" sz="1600" dirty="0">
                        <a:solidFill>
                          <a:schemeClr val="tx1"/>
                        </a:solidFill>
                      </a:endParaRPr>
                    </a:p>
                  </a:txBody>
                  <a:tcPr>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VRIN-r, TRIN-r, &amp; CRIN</a:t>
                      </a:r>
                    </a:p>
                  </a:txBody>
                  <a:tcPr anchor="b">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VRIN-r, TRIN-r – True, TRIN-r - False, &amp; CRIN</a:t>
                      </a:r>
                    </a:p>
                  </a:txBody>
                  <a:tcPr anchor="b">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88558939"/>
                  </a:ext>
                </a:extLst>
              </a:tr>
              <a:tr h="482417">
                <a:tc>
                  <a:txBody>
                    <a:bodyPr/>
                    <a:lstStyle/>
                    <a:p>
                      <a:pPr algn="ctr"/>
                      <a:r>
                        <a:rPr lang="en-US" sz="1800" b="1" dirty="0"/>
                        <a:t>Mixed Responding Rate</a:t>
                      </a:r>
                    </a:p>
                  </a:txBody>
                  <a:tcPr anchor="b">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t>% Detected by CRIN</a:t>
                      </a:r>
                    </a:p>
                  </a:txBody>
                  <a:tcPr anchor="b">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t>% Detected by CRIN</a:t>
                      </a:r>
                    </a:p>
                  </a:txBody>
                  <a:tcPr anchor="b">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4114516"/>
                  </a:ext>
                </a:extLst>
              </a:tr>
              <a:tr h="412060">
                <a:tc>
                  <a:txBody>
                    <a:bodyPr/>
                    <a:lstStyle/>
                    <a:p>
                      <a:pPr algn="r"/>
                      <a:r>
                        <a:rPr lang="en-US" sz="1800" dirty="0"/>
                        <a:t>40%</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a:r>
                        <a:rPr lang="en-US" sz="1800" dirty="0"/>
                        <a:t>10 – 16%</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lgn="ctr"/>
                      <a:r>
                        <a:rPr lang="en-US" sz="1800" dirty="0"/>
                        <a:t>6 – 10%</a:t>
                      </a:r>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37101794"/>
                  </a:ext>
                </a:extLst>
              </a:tr>
              <a:tr h="412060">
                <a:tc>
                  <a:txBody>
                    <a:bodyPr/>
                    <a:lstStyle/>
                    <a:p>
                      <a:pPr algn="r"/>
                      <a:r>
                        <a:rPr lang="en-US" sz="1800" dirty="0"/>
                        <a:t>50%</a:t>
                      </a:r>
                    </a:p>
                  </a:txBody>
                  <a:tcPr>
                    <a:lnR w="12700" cap="flat" cmpd="sng" algn="ctr">
                      <a:solidFill>
                        <a:schemeClr val="tx1"/>
                      </a:solidFill>
                      <a:prstDash val="solid"/>
                      <a:round/>
                      <a:headEnd type="none" w="med" len="med"/>
                      <a:tailEnd type="none" w="med" len="med"/>
                    </a:ln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6 – 21%</a:t>
                      </a:r>
                    </a:p>
                  </a:txBody>
                  <a:tcPr>
                    <a:lnL w="12700" cap="flat" cmpd="sng" algn="ctr">
                      <a:solidFill>
                        <a:schemeClr val="tx1"/>
                      </a:solidFill>
                      <a:prstDash val="solid"/>
                      <a:round/>
                      <a:headEnd type="none" w="med" len="med"/>
                      <a:tailEnd type="none" w="med" len="med"/>
                    </a:lnL>
                    <a:noFill/>
                  </a:tcPr>
                </a:tc>
                <a:tc>
                  <a:txBody>
                    <a:bodyPr/>
                    <a:lstStyle/>
                    <a:p>
                      <a:pPr algn="ctr"/>
                      <a:r>
                        <a:rPr lang="en-US" sz="1800" dirty="0"/>
                        <a:t>3 – 10%</a:t>
                      </a:r>
                    </a:p>
                  </a:txBody>
                  <a:tcPr>
                    <a:noFill/>
                  </a:tcPr>
                </a:tc>
                <a:extLst>
                  <a:ext uri="{0D108BD9-81ED-4DB2-BD59-A6C34878D82A}">
                    <a16:rowId xmlns:a16="http://schemas.microsoft.com/office/drawing/2014/main" val="33942529"/>
                  </a:ext>
                </a:extLst>
              </a:tr>
              <a:tr h="412060">
                <a:tc>
                  <a:txBody>
                    <a:bodyPr/>
                    <a:lstStyle/>
                    <a:p>
                      <a:pPr algn="r"/>
                      <a:r>
                        <a:rPr lang="en-US" sz="1800" dirty="0"/>
                        <a:t>60%</a:t>
                      </a:r>
                    </a:p>
                  </a:txBody>
                  <a:tcPr>
                    <a:lnR w="12700" cap="flat" cmpd="sng" algn="ctr">
                      <a:solidFill>
                        <a:schemeClr val="tx1"/>
                      </a:solidFill>
                      <a:prstDash val="solid"/>
                      <a:round/>
                      <a:headEnd type="none" w="med" len="med"/>
                      <a:tailEnd type="none" w="med" len="med"/>
                    </a:lnR>
                    <a:noFill/>
                  </a:tcPr>
                </a:tc>
                <a:tc>
                  <a:txBody>
                    <a:bodyPr/>
                    <a:lstStyle/>
                    <a:p>
                      <a:pPr algn="ctr"/>
                      <a:r>
                        <a:rPr lang="en-US" sz="1800" dirty="0"/>
                        <a:t>3 – 27%</a:t>
                      </a:r>
                    </a:p>
                  </a:txBody>
                  <a:tcPr>
                    <a:lnL w="12700" cap="flat" cmpd="sng" algn="ctr">
                      <a:solidFill>
                        <a:schemeClr val="tx1"/>
                      </a:solidFill>
                      <a:prstDash val="solid"/>
                      <a:round/>
                      <a:headEnd type="none" w="med" len="med"/>
                      <a:tailEnd type="none" w="med" len="med"/>
                    </a:lnL>
                    <a:noFill/>
                  </a:tcPr>
                </a:tc>
                <a:tc>
                  <a:txBody>
                    <a:bodyPr/>
                    <a:lstStyle/>
                    <a:p>
                      <a:pPr algn="ctr"/>
                      <a:r>
                        <a:rPr lang="en-US" sz="1800" dirty="0"/>
                        <a:t>2 – 11%</a:t>
                      </a:r>
                    </a:p>
                  </a:txBody>
                  <a:tcPr>
                    <a:noFill/>
                  </a:tcPr>
                </a:tc>
                <a:extLst>
                  <a:ext uri="{0D108BD9-81ED-4DB2-BD59-A6C34878D82A}">
                    <a16:rowId xmlns:a16="http://schemas.microsoft.com/office/drawing/2014/main" val="1036560440"/>
                  </a:ext>
                </a:extLst>
              </a:tr>
              <a:tr h="412060">
                <a:tc>
                  <a:txBody>
                    <a:bodyPr/>
                    <a:lstStyle/>
                    <a:p>
                      <a:pPr algn="r"/>
                      <a:r>
                        <a:rPr lang="en-US" sz="1800" dirty="0"/>
                        <a:t>70%</a:t>
                      </a:r>
                    </a:p>
                  </a:txBody>
                  <a:tcPr>
                    <a:lnR w="12700" cap="flat" cmpd="sng" algn="ctr">
                      <a:solidFill>
                        <a:schemeClr val="tx1"/>
                      </a:solidFill>
                      <a:prstDash val="solid"/>
                      <a:round/>
                      <a:headEnd type="none" w="med" len="med"/>
                      <a:tailEnd type="none" w="med" len="med"/>
                    </a:lnR>
                    <a:noFill/>
                  </a:tcPr>
                </a:tc>
                <a:tc>
                  <a:txBody>
                    <a:bodyPr/>
                    <a:lstStyle/>
                    <a:p>
                      <a:pPr algn="ctr"/>
                      <a:r>
                        <a:rPr lang="en-US" sz="1800" dirty="0"/>
                        <a:t>1 – 27%</a:t>
                      </a:r>
                    </a:p>
                  </a:txBody>
                  <a:tcPr>
                    <a:lnL w="12700" cap="flat" cmpd="sng" algn="ctr">
                      <a:solidFill>
                        <a:schemeClr val="tx1"/>
                      </a:solidFill>
                      <a:prstDash val="solid"/>
                      <a:round/>
                      <a:headEnd type="none" w="med" len="med"/>
                      <a:tailEnd type="none" w="med" len="med"/>
                    </a:lnL>
                    <a:noFill/>
                  </a:tcPr>
                </a:tc>
                <a:tc>
                  <a:txBody>
                    <a:bodyPr/>
                    <a:lstStyle/>
                    <a:p>
                      <a:pPr algn="ctr"/>
                      <a:r>
                        <a:rPr lang="en-US" sz="1800" dirty="0"/>
                        <a:t>0 – 11%</a:t>
                      </a:r>
                    </a:p>
                  </a:txBody>
                  <a:tcPr>
                    <a:noFill/>
                  </a:tcPr>
                </a:tc>
                <a:extLst>
                  <a:ext uri="{0D108BD9-81ED-4DB2-BD59-A6C34878D82A}">
                    <a16:rowId xmlns:a16="http://schemas.microsoft.com/office/drawing/2014/main" val="1966161920"/>
                  </a:ext>
                </a:extLst>
              </a:tr>
              <a:tr h="412060">
                <a:tc>
                  <a:txBody>
                    <a:bodyPr/>
                    <a:lstStyle/>
                    <a:p>
                      <a:pPr algn="r"/>
                      <a:r>
                        <a:rPr lang="en-US" sz="1800" dirty="0"/>
                        <a:t>80%</a:t>
                      </a:r>
                    </a:p>
                  </a:txBody>
                  <a:tcPr>
                    <a:lnR w="12700" cap="flat" cmpd="sng" algn="ctr">
                      <a:solidFill>
                        <a:schemeClr val="tx1"/>
                      </a:solidFill>
                      <a:prstDash val="solid"/>
                      <a:round/>
                      <a:headEnd type="none" w="med" len="med"/>
                      <a:tailEnd type="none" w="med" len="med"/>
                    </a:lnR>
                    <a:noFill/>
                  </a:tcPr>
                </a:tc>
                <a:tc>
                  <a:txBody>
                    <a:bodyPr/>
                    <a:lstStyle/>
                    <a:p>
                      <a:pPr algn="ctr"/>
                      <a:r>
                        <a:rPr lang="en-US" sz="1800" dirty="0"/>
                        <a:t>0 – 27%</a:t>
                      </a:r>
                    </a:p>
                  </a:txBody>
                  <a:tcPr>
                    <a:lnL w="12700" cap="flat" cmpd="sng" algn="ctr">
                      <a:solidFill>
                        <a:schemeClr val="tx1"/>
                      </a:solidFill>
                      <a:prstDash val="solid"/>
                      <a:round/>
                      <a:headEnd type="none" w="med" len="med"/>
                      <a:tailEnd type="none" w="med" len="med"/>
                    </a:lnL>
                    <a:noFill/>
                  </a:tcPr>
                </a:tc>
                <a:tc>
                  <a:txBody>
                    <a:bodyPr/>
                    <a:lstStyle/>
                    <a:p>
                      <a:pPr algn="ctr"/>
                      <a:r>
                        <a:rPr lang="en-US" sz="1800" dirty="0"/>
                        <a:t>1 – 10%</a:t>
                      </a:r>
                    </a:p>
                  </a:txBody>
                  <a:tcPr>
                    <a:noFill/>
                  </a:tcPr>
                </a:tc>
                <a:extLst>
                  <a:ext uri="{0D108BD9-81ED-4DB2-BD59-A6C34878D82A}">
                    <a16:rowId xmlns:a16="http://schemas.microsoft.com/office/drawing/2014/main" val="1319313267"/>
                  </a:ext>
                </a:extLst>
              </a:tr>
              <a:tr h="412060">
                <a:tc>
                  <a:txBody>
                    <a:bodyPr/>
                    <a:lstStyle/>
                    <a:p>
                      <a:pPr algn="r"/>
                      <a:r>
                        <a:rPr lang="en-US" sz="1800" dirty="0"/>
                        <a:t>90%</a:t>
                      </a:r>
                    </a:p>
                  </a:txBody>
                  <a:tcPr>
                    <a:lnR w="12700" cap="flat" cmpd="sng" algn="ctr">
                      <a:solidFill>
                        <a:schemeClr val="tx1"/>
                      </a:solidFill>
                      <a:prstDash val="solid"/>
                      <a:round/>
                      <a:headEnd type="none" w="med" len="med"/>
                      <a:tailEnd type="none" w="med" len="med"/>
                    </a:lnR>
                    <a:noFill/>
                  </a:tcPr>
                </a:tc>
                <a:tc>
                  <a:txBody>
                    <a:bodyPr/>
                    <a:lstStyle/>
                    <a:p>
                      <a:pPr algn="ctr"/>
                      <a:r>
                        <a:rPr lang="en-US" sz="1800" dirty="0"/>
                        <a:t>1 – 26%</a:t>
                      </a:r>
                    </a:p>
                  </a:txBody>
                  <a:tcPr>
                    <a:lnL w="12700" cap="flat" cmpd="sng" algn="ctr">
                      <a:solidFill>
                        <a:schemeClr val="tx1"/>
                      </a:solidFill>
                      <a:prstDash val="solid"/>
                      <a:round/>
                      <a:headEnd type="none" w="med" len="med"/>
                      <a:tailEnd type="none" w="med" len="med"/>
                    </a:lnL>
                    <a:noFill/>
                  </a:tcPr>
                </a:tc>
                <a:tc>
                  <a:txBody>
                    <a:bodyPr/>
                    <a:lstStyle/>
                    <a:p>
                      <a:pPr algn="ctr"/>
                      <a:r>
                        <a:rPr lang="en-US" sz="1800" dirty="0"/>
                        <a:t>0 – 9%</a:t>
                      </a:r>
                    </a:p>
                  </a:txBody>
                  <a:tcPr>
                    <a:noFill/>
                  </a:tcPr>
                </a:tc>
                <a:extLst>
                  <a:ext uri="{0D108BD9-81ED-4DB2-BD59-A6C34878D82A}">
                    <a16:rowId xmlns:a16="http://schemas.microsoft.com/office/drawing/2014/main" val="2340347809"/>
                  </a:ext>
                </a:extLst>
              </a:tr>
              <a:tr h="412060">
                <a:tc>
                  <a:txBody>
                    <a:bodyPr/>
                    <a:lstStyle/>
                    <a:p>
                      <a:pPr algn="r"/>
                      <a:r>
                        <a:rPr lang="en-US" sz="1800" dirty="0"/>
                        <a:t>100%</a:t>
                      </a:r>
                    </a:p>
                  </a:txBody>
                  <a:tcPr>
                    <a:lnR w="12700" cap="flat" cmpd="sng" algn="ctr">
                      <a:solidFill>
                        <a:schemeClr val="tx1"/>
                      </a:solidFill>
                      <a:prstDash val="solid"/>
                      <a:round/>
                      <a:headEnd type="none" w="med" len="med"/>
                      <a:tailEnd type="none" w="med" len="med"/>
                    </a:lnR>
                    <a:noFill/>
                  </a:tcPr>
                </a:tc>
                <a:tc>
                  <a:txBody>
                    <a:bodyPr/>
                    <a:lstStyle/>
                    <a:p>
                      <a:pPr algn="ctr"/>
                      <a:r>
                        <a:rPr lang="en-US" sz="1800" dirty="0"/>
                        <a:t>0 – 24%</a:t>
                      </a:r>
                    </a:p>
                  </a:txBody>
                  <a:tcPr>
                    <a:lnL w="12700" cap="flat" cmpd="sng" algn="ctr">
                      <a:solidFill>
                        <a:schemeClr val="tx1"/>
                      </a:solidFill>
                      <a:prstDash val="solid"/>
                      <a:round/>
                      <a:headEnd type="none" w="med" len="med"/>
                      <a:tailEnd type="none" w="med" len="med"/>
                    </a:lnL>
                    <a:noFill/>
                  </a:tcPr>
                </a:tc>
                <a:tc>
                  <a:txBody>
                    <a:bodyPr/>
                    <a:lstStyle/>
                    <a:p>
                      <a:pPr algn="ctr"/>
                      <a:r>
                        <a:rPr lang="en-US" sz="1800" dirty="0"/>
                        <a:t>0 – 7%</a:t>
                      </a:r>
                    </a:p>
                  </a:txBody>
                  <a:tcPr>
                    <a:noFill/>
                  </a:tcPr>
                </a:tc>
                <a:extLst>
                  <a:ext uri="{0D108BD9-81ED-4DB2-BD59-A6C34878D82A}">
                    <a16:rowId xmlns:a16="http://schemas.microsoft.com/office/drawing/2014/main" val="1335721311"/>
                  </a:ext>
                </a:extLst>
              </a:tr>
            </a:tbl>
          </a:graphicData>
        </a:graphic>
      </p:graphicFrame>
    </p:spTree>
    <p:extLst>
      <p:ext uri="{BB962C8B-B14F-4D97-AF65-F5344CB8AC3E}">
        <p14:creationId xmlns:p14="http://schemas.microsoft.com/office/powerpoint/2010/main" val="15317292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F0BEE-116B-3C42-834B-8894222CAEA7}"/>
              </a:ext>
            </a:extLst>
          </p:cNvPr>
          <p:cNvSpPr>
            <a:spLocks noGrp="1"/>
          </p:cNvSpPr>
          <p:nvPr>
            <p:ph type="title"/>
          </p:nvPr>
        </p:nvSpPr>
        <p:spPr>
          <a:xfrm>
            <a:off x="283534" y="-63795"/>
            <a:ext cx="11502887" cy="2195036"/>
          </a:xfrm>
        </p:spPr>
        <p:txBody>
          <a:bodyPr>
            <a:noAutofit/>
          </a:bodyPr>
          <a:lstStyle/>
          <a:p>
            <a:r>
              <a:rPr lang="en-US" sz="3600" b="1" dirty="0">
                <a:solidFill>
                  <a:schemeClr val="tx1"/>
                </a:solidFill>
                <a:ea typeface="+mn-ea"/>
                <a:cs typeface="+mn-cs"/>
              </a:rPr>
              <a:t>Hypothesis 3: </a:t>
            </a:r>
            <a:r>
              <a:rPr lang="en-US" sz="3200" dirty="0">
                <a:solidFill>
                  <a:schemeClr val="tx1"/>
                </a:solidFill>
                <a:ea typeface="+mn-ea"/>
                <a:cs typeface="+mn-cs"/>
              </a:rPr>
              <a:t>Splitting TRIN-r into TRIN-r – True and TRIN-r – False will negatively impact CRIN scores ability to incremental add to scores on VRIN-r, TRIN-r – True, and TRIN-r – False in the detection of mixed responding. </a:t>
            </a:r>
          </a:p>
        </p:txBody>
      </p:sp>
      <p:sp useBgFill="1">
        <p:nvSpPr>
          <p:cNvPr id="3" name="Content Placeholder 2">
            <a:extLst>
              <a:ext uri="{FF2B5EF4-FFF2-40B4-BE49-F238E27FC236}">
                <a16:creationId xmlns:a16="http://schemas.microsoft.com/office/drawing/2014/main" id="{8A6D686E-9B4E-7B4E-A75B-316569367B3D}"/>
              </a:ext>
            </a:extLst>
          </p:cNvPr>
          <p:cNvSpPr>
            <a:spLocks noGrp="1"/>
          </p:cNvSpPr>
          <p:nvPr>
            <p:ph sz="half" idx="1"/>
          </p:nvPr>
        </p:nvSpPr>
        <p:spPr>
          <a:xfrm>
            <a:off x="368594" y="2400743"/>
            <a:ext cx="5327375" cy="3923857"/>
          </a:xfrm>
        </p:spPr>
        <p:txBody>
          <a:bodyPr>
            <a:normAutofit/>
          </a:bodyPr>
          <a:lstStyle/>
          <a:p>
            <a:pPr lvl="1">
              <a:buFont typeface="Arial" panose="020B0604020202020204" pitchFamily="34" charset="0"/>
              <a:buChar char="•"/>
            </a:pPr>
            <a:r>
              <a:rPr lang="en-US" sz="2500" dirty="0">
                <a:solidFill>
                  <a:schemeClr val="tx1"/>
                </a:solidFill>
              </a:rPr>
              <a:t>Allowed scores on TRIN-r – True and TRIN-r - False to elevate beyond the 60-70 t-score range</a:t>
            </a:r>
          </a:p>
          <a:p>
            <a:pPr lvl="1">
              <a:buFont typeface="Arial" panose="020B0604020202020204" pitchFamily="34" charset="0"/>
              <a:buChar char="•"/>
            </a:pPr>
            <a:endParaRPr lang="en-US" sz="2500" dirty="0">
              <a:solidFill>
                <a:schemeClr val="tx1"/>
              </a:solidFill>
            </a:endParaRPr>
          </a:p>
          <a:p>
            <a:pPr lvl="1">
              <a:buFont typeface="Arial" panose="020B0604020202020204" pitchFamily="34" charset="0"/>
              <a:buChar char="•"/>
            </a:pPr>
            <a:r>
              <a:rPr lang="en-US" sz="2500" dirty="0">
                <a:solidFill>
                  <a:schemeClr val="tx1"/>
                </a:solidFill>
              </a:rPr>
              <a:t>Negatively impacted CRIN scores ability to incremental add to scores on VRIN-r, TRIN-r – True, and TRIN-r – False in the detection of mixed responding </a:t>
            </a:r>
          </a:p>
        </p:txBody>
      </p:sp>
      <p:graphicFrame>
        <p:nvGraphicFramePr>
          <p:cNvPr id="4" name="Table 3">
            <a:extLst>
              <a:ext uri="{FF2B5EF4-FFF2-40B4-BE49-F238E27FC236}">
                <a16:creationId xmlns:a16="http://schemas.microsoft.com/office/drawing/2014/main" id="{D83BBD11-DF8E-8941-ABCF-0B0419387C57}"/>
              </a:ext>
            </a:extLst>
          </p:cNvPr>
          <p:cNvGraphicFramePr>
            <a:graphicFrameLocks noGrp="1"/>
          </p:cNvGraphicFramePr>
          <p:nvPr>
            <p:extLst>
              <p:ext uri="{D42A27DB-BD31-4B8C-83A1-F6EECF244321}">
                <p14:modId xmlns:p14="http://schemas.microsoft.com/office/powerpoint/2010/main" val="457546051"/>
              </p:ext>
            </p:extLst>
          </p:nvPr>
        </p:nvGraphicFramePr>
        <p:xfrm>
          <a:off x="5889206" y="2131241"/>
          <a:ext cx="5997994" cy="4514084"/>
        </p:xfrm>
        <a:graphic>
          <a:graphicData uri="http://schemas.openxmlformats.org/drawingml/2006/table">
            <a:tbl>
              <a:tblPr firstRow="1" bandRow="1">
                <a:effectLst>
                  <a:outerShdw blurRad="63500" sx="102000" sy="102000" algn="ctr" rotWithShape="0">
                    <a:prstClr val="black">
                      <a:alpha val="40000"/>
                    </a:prstClr>
                  </a:outerShdw>
                </a:effectLst>
                <a:tableStyleId>{5C22544A-7EE6-4342-B048-85BDC9FD1C3A}</a:tableStyleId>
              </a:tblPr>
              <a:tblGrid>
                <a:gridCol w="1301131">
                  <a:extLst>
                    <a:ext uri="{9D8B030D-6E8A-4147-A177-3AD203B41FA5}">
                      <a16:colId xmlns:a16="http://schemas.microsoft.com/office/drawing/2014/main" val="359429691"/>
                    </a:ext>
                  </a:extLst>
                </a:gridCol>
                <a:gridCol w="2177158">
                  <a:extLst>
                    <a:ext uri="{9D8B030D-6E8A-4147-A177-3AD203B41FA5}">
                      <a16:colId xmlns:a16="http://schemas.microsoft.com/office/drawing/2014/main" val="1129980049"/>
                    </a:ext>
                  </a:extLst>
                </a:gridCol>
                <a:gridCol w="2519705">
                  <a:extLst>
                    <a:ext uri="{9D8B030D-6E8A-4147-A177-3AD203B41FA5}">
                      <a16:colId xmlns:a16="http://schemas.microsoft.com/office/drawing/2014/main" val="3056073668"/>
                    </a:ext>
                  </a:extLst>
                </a:gridCol>
              </a:tblGrid>
              <a:tr h="801742">
                <a:tc>
                  <a:txBody>
                    <a:bodyPr/>
                    <a:lstStyle/>
                    <a:p>
                      <a:pPr algn="ctr"/>
                      <a:endParaRPr lang="en-US" sz="1600" dirty="0">
                        <a:solidFill>
                          <a:sysClr val="windowText" lastClr="000000"/>
                        </a:solidFill>
                      </a:endParaRPr>
                    </a:p>
                  </a:txBody>
                  <a:tcPr>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ysClr val="windowText" lastClr="000000"/>
                          </a:solidFill>
                        </a:rPr>
                        <a:t>VRIN-r, TRIN-r, &amp; CRIN</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ysClr val="windowText" lastClr="000000"/>
                          </a:solidFill>
                        </a:rPr>
                        <a:t>VRIN-r, TRIN-r – True, TRIN-r - False, &amp; CRIN</a:t>
                      </a:r>
                    </a:p>
                  </a:txBody>
                  <a:tcPr anchor="b">
                    <a:lnL w="12700" cap="flat" cmpd="sng" algn="ctr">
                      <a:no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88558939"/>
                  </a:ext>
                </a:extLst>
              </a:tr>
              <a:tr h="467954">
                <a:tc>
                  <a:txBody>
                    <a:bodyPr/>
                    <a:lstStyle/>
                    <a:p>
                      <a:pPr algn="ctr"/>
                      <a:r>
                        <a:rPr lang="en-US" sz="1800" dirty="0">
                          <a:solidFill>
                            <a:sysClr val="windowText" lastClr="000000"/>
                          </a:solidFill>
                        </a:rPr>
                        <a:t>Mixed Responding Rate</a:t>
                      </a:r>
                    </a:p>
                  </a:txBody>
                  <a:tcPr anchor="b">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ysClr val="windowText" lastClr="000000"/>
                          </a:solidFill>
                        </a:rPr>
                        <a:t>% Detected by CRIN</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accent2"/>
                      </a:solidFill>
                      <a:prstDash val="solid"/>
                      <a:round/>
                      <a:headEnd type="none" w="med" len="med"/>
                      <a:tailEnd type="none" w="med" len="med"/>
                    </a:lnB>
                    <a:noFill/>
                  </a:tcPr>
                </a:tc>
                <a:tc>
                  <a:txBody>
                    <a:bodyPr/>
                    <a:lstStyle/>
                    <a:p>
                      <a:pPr algn="ctr"/>
                      <a:r>
                        <a:rPr lang="en-US" sz="1800" dirty="0">
                          <a:solidFill>
                            <a:sysClr val="windowText" lastClr="000000"/>
                          </a:solidFill>
                        </a:rPr>
                        <a:t>% Detected by CRIN</a:t>
                      </a:r>
                    </a:p>
                  </a:txBody>
                  <a:tcPr anchor="b">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762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584114516"/>
                  </a:ext>
                </a:extLst>
              </a:tr>
              <a:tr h="399706">
                <a:tc>
                  <a:txBody>
                    <a:bodyPr/>
                    <a:lstStyle/>
                    <a:p>
                      <a:pPr algn="r"/>
                      <a:r>
                        <a:rPr lang="en-US" sz="1800" dirty="0">
                          <a:solidFill>
                            <a:sysClr val="windowText" lastClr="000000"/>
                          </a:solidFill>
                        </a:rPr>
                        <a:t>40%</a:t>
                      </a:r>
                    </a:p>
                  </a:txBody>
                  <a:tcPr>
                    <a:lnR w="76200" cap="flat" cmpd="sng" algn="ctr">
                      <a:solidFill>
                        <a:schemeClr val="accent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1800" dirty="0">
                          <a:solidFill>
                            <a:sysClr val="windowText" lastClr="000000"/>
                          </a:solidFill>
                        </a:rPr>
                        <a:t>10 – 16%</a:t>
                      </a:r>
                    </a:p>
                  </a:txBody>
                  <a:tcPr>
                    <a:lnL w="762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762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1800" dirty="0">
                          <a:solidFill>
                            <a:sysClr val="windowText" lastClr="000000"/>
                          </a:solidFill>
                        </a:rPr>
                        <a:t>6 – 10%</a:t>
                      </a:r>
                    </a:p>
                  </a:txBody>
                  <a:tcPr>
                    <a:lnL w="12700" cap="flat" cmpd="sng" algn="ctr">
                      <a:noFill/>
                      <a:prstDash val="solid"/>
                      <a:round/>
                      <a:headEnd type="none" w="med" len="med"/>
                      <a:tailEnd type="none" w="med" len="med"/>
                    </a:lnL>
                    <a:lnR w="76200" cap="flat" cmpd="sng" algn="ctr">
                      <a:solidFill>
                        <a:schemeClr val="accent2"/>
                      </a:solidFill>
                      <a:prstDash val="solid"/>
                      <a:round/>
                      <a:headEnd type="none" w="med" len="med"/>
                      <a:tailEnd type="none" w="med" len="med"/>
                    </a:lnR>
                    <a:lnT w="762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37101794"/>
                  </a:ext>
                </a:extLst>
              </a:tr>
              <a:tr h="399706">
                <a:tc>
                  <a:txBody>
                    <a:bodyPr/>
                    <a:lstStyle/>
                    <a:p>
                      <a:pPr algn="r"/>
                      <a:r>
                        <a:rPr lang="en-US" sz="1800" dirty="0">
                          <a:solidFill>
                            <a:sysClr val="windowText" lastClr="000000"/>
                          </a:solidFill>
                        </a:rPr>
                        <a:t>50%</a:t>
                      </a:r>
                    </a:p>
                  </a:txBody>
                  <a:tcPr>
                    <a:lnR w="762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ysClr val="windowText" lastClr="000000"/>
                          </a:solidFill>
                        </a:rPr>
                        <a:t>6 – 21%</a:t>
                      </a:r>
                    </a:p>
                  </a:txBody>
                  <a:tcPr>
                    <a:lnL w="762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1800" dirty="0">
                          <a:solidFill>
                            <a:sysClr val="windowText" lastClr="000000"/>
                          </a:solidFill>
                        </a:rPr>
                        <a:t>3 – 10%</a:t>
                      </a:r>
                    </a:p>
                  </a:txBody>
                  <a:tcPr>
                    <a:lnL w="12700" cap="flat" cmpd="sng" algn="ctr">
                      <a:noFill/>
                      <a:prstDash val="solid"/>
                      <a:round/>
                      <a:headEnd type="none" w="med" len="med"/>
                      <a:tailEnd type="none" w="med" len="med"/>
                    </a:lnL>
                    <a:lnR w="762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942529"/>
                  </a:ext>
                </a:extLst>
              </a:tr>
              <a:tr h="399706">
                <a:tc>
                  <a:txBody>
                    <a:bodyPr/>
                    <a:lstStyle/>
                    <a:p>
                      <a:pPr algn="r"/>
                      <a:r>
                        <a:rPr lang="en-US" sz="1800" dirty="0">
                          <a:solidFill>
                            <a:sysClr val="windowText" lastClr="000000"/>
                          </a:solidFill>
                        </a:rPr>
                        <a:t>60%</a:t>
                      </a:r>
                    </a:p>
                  </a:txBody>
                  <a:tcPr>
                    <a:lnR w="762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1800" dirty="0">
                          <a:solidFill>
                            <a:sysClr val="windowText" lastClr="000000"/>
                          </a:solidFill>
                        </a:rPr>
                        <a:t>3 – 27%</a:t>
                      </a:r>
                    </a:p>
                  </a:txBody>
                  <a:tcPr>
                    <a:lnL w="762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1800" dirty="0">
                          <a:solidFill>
                            <a:sysClr val="windowText" lastClr="000000"/>
                          </a:solidFill>
                        </a:rPr>
                        <a:t>2 – 11%</a:t>
                      </a:r>
                    </a:p>
                  </a:txBody>
                  <a:tcPr>
                    <a:lnL w="12700" cap="flat" cmpd="sng" algn="ctr">
                      <a:noFill/>
                      <a:prstDash val="solid"/>
                      <a:round/>
                      <a:headEnd type="none" w="med" len="med"/>
                      <a:tailEnd type="none" w="med" len="med"/>
                    </a:lnL>
                    <a:lnR w="762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036560440"/>
                  </a:ext>
                </a:extLst>
              </a:tr>
              <a:tr h="399706">
                <a:tc>
                  <a:txBody>
                    <a:bodyPr/>
                    <a:lstStyle/>
                    <a:p>
                      <a:pPr algn="r"/>
                      <a:r>
                        <a:rPr lang="en-US" sz="1800" dirty="0">
                          <a:solidFill>
                            <a:sysClr val="windowText" lastClr="000000"/>
                          </a:solidFill>
                        </a:rPr>
                        <a:t>70%</a:t>
                      </a:r>
                    </a:p>
                  </a:txBody>
                  <a:tcPr>
                    <a:lnR w="762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1800" dirty="0">
                          <a:solidFill>
                            <a:sysClr val="windowText" lastClr="000000"/>
                          </a:solidFill>
                        </a:rPr>
                        <a:t>1 – 27%</a:t>
                      </a:r>
                    </a:p>
                  </a:txBody>
                  <a:tcPr>
                    <a:lnL w="762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1800" dirty="0">
                          <a:solidFill>
                            <a:sysClr val="windowText" lastClr="000000"/>
                          </a:solidFill>
                        </a:rPr>
                        <a:t>0 – 11%</a:t>
                      </a:r>
                    </a:p>
                  </a:txBody>
                  <a:tcPr>
                    <a:lnL w="12700" cap="flat" cmpd="sng" algn="ctr">
                      <a:noFill/>
                      <a:prstDash val="solid"/>
                      <a:round/>
                      <a:headEnd type="none" w="med" len="med"/>
                      <a:tailEnd type="none" w="med" len="med"/>
                    </a:lnL>
                    <a:lnR w="762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966161920"/>
                  </a:ext>
                </a:extLst>
              </a:tr>
              <a:tr h="399706">
                <a:tc>
                  <a:txBody>
                    <a:bodyPr/>
                    <a:lstStyle/>
                    <a:p>
                      <a:pPr algn="r"/>
                      <a:r>
                        <a:rPr lang="en-US" sz="1800" dirty="0">
                          <a:solidFill>
                            <a:sysClr val="windowText" lastClr="000000"/>
                          </a:solidFill>
                        </a:rPr>
                        <a:t>80%</a:t>
                      </a:r>
                    </a:p>
                  </a:txBody>
                  <a:tcPr>
                    <a:lnR w="762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1800" dirty="0">
                          <a:solidFill>
                            <a:sysClr val="windowText" lastClr="000000"/>
                          </a:solidFill>
                        </a:rPr>
                        <a:t>0 – 27%</a:t>
                      </a:r>
                    </a:p>
                  </a:txBody>
                  <a:tcPr>
                    <a:lnL w="762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1800" dirty="0">
                          <a:solidFill>
                            <a:sysClr val="windowText" lastClr="000000"/>
                          </a:solidFill>
                        </a:rPr>
                        <a:t>1 – 10%</a:t>
                      </a:r>
                    </a:p>
                  </a:txBody>
                  <a:tcPr>
                    <a:lnL w="12700" cap="flat" cmpd="sng" algn="ctr">
                      <a:noFill/>
                      <a:prstDash val="solid"/>
                      <a:round/>
                      <a:headEnd type="none" w="med" len="med"/>
                      <a:tailEnd type="none" w="med" len="med"/>
                    </a:lnL>
                    <a:lnR w="762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319313267"/>
                  </a:ext>
                </a:extLst>
              </a:tr>
              <a:tr h="399706">
                <a:tc>
                  <a:txBody>
                    <a:bodyPr/>
                    <a:lstStyle/>
                    <a:p>
                      <a:pPr algn="r"/>
                      <a:r>
                        <a:rPr lang="en-US" sz="1800" dirty="0">
                          <a:solidFill>
                            <a:sysClr val="windowText" lastClr="000000"/>
                          </a:solidFill>
                        </a:rPr>
                        <a:t>90%</a:t>
                      </a:r>
                    </a:p>
                  </a:txBody>
                  <a:tcPr>
                    <a:lnR w="762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1800" dirty="0">
                          <a:solidFill>
                            <a:sysClr val="windowText" lastClr="000000"/>
                          </a:solidFill>
                        </a:rPr>
                        <a:t>1 – 26%</a:t>
                      </a:r>
                    </a:p>
                  </a:txBody>
                  <a:tcPr>
                    <a:lnL w="762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1800" dirty="0">
                          <a:solidFill>
                            <a:sysClr val="windowText" lastClr="000000"/>
                          </a:solidFill>
                        </a:rPr>
                        <a:t>0 – 9%</a:t>
                      </a:r>
                    </a:p>
                  </a:txBody>
                  <a:tcPr>
                    <a:lnL w="12700" cap="flat" cmpd="sng" algn="ctr">
                      <a:noFill/>
                      <a:prstDash val="solid"/>
                      <a:round/>
                      <a:headEnd type="none" w="med" len="med"/>
                      <a:tailEnd type="none" w="med" len="med"/>
                    </a:lnL>
                    <a:lnR w="762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340347809"/>
                  </a:ext>
                </a:extLst>
              </a:tr>
              <a:tr h="399706">
                <a:tc>
                  <a:txBody>
                    <a:bodyPr/>
                    <a:lstStyle/>
                    <a:p>
                      <a:pPr algn="r"/>
                      <a:r>
                        <a:rPr lang="en-US" sz="1800" dirty="0">
                          <a:solidFill>
                            <a:sysClr val="windowText" lastClr="000000"/>
                          </a:solidFill>
                        </a:rPr>
                        <a:t>100%</a:t>
                      </a:r>
                    </a:p>
                  </a:txBody>
                  <a:tcPr>
                    <a:lnR w="762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ysClr val="windowText" lastClr="000000"/>
                          </a:solidFill>
                        </a:rPr>
                        <a:t>0 – 24%</a:t>
                      </a:r>
                    </a:p>
                  </a:txBody>
                  <a:tcPr>
                    <a:lnL w="762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accent2"/>
                      </a:solidFill>
                      <a:prstDash val="solid"/>
                      <a:round/>
                      <a:headEnd type="none" w="med" len="med"/>
                      <a:tailEnd type="none" w="med" len="med"/>
                    </a:lnB>
                    <a:noFill/>
                  </a:tcPr>
                </a:tc>
                <a:tc>
                  <a:txBody>
                    <a:bodyPr/>
                    <a:lstStyle/>
                    <a:p>
                      <a:pPr algn="ctr"/>
                      <a:r>
                        <a:rPr lang="en-US" sz="1800" dirty="0">
                          <a:solidFill>
                            <a:sysClr val="windowText" lastClr="000000"/>
                          </a:solidFill>
                        </a:rPr>
                        <a:t>0 – 7%</a:t>
                      </a:r>
                    </a:p>
                  </a:txBody>
                  <a:tcPr>
                    <a:lnL w="12700" cap="flat" cmpd="sng" algn="ctr">
                      <a:noFill/>
                      <a:prstDash val="solid"/>
                      <a:round/>
                      <a:headEnd type="none" w="med" len="med"/>
                      <a:tailEnd type="none" w="med" len="med"/>
                    </a:lnL>
                    <a:lnR w="762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335721311"/>
                  </a:ext>
                </a:extLst>
              </a:tr>
            </a:tbl>
          </a:graphicData>
        </a:graphic>
      </p:graphicFrame>
    </p:spTree>
    <p:extLst>
      <p:ext uri="{BB962C8B-B14F-4D97-AF65-F5344CB8AC3E}">
        <p14:creationId xmlns:p14="http://schemas.microsoft.com/office/powerpoint/2010/main" val="23510558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6D686E-9B4E-7B4E-A75B-316569367B3D}"/>
              </a:ext>
            </a:extLst>
          </p:cNvPr>
          <p:cNvSpPr>
            <a:spLocks noGrp="1"/>
          </p:cNvSpPr>
          <p:nvPr>
            <p:ph sz="half" idx="1"/>
          </p:nvPr>
        </p:nvSpPr>
        <p:spPr>
          <a:xfrm>
            <a:off x="632485" y="2323356"/>
            <a:ext cx="5053542" cy="4023360"/>
          </a:xfrm>
        </p:spPr>
        <p:txBody>
          <a:bodyPr>
            <a:normAutofit/>
          </a:bodyPr>
          <a:lstStyle/>
          <a:p>
            <a:pPr>
              <a:buFont typeface="Arial" panose="020B0604020202020204" pitchFamily="34" charset="0"/>
              <a:buChar char="•"/>
            </a:pPr>
            <a:r>
              <a:rPr lang="en-US" sz="2500" dirty="0">
                <a:solidFill>
                  <a:schemeClr val="tx1"/>
                </a:solidFill>
              </a:rPr>
              <a:t> However, by splitting TRIN-r into TRIN-r – True and TRIN-r – False, fewer invalid cases were detected than when simply using TRIN-r scores</a:t>
            </a:r>
          </a:p>
        </p:txBody>
      </p:sp>
      <p:graphicFrame>
        <p:nvGraphicFramePr>
          <p:cNvPr id="4" name="Table 3">
            <a:extLst>
              <a:ext uri="{FF2B5EF4-FFF2-40B4-BE49-F238E27FC236}">
                <a16:creationId xmlns:a16="http://schemas.microsoft.com/office/drawing/2014/main" id="{D83BBD11-DF8E-8941-ABCF-0B0419387C57}"/>
              </a:ext>
            </a:extLst>
          </p:cNvPr>
          <p:cNvGraphicFramePr>
            <a:graphicFrameLocks noGrp="1"/>
          </p:cNvGraphicFramePr>
          <p:nvPr>
            <p:extLst>
              <p:ext uri="{D42A27DB-BD31-4B8C-83A1-F6EECF244321}">
                <p14:modId xmlns:p14="http://schemas.microsoft.com/office/powerpoint/2010/main" val="2653972656"/>
              </p:ext>
            </p:extLst>
          </p:nvPr>
        </p:nvGraphicFramePr>
        <p:xfrm>
          <a:off x="5994400" y="1977171"/>
          <a:ext cx="6031395" cy="4715731"/>
        </p:xfrm>
        <a:graphic>
          <a:graphicData uri="http://schemas.openxmlformats.org/drawingml/2006/table">
            <a:tbl>
              <a:tblPr firstRow="1" bandRow="1">
                <a:tableStyleId>{5C22544A-7EE6-4342-B048-85BDC9FD1C3A}</a:tableStyleId>
              </a:tblPr>
              <a:tblGrid>
                <a:gridCol w="1308376">
                  <a:extLst>
                    <a:ext uri="{9D8B030D-6E8A-4147-A177-3AD203B41FA5}">
                      <a16:colId xmlns:a16="http://schemas.microsoft.com/office/drawing/2014/main" val="359429691"/>
                    </a:ext>
                  </a:extLst>
                </a:gridCol>
                <a:gridCol w="2189283">
                  <a:extLst>
                    <a:ext uri="{9D8B030D-6E8A-4147-A177-3AD203B41FA5}">
                      <a16:colId xmlns:a16="http://schemas.microsoft.com/office/drawing/2014/main" val="1129980049"/>
                    </a:ext>
                  </a:extLst>
                </a:gridCol>
                <a:gridCol w="2533736">
                  <a:extLst>
                    <a:ext uri="{9D8B030D-6E8A-4147-A177-3AD203B41FA5}">
                      <a16:colId xmlns:a16="http://schemas.microsoft.com/office/drawing/2014/main" val="3056073668"/>
                    </a:ext>
                  </a:extLst>
                </a:gridCol>
              </a:tblGrid>
              <a:tr h="828223">
                <a:tc>
                  <a:txBody>
                    <a:bodyPr/>
                    <a:lstStyle/>
                    <a:p>
                      <a:pPr algn="ctr"/>
                      <a:endParaRPr lang="en-US" sz="1800" dirty="0">
                        <a:solidFill>
                          <a:schemeClr val="tx1"/>
                        </a:solidFill>
                      </a:endParaRPr>
                    </a:p>
                  </a:txBody>
                  <a:tcP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VRIN-r, TRIN-r, &amp; CRIN</a:t>
                      </a:r>
                    </a:p>
                  </a:txBody>
                  <a:tcPr anchor="b">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VRIN-r, TRIN-r – True, TRIN-r - False, &amp; CRIN</a:t>
                      </a:r>
                    </a:p>
                  </a:txBody>
                  <a:tcPr anchor="b">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88558939"/>
                  </a:ext>
                </a:extLst>
              </a:tr>
              <a:tr h="997152">
                <a:tc>
                  <a:txBody>
                    <a:bodyPr/>
                    <a:lstStyle/>
                    <a:p>
                      <a:pPr algn="ctr"/>
                      <a:r>
                        <a:rPr lang="en-US" sz="1800" dirty="0">
                          <a:solidFill>
                            <a:schemeClr val="tx1"/>
                          </a:solidFill>
                        </a:rPr>
                        <a:t>Mixed Responding Rate</a:t>
                      </a:r>
                    </a:p>
                  </a:txBody>
                  <a:tcPr anchor="b">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rPr>
                        <a:t>% Not Detected</a:t>
                      </a: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rPr>
                        <a:t>% Not Detected</a:t>
                      </a: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4114516"/>
                  </a:ext>
                </a:extLst>
              </a:tr>
              <a:tr h="412908">
                <a:tc>
                  <a:txBody>
                    <a:bodyPr/>
                    <a:lstStyle/>
                    <a:p>
                      <a:pPr algn="r"/>
                      <a:r>
                        <a:rPr lang="en-US" sz="1800" dirty="0">
                          <a:solidFill>
                            <a:schemeClr val="tx1"/>
                          </a:solidFill>
                        </a:rPr>
                        <a:t>40%</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a:r>
                        <a:rPr lang="en-US" sz="1800" dirty="0">
                          <a:solidFill>
                            <a:schemeClr val="tx1"/>
                          </a:solidFill>
                        </a:rPr>
                        <a:t>39 – 80%</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lgn="ctr"/>
                      <a:r>
                        <a:rPr lang="en-US" sz="1800" dirty="0">
                          <a:solidFill>
                            <a:schemeClr val="tx1"/>
                          </a:solidFill>
                        </a:rPr>
                        <a:t>24 – 58%</a:t>
                      </a:r>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37101794"/>
                  </a:ext>
                </a:extLst>
              </a:tr>
              <a:tr h="412908">
                <a:tc>
                  <a:txBody>
                    <a:bodyPr/>
                    <a:lstStyle/>
                    <a:p>
                      <a:pPr algn="r"/>
                      <a:r>
                        <a:rPr lang="en-US" sz="1800" dirty="0">
                          <a:solidFill>
                            <a:schemeClr val="tx1"/>
                          </a:solidFill>
                        </a:rPr>
                        <a:t>50%</a:t>
                      </a:r>
                    </a:p>
                  </a:txBody>
                  <a:tcPr>
                    <a:lnR w="12700" cap="flat" cmpd="sng" algn="ctr">
                      <a:solidFill>
                        <a:schemeClr val="tx1"/>
                      </a:solidFill>
                      <a:prstDash val="solid"/>
                      <a:round/>
                      <a:headEnd type="none" w="med" len="med"/>
                      <a:tailEnd type="none" w="med" len="med"/>
                    </a:ln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4 – 30%</a:t>
                      </a:r>
                    </a:p>
                  </a:txBody>
                  <a:tcPr>
                    <a:lnL w="12700" cap="flat" cmpd="sng" algn="ctr">
                      <a:solidFill>
                        <a:schemeClr val="tx1"/>
                      </a:solidFill>
                      <a:prstDash val="solid"/>
                      <a:round/>
                      <a:headEnd type="none" w="med" len="med"/>
                      <a:tailEnd type="none" w="med" len="med"/>
                    </a:lnL>
                    <a:noFill/>
                  </a:tcPr>
                </a:tc>
                <a:tc>
                  <a:txBody>
                    <a:bodyPr/>
                    <a:lstStyle/>
                    <a:p>
                      <a:pPr algn="ctr"/>
                      <a:r>
                        <a:rPr lang="en-US" sz="1800" dirty="0">
                          <a:solidFill>
                            <a:schemeClr val="tx1"/>
                          </a:solidFill>
                        </a:rPr>
                        <a:t>10 – 42%</a:t>
                      </a:r>
                    </a:p>
                  </a:txBody>
                  <a:tcPr>
                    <a:noFill/>
                  </a:tcPr>
                </a:tc>
                <a:extLst>
                  <a:ext uri="{0D108BD9-81ED-4DB2-BD59-A6C34878D82A}">
                    <a16:rowId xmlns:a16="http://schemas.microsoft.com/office/drawing/2014/main" val="33942529"/>
                  </a:ext>
                </a:extLst>
              </a:tr>
              <a:tr h="412908">
                <a:tc>
                  <a:txBody>
                    <a:bodyPr/>
                    <a:lstStyle/>
                    <a:p>
                      <a:pPr algn="r"/>
                      <a:r>
                        <a:rPr lang="en-US" sz="1800" dirty="0">
                          <a:solidFill>
                            <a:schemeClr val="tx1"/>
                          </a:solidFill>
                        </a:rPr>
                        <a:t>60%</a:t>
                      </a:r>
                    </a:p>
                  </a:txBody>
                  <a:tcPr>
                    <a:lnR w="12700" cap="flat" cmpd="sng" algn="ctr">
                      <a:solidFill>
                        <a:schemeClr val="tx1"/>
                      </a:solidFill>
                      <a:prstDash val="solid"/>
                      <a:round/>
                      <a:headEnd type="none" w="med" len="med"/>
                      <a:tailEnd type="none" w="med" len="med"/>
                    </a:lnR>
                    <a:noFill/>
                  </a:tcPr>
                </a:tc>
                <a:tc>
                  <a:txBody>
                    <a:bodyPr/>
                    <a:lstStyle/>
                    <a:p>
                      <a:pPr algn="ctr"/>
                      <a:r>
                        <a:rPr lang="en-US" sz="1800" dirty="0">
                          <a:solidFill>
                            <a:schemeClr val="tx1"/>
                          </a:solidFill>
                        </a:rPr>
                        <a:t>4 – 31%</a:t>
                      </a:r>
                    </a:p>
                  </a:txBody>
                  <a:tcPr>
                    <a:lnL w="12700" cap="flat" cmpd="sng" algn="ctr">
                      <a:solidFill>
                        <a:schemeClr val="tx1"/>
                      </a:solidFill>
                      <a:prstDash val="solid"/>
                      <a:round/>
                      <a:headEnd type="none" w="med" len="med"/>
                      <a:tailEnd type="none" w="med" len="med"/>
                    </a:lnL>
                    <a:noFill/>
                  </a:tcPr>
                </a:tc>
                <a:tc>
                  <a:txBody>
                    <a:bodyPr/>
                    <a:lstStyle/>
                    <a:p>
                      <a:pPr algn="ctr"/>
                      <a:r>
                        <a:rPr lang="en-US" sz="1800" dirty="0">
                          <a:solidFill>
                            <a:schemeClr val="tx1"/>
                          </a:solidFill>
                        </a:rPr>
                        <a:t>7 – 29%</a:t>
                      </a:r>
                    </a:p>
                  </a:txBody>
                  <a:tcPr>
                    <a:noFill/>
                  </a:tcPr>
                </a:tc>
                <a:extLst>
                  <a:ext uri="{0D108BD9-81ED-4DB2-BD59-A6C34878D82A}">
                    <a16:rowId xmlns:a16="http://schemas.microsoft.com/office/drawing/2014/main" val="1036560440"/>
                  </a:ext>
                </a:extLst>
              </a:tr>
              <a:tr h="412908">
                <a:tc>
                  <a:txBody>
                    <a:bodyPr/>
                    <a:lstStyle/>
                    <a:p>
                      <a:pPr algn="r"/>
                      <a:r>
                        <a:rPr lang="en-US" sz="1800" dirty="0">
                          <a:solidFill>
                            <a:schemeClr val="tx1"/>
                          </a:solidFill>
                        </a:rPr>
                        <a:t>70%</a:t>
                      </a:r>
                    </a:p>
                  </a:txBody>
                  <a:tcPr>
                    <a:lnR w="12700" cap="flat" cmpd="sng" algn="ctr">
                      <a:solidFill>
                        <a:schemeClr val="tx1"/>
                      </a:solidFill>
                      <a:prstDash val="solid"/>
                      <a:round/>
                      <a:headEnd type="none" w="med" len="med"/>
                      <a:tailEnd type="none" w="med" len="med"/>
                    </a:lnR>
                    <a:noFill/>
                  </a:tcPr>
                </a:tc>
                <a:tc>
                  <a:txBody>
                    <a:bodyPr/>
                    <a:lstStyle/>
                    <a:p>
                      <a:pPr algn="ctr"/>
                      <a:r>
                        <a:rPr lang="en-US" sz="1800" dirty="0">
                          <a:solidFill>
                            <a:schemeClr val="tx1"/>
                          </a:solidFill>
                        </a:rPr>
                        <a:t>2 – 20%</a:t>
                      </a:r>
                    </a:p>
                  </a:txBody>
                  <a:tcPr>
                    <a:lnL w="12700" cap="flat" cmpd="sng" algn="ctr">
                      <a:solidFill>
                        <a:schemeClr val="tx1"/>
                      </a:solidFill>
                      <a:prstDash val="solid"/>
                      <a:round/>
                      <a:headEnd type="none" w="med" len="med"/>
                      <a:tailEnd type="none" w="med" len="med"/>
                    </a:lnL>
                    <a:noFill/>
                  </a:tcPr>
                </a:tc>
                <a:tc>
                  <a:txBody>
                    <a:bodyPr/>
                    <a:lstStyle/>
                    <a:p>
                      <a:pPr algn="ctr"/>
                      <a:r>
                        <a:rPr lang="en-US" sz="1800" dirty="0">
                          <a:solidFill>
                            <a:schemeClr val="tx1"/>
                          </a:solidFill>
                        </a:rPr>
                        <a:t>6 – 21%</a:t>
                      </a:r>
                    </a:p>
                  </a:txBody>
                  <a:tcPr>
                    <a:noFill/>
                  </a:tcPr>
                </a:tc>
                <a:extLst>
                  <a:ext uri="{0D108BD9-81ED-4DB2-BD59-A6C34878D82A}">
                    <a16:rowId xmlns:a16="http://schemas.microsoft.com/office/drawing/2014/main" val="1966161920"/>
                  </a:ext>
                </a:extLst>
              </a:tr>
              <a:tr h="412908">
                <a:tc>
                  <a:txBody>
                    <a:bodyPr/>
                    <a:lstStyle/>
                    <a:p>
                      <a:pPr algn="r"/>
                      <a:r>
                        <a:rPr lang="en-US" sz="1800" dirty="0">
                          <a:solidFill>
                            <a:schemeClr val="tx1"/>
                          </a:solidFill>
                        </a:rPr>
                        <a:t>80%</a:t>
                      </a:r>
                    </a:p>
                  </a:txBody>
                  <a:tcPr>
                    <a:lnR w="12700" cap="flat" cmpd="sng" algn="ctr">
                      <a:solidFill>
                        <a:schemeClr val="tx1"/>
                      </a:solidFill>
                      <a:prstDash val="solid"/>
                      <a:round/>
                      <a:headEnd type="none" w="med" len="med"/>
                      <a:tailEnd type="none" w="med" len="med"/>
                    </a:lnR>
                    <a:noFill/>
                  </a:tcPr>
                </a:tc>
                <a:tc>
                  <a:txBody>
                    <a:bodyPr/>
                    <a:lstStyle/>
                    <a:p>
                      <a:pPr algn="ctr"/>
                      <a:r>
                        <a:rPr lang="en-US" sz="1800" dirty="0">
                          <a:solidFill>
                            <a:schemeClr val="tx1"/>
                          </a:solidFill>
                        </a:rPr>
                        <a:t>0 – 12%</a:t>
                      </a:r>
                    </a:p>
                  </a:txBody>
                  <a:tcPr>
                    <a:lnL w="12700" cap="flat" cmpd="sng" algn="ctr">
                      <a:solidFill>
                        <a:schemeClr val="tx1"/>
                      </a:solidFill>
                      <a:prstDash val="solid"/>
                      <a:round/>
                      <a:headEnd type="none" w="med" len="med"/>
                      <a:tailEnd type="none" w="med" len="med"/>
                    </a:lnL>
                    <a:noFill/>
                  </a:tcPr>
                </a:tc>
                <a:tc>
                  <a:txBody>
                    <a:bodyPr/>
                    <a:lstStyle/>
                    <a:p>
                      <a:pPr algn="ctr"/>
                      <a:r>
                        <a:rPr lang="en-US" sz="1800" dirty="0">
                          <a:solidFill>
                            <a:schemeClr val="tx1"/>
                          </a:solidFill>
                        </a:rPr>
                        <a:t>7 – 14%</a:t>
                      </a:r>
                    </a:p>
                  </a:txBody>
                  <a:tcPr>
                    <a:noFill/>
                  </a:tcPr>
                </a:tc>
                <a:extLst>
                  <a:ext uri="{0D108BD9-81ED-4DB2-BD59-A6C34878D82A}">
                    <a16:rowId xmlns:a16="http://schemas.microsoft.com/office/drawing/2014/main" val="1319313267"/>
                  </a:ext>
                </a:extLst>
              </a:tr>
              <a:tr h="412908">
                <a:tc>
                  <a:txBody>
                    <a:bodyPr/>
                    <a:lstStyle/>
                    <a:p>
                      <a:pPr algn="r"/>
                      <a:r>
                        <a:rPr lang="en-US" sz="1800" dirty="0">
                          <a:solidFill>
                            <a:schemeClr val="tx1"/>
                          </a:solidFill>
                        </a:rPr>
                        <a:t>90%</a:t>
                      </a:r>
                    </a:p>
                  </a:txBody>
                  <a:tcPr>
                    <a:lnR w="12700" cap="flat" cmpd="sng" algn="ctr">
                      <a:solidFill>
                        <a:schemeClr val="tx1"/>
                      </a:solidFill>
                      <a:prstDash val="solid"/>
                      <a:round/>
                      <a:headEnd type="none" w="med" len="med"/>
                      <a:tailEnd type="none" w="med" len="med"/>
                    </a:lnR>
                    <a:noFill/>
                  </a:tcPr>
                </a:tc>
                <a:tc>
                  <a:txBody>
                    <a:bodyPr/>
                    <a:lstStyle/>
                    <a:p>
                      <a:pPr algn="ctr"/>
                      <a:r>
                        <a:rPr lang="en-US" sz="1800" dirty="0">
                          <a:solidFill>
                            <a:schemeClr val="tx1"/>
                          </a:solidFill>
                        </a:rPr>
                        <a:t>0 – 7%</a:t>
                      </a:r>
                    </a:p>
                  </a:txBody>
                  <a:tcPr>
                    <a:lnL w="12700" cap="flat" cmpd="sng" algn="ctr">
                      <a:solidFill>
                        <a:schemeClr val="tx1"/>
                      </a:solidFill>
                      <a:prstDash val="solid"/>
                      <a:round/>
                      <a:headEnd type="none" w="med" len="med"/>
                      <a:tailEnd type="none" w="med" len="med"/>
                    </a:lnL>
                    <a:noFill/>
                  </a:tcPr>
                </a:tc>
                <a:tc>
                  <a:txBody>
                    <a:bodyPr/>
                    <a:lstStyle/>
                    <a:p>
                      <a:pPr algn="ctr"/>
                      <a:r>
                        <a:rPr lang="en-US" sz="1800" dirty="0">
                          <a:solidFill>
                            <a:schemeClr val="tx1"/>
                          </a:solidFill>
                        </a:rPr>
                        <a:t>9 – 28%</a:t>
                      </a:r>
                    </a:p>
                  </a:txBody>
                  <a:tcPr>
                    <a:noFill/>
                  </a:tcPr>
                </a:tc>
                <a:extLst>
                  <a:ext uri="{0D108BD9-81ED-4DB2-BD59-A6C34878D82A}">
                    <a16:rowId xmlns:a16="http://schemas.microsoft.com/office/drawing/2014/main" val="2340347809"/>
                  </a:ext>
                </a:extLst>
              </a:tr>
              <a:tr h="412908">
                <a:tc>
                  <a:txBody>
                    <a:bodyPr/>
                    <a:lstStyle/>
                    <a:p>
                      <a:pPr algn="r"/>
                      <a:r>
                        <a:rPr lang="en-US" sz="1800" dirty="0">
                          <a:solidFill>
                            <a:schemeClr val="tx1"/>
                          </a:solidFill>
                        </a:rPr>
                        <a:t>100%</a:t>
                      </a:r>
                    </a:p>
                  </a:txBody>
                  <a:tcPr>
                    <a:lnR w="12700" cap="flat" cmpd="sng" algn="ctr">
                      <a:solidFill>
                        <a:schemeClr val="tx1"/>
                      </a:solidFill>
                      <a:prstDash val="solid"/>
                      <a:round/>
                      <a:headEnd type="none" w="med" len="med"/>
                      <a:tailEnd type="none" w="med" len="med"/>
                    </a:lnR>
                    <a:noFill/>
                  </a:tcPr>
                </a:tc>
                <a:tc>
                  <a:txBody>
                    <a:bodyPr/>
                    <a:lstStyle/>
                    <a:p>
                      <a:pPr algn="ctr"/>
                      <a:r>
                        <a:rPr lang="en-US" sz="1800" dirty="0">
                          <a:solidFill>
                            <a:schemeClr val="tx1"/>
                          </a:solidFill>
                        </a:rPr>
                        <a:t>0 – 2%</a:t>
                      </a:r>
                    </a:p>
                  </a:txBody>
                  <a:tcPr>
                    <a:lnL w="12700" cap="flat" cmpd="sng" algn="ctr">
                      <a:solidFill>
                        <a:schemeClr val="tx1"/>
                      </a:solidFill>
                      <a:prstDash val="solid"/>
                      <a:round/>
                      <a:headEnd type="none" w="med" len="med"/>
                      <a:tailEnd type="none" w="med" len="med"/>
                    </a:lnL>
                    <a:noFill/>
                  </a:tcPr>
                </a:tc>
                <a:tc>
                  <a:txBody>
                    <a:bodyPr/>
                    <a:lstStyle/>
                    <a:p>
                      <a:pPr algn="ctr"/>
                      <a:r>
                        <a:rPr lang="en-US" sz="1800" dirty="0">
                          <a:solidFill>
                            <a:schemeClr val="tx1"/>
                          </a:solidFill>
                        </a:rPr>
                        <a:t>9 – 27%</a:t>
                      </a:r>
                    </a:p>
                  </a:txBody>
                  <a:tcPr>
                    <a:noFill/>
                  </a:tcPr>
                </a:tc>
                <a:extLst>
                  <a:ext uri="{0D108BD9-81ED-4DB2-BD59-A6C34878D82A}">
                    <a16:rowId xmlns:a16="http://schemas.microsoft.com/office/drawing/2014/main" val="1335721311"/>
                  </a:ext>
                </a:extLst>
              </a:tr>
            </a:tbl>
          </a:graphicData>
        </a:graphic>
      </p:graphicFrame>
      <p:sp>
        <p:nvSpPr>
          <p:cNvPr id="5" name="Title 1">
            <a:extLst>
              <a:ext uri="{FF2B5EF4-FFF2-40B4-BE49-F238E27FC236}">
                <a16:creationId xmlns:a16="http://schemas.microsoft.com/office/drawing/2014/main" id="{C7628D60-D302-E041-95DE-BB2982AC3F09}"/>
              </a:ext>
            </a:extLst>
          </p:cNvPr>
          <p:cNvSpPr>
            <a:spLocks noGrp="1"/>
          </p:cNvSpPr>
          <p:nvPr>
            <p:ph type="title"/>
          </p:nvPr>
        </p:nvSpPr>
        <p:spPr>
          <a:xfrm>
            <a:off x="283534" y="-63795"/>
            <a:ext cx="11502887" cy="2195036"/>
          </a:xfrm>
        </p:spPr>
        <p:txBody>
          <a:bodyPr>
            <a:noAutofit/>
          </a:bodyPr>
          <a:lstStyle/>
          <a:p>
            <a:r>
              <a:rPr lang="en-US" sz="3600" b="1" dirty="0">
                <a:solidFill>
                  <a:schemeClr val="tx1"/>
                </a:solidFill>
                <a:ea typeface="+mn-ea"/>
                <a:cs typeface="+mn-cs"/>
              </a:rPr>
              <a:t>Hypothesis 3: </a:t>
            </a:r>
            <a:r>
              <a:rPr lang="en-US" sz="3200" dirty="0">
                <a:solidFill>
                  <a:schemeClr val="tx1"/>
                </a:solidFill>
                <a:ea typeface="+mn-ea"/>
                <a:cs typeface="+mn-cs"/>
              </a:rPr>
              <a:t>Splitting TRIN-r into TRIN-r – True and TRIN-r – False will negatively impact CRIN scores ability to incremental add to scores on VRIN-r, TRIN-r – True, and TRIN-r – False in the detection of mixed responding. </a:t>
            </a:r>
          </a:p>
        </p:txBody>
      </p:sp>
    </p:spTree>
    <p:extLst>
      <p:ext uri="{BB962C8B-B14F-4D97-AF65-F5344CB8AC3E}">
        <p14:creationId xmlns:p14="http://schemas.microsoft.com/office/powerpoint/2010/main" val="41374885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6D686E-9B4E-7B4E-A75B-316569367B3D}"/>
              </a:ext>
            </a:extLst>
          </p:cNvPr>
          <p:cNvSpPr>
            <a:spLocks noGrp="1"/>
          </p:cNvSpPr>
          <p:nvPr>
            <p:ph sz="half" idx="1"/>
          </p:nvPr>
        </p:nvSpPr>
        <p:spPr>
          <a:xfrm>
            <a:off x="632485" y="2323356"/>
            <a:ext cx="5053542" cy="4023360"/>
          </a:xfrm>
        </p:spPr>
        <p:txBody>
          <a:bodyPr>
            <a:normAutofit/>
          </a:bodyPr>
          <a:lstStyle/>
          <a:p>
            <a:pPr>
              <a:buFont typeface="Arial" panose="020B0604020202020204" pitchFamily="34" charset="0"/>
              <a:buChar char="•"/>
            </a:pPr>
            <a:r>
              <a:rPr lang="en-US" sz="2500" dirty="0">
                <a:solidFill>
                  <a:schemeClr val="tx1"/>
                </a:solidFill>
              </a:rPr>
              <a:t> However, by splitting TRIN-r into TRIN-r – True and TRIN-r – False, fewer invalid cases were detected than when simply using TRIN-r scores</a:t>
            </a:r>
          </a:p>
        </p:txBody>
      </p:sp>
      <p:graphicFrame>
        <p:nvGraphicFramePr>
          <p:cNvPr id="4" name="Table 3">
            <a:extLst>
              <a:ext uri="{FF2B5EF4-FFF2-40B4-BE49-F238E27FC236}">
                <a16:creationId xmlns:a16="http://schemas.microsoft.com/office/drawing/2014/main" id="{D83BBD11-DF8E-8941-ABCF-0B0419387C57}"/>
              </a:ext>
            </a:extLst>
          </p:cNvPr>
          <p:cNvGraphicFramePr>
            <a:graphicFrameLocks noGrp="1"/>
          </p:cNvGraphicFramePr>
          <p:nvPr>
            <p:extLst>
              <p:ext uri="{D42A27DB-BD31-4B8C-83A1-F6EECF244321}">
                <p14:modId xmlns:p14="http://schemas.microsoft.com/office/powerpoint/2010/main" val="617201626"/>
              </p:ext>
            </p:extLst>
          </p:nvPr>
        </p:nvGraphicFramePr>
        <p:xfrm>
          <a:off x="5994400" y="1977171"/>
          <a:ext cx="6031395" cy="4715731"/>
        </p:xfrm>
        <a:graphic>
          <a:graphicData uri="http://schemas.openxmlformats.org/drawingml/2006/table">
            <a:tbl>
              <a:tblPr firstRow="1" bandRow="1">
                <a:tableStyleId>{5C22544A-7EE6-4342-B048-85BDC9FD1C3A}</a:tableStyleId>
              </a:tblPr>
              <a:tblGrid>
                <a:gridCol w="1308376">
                  <a:extLst>
                    <a:ext uri="{9D8B030D-6E8A-4147-A177-3AD203B41FA5}">
                      <a16:colId xmlns:a16="http://schemas.microsoft.com/office/drawing/2014/main" val="359429691"/>
                    </a:ext>
                  </a:extLst>
                </a:gridCol>
                <a:gridCol w="2189283">
                  <a:extLst>
                    <a:ext uri="{9D8B030D-6E8A-4147-A177-3AD203B41FA5}">
                      <a16:colId xmlns:a16="http://schemas.microsoft.com/office/drawing/2014/main" val="1129980049"/>
                    </a:ext>
                  </a:extLst>
                </a:gridCol>
                <a:gridCol w="2533736">
                  <a:extLst>
                    <a:ext uri="{9D8B030D-6E8A-4147-A177-3AD203B41FA5}">
                      <a16:colId xmlns:a16="http://schemas.microsoft.com/office/drawing/2014/main" val="3056073668"/>
                    </a:ext>
                  </a:extLst>
                </a:gridCol>
              </a:tblGrid>
              <a:tr h="828223">
                <a:tc>
                  <a:txBody>
                    <a:bodyPr/>
                    <a:lstStyle/>
                    <a:p>
                      <a:pPr algn="ctr"/>
                      <a:endParaRPr lang="en-US" sz="1800" dirty="0">
                        <a:solidFill>
                          <a:schemeClr val="tx1"/>
                        </a:solidFill>
                      </a:endParaRPr>
                    </a:p>
                  </a:txBody>
                  <a:tcP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VRIN-r, TRIN-r, &amp; CRIN</a:t>
                      </a:r>
                    </a:p>
                  </a:txBody>
                  <a:tcPr anchor="b">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VRIN-r, TRIN-r – True, TRIN-r - False, &amp; CRIN</a:t>
                      </a:r>
                    </a:p>
                  </a:txBody>
                  <a:tcPr anchor="b">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88558939"/>
                  </a:ext>
                </a:extLst>
              </a:tr>
              <a:tr h="997152">
                <a:tc>
                  <a:txBody>
                    <a:bodyPr/>
                    <a:lstStyle/>
                    <a:p>
                      <a:pPr algn="ctr"/>
                      <a:r>
                        <a:rPr lang="en-US" sz="1800" dirty="0">
                          <a:solidFill>
                            <a:schemeClr val="tx1"/>
                          </a:solidFill>
                        </a:rPr>
                        <a:t>Mixed Responding Rate</a:t>
                      </a:r>
                    </a:p>
                  </a:txBody>
                  <a:tcPr anchor="b">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rPr>
                        <a:t>% Not Detected</a:t>
                      </a: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rPr>
                        <a:t>% Not Detected</a:t>
                      </a: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4114516"/>
                  </a:ext>
                </a:extLst>
              </a:tr>
              <a:tr h="412908">
                <a:tc>
                  <a:txBody>
                    <a:bodyPr/>
                    <a:lstStyle/>
                    <a:p>
                      <a:pPr algn="r"/>
                      <a:r>
                        <a:rPr lang="en-US" sz="1800" dirty="0">
                          <a:solidFill>
                            <a:schemeClr val="tx1"/>
                          </a:solidFill>
                        </a:rPr>
                        <a:t>40%</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a:r>
                        <a:rPr lang="en-US" sz="1800" dirty="0">
                          <a:solidFill>
                            <a:schemeClr val="tx1"/>
                          </a:solidFill>
                        </a:rPr>
                        <a:t>39 – 80%</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lgn="ctr"/>
                      <a:r>
                        <a:rPr lang="en-US" sz="1800" dirty="0">
                          <a:solidFill>
                            <a:schemeClr val="tx1"/>
                          </a:solidFill>
                        </a:rPr>
                        <a:t>24 – 58%</a:t>
                      </a:r>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37101794"/>
                  </a:ext>
                </a:extLst>
              </a:tr>
              <a:tr h="412908">
                <a:tc>
                  <a:txBody>
                    <a:bodyPr/>
                    <a:lstStyle/>
                    <a:p>
                      <a:pPr algn="r"/>
                      <a:r>
                        <a:rPr lang="en-US" sz="1800" dirty="0">
                          <a:solidFill>
                            <a:schemeClr val="tx1"/>
                          </a:solidFill>
                        </a:rPr>
                        <a:t>50%</a:t>
                      </a:r>
                    </a:p>
                  </a:txBody>
                  <a:tcPr>
                    <a:lnR w="12700" cap="flat" cmpd="sng" algn="ctr">
                      <a:solidFill>
                        <a:schemeClr val="tx1"/>
                      </a:solidFill>
                      <a:prstDash val="solid"/>
                      <a:round/>
                      <a:headEnd type="none" w="med" len="med"/>
                      <a:tailEnd type="none" w="med" len="med"/>
                    </a:ln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4 – 30%</a:t>
                      </a:r>
                    </a:p>
                  </a:txBody>
                  <a:tcPr>
                    <a:lnL w="12700" cap="flat" cmpd="sng" algn="ctr">
                      <a:solidFill>
                        <a:schemeClr val="tx1"/>
                      </a:solidFill>
                      <a:prstDash val="solid"/>
                      <a:round/>
                      <a:headEnd type="none" w="med" len="med"/>
                      <a:tailEnd type="none" w="med" len="med"/>
                    </a:lnL>
                    <a:noFill/>
                  </a:tcPr>
                </a:tc>
                <a:tc>
                  <a:txBody>
                    <a:bodyPr/>
                    <a:lstStyle/>
                    <a:p>
                      <a:pPr algn="ctr"/>
                      <a:r>
                        <a:rPr lang="en-US" sz="1800" dirty="0">
                          <a:solidFill>
                            <a:schemeClr val="tx1"/>
                          </a:solidFill>
                        </a:rPr>
                        <a:t>10 – 42%</a:t>
                      </a:r>
                    </a:p>
                  </a:txBody>
                  <a:tcPr>
                    <a:noFill/>
                  </a:tcPr>
                </a:tc>
                <a:extLst>
                  <a:ext uri="{0D108BD9-81ED-4DB2-BD59-A6C34878D82A}">
                    <a16:rowId xmlns:a16="http://schemas.microsoft.com/office/drawing/2014/main" val="33942529"/>
                  </a:ext>
                </a:extLst>
              </a:tr>
              <a:tr h="412908">
                <a:tc>
                  <a:txBody>
                    <a:bodyPr/>
                    <a:lstStyle/>
                    <a:p>
                      <a:pPr algn="r"/>
                      <a:r>
                        <a:rPr lang="en-US" sz="1800" dirty="0">
                          <a:solidFill>
                            <a:schemeClr val="tx1"/>
                          </a:solidFill>
                        </a:rPr>
                        <a:t>60%</a:t>
                      </a:r>
                    </a:p>
                  </a:txBody>
                  <a:tcPr>
                    <a:lnR w="12700" cap="flat" cmpd="sng" algn="ctr">
                      <a:solidFill>
                        <a:schemeClr val="tx1"/>
                      </a:solidFill>
                      <a:prstDash val="solid"/>
                      <a:round/>
                      <a:headEnd type="none" w="med" len="med"/>
                      <a:tailEnd type="none" w="med" len="med"/>
                    </a:lnR>
                    <a:noFill/>
                  </a:tcPr>
                </a:tc>
                <a:tc>
                  <a:txBody>
                    <a:bodyPr/>
                    <a:lstStyle/>
                    <a:p>
                      <a:pPr algn="ctr"/>
                      <a:r>
                        <a:rPr lang="en-US" sz="1800" dirty="0">
                          <a:solidFill>
                            <a:schemeClr val="tx1"/>
                          </a:solidFill>
                        </a:rPr>
                        <a:t>4 – 31%</a:t>
                      </a:r>
                    </a:p>
                  </a:txBody>
                  <a:tcPr>
                    <a:lnL w="12700" cap="flat" cmpd="sng" algn="ctr">
                      <a:solidFill>
                        <a:schemeClr val="tx1"/>
                      </a:solidFill>
                      <a:prstDash val="solid"/>
                      <a:round/>
                      <a:headEnd type="none" w="med" len="med"/>
                      <a:tailEnd type="none" w="med" len="med"/>
                    </a:lnL>
                    <a:noFill/>
                  </a:tcPr>
                </a:tc>
                <a:tc>
                  <a:txBody>
                    <a:bodyPr/>
                    <a:lstStyle/>
                    <a:p>
                      <a:pPr algn="ctr"/>
                      <a:r>
                        <a:rPr lang="en-US" sz="1800" dirty="0">
                          <a:solidFill>
                            <a:schemeClr val="tx1"/>
                          </a:solidFill>
                        </a:rPr>
                        <a:t>7 – 29%</a:t>
                      </a:r>
                    </a:p>
                  </a:txBody>
                  <a:tcPr>
                    <a:noFill/>
                  </a:tcPr>
                </a:tc>
                <a:extLst>
                  <a:ext uri="{0D108BD9-81ED-4DB2-BD59-A6C34878D82A}">
                    <a16:rowId xmlns:a16="http://schemas.microsoft.com/office/drawing/2014/main" val="1036560440"/>
                  </a:ext>
                </a:extLst>
              </a:tr>
              <a:tr h="412908">
                <a:tc>
                  <a:txBody>
                    <a:bodyPr/>
                    <a:lstStyle/>
                    <a:p>
                      <a:pPr algn="r"/>
                      <a:r>
                        <a:rPr lang="en-US" sz="1800" dirty="0">
                          <a:solidFill>
                            <a:schemeClr val="tx1"/>
                          </a:solidFill>
                        </a:rPr>
                        <a:t>70%</a:t>
                      </a:r>
                    </a:p>
                  </a:txBody>
                  <a:tcPr>
                    <a:lnR w="12700" cap="flat" cmpd="sng" algn="ctr">
                      <a:solidFill>
                        <a:schemeClr val="tx1"/>
                      </a:solidFill>
                      <a:prstDash val="solid"/>
                      <a:round/>
                      <a:headEnd type="none" w="med" len="med"/>
                      <a:tailEnd type="none" w="med" len="med"/>
                    </a:lnR>
                    <a:noFill/>
                  </a:tcPr>
                </a:tc>
                <a:tc>
                  <a:txBody>
                    <a:bodyPr/>
                    <a:lstStyle/>
                    <a:p>
                      <a:pPr algn="ctr"/>
                      <a:r>
                        <a:rPr lang="en-US" sz="1800" dirty="0">
                          <a:solidFill>
                            <a:schemeClr val="tx1"/>
                          </a:solidFill>
                        </a:rPr>
                        <a:t>2 – 20%</a:t>
                      </a:r>
                    </a:p>
                  </a:txBody>
                  <a:tcPr>
                    <a:lnL w="12700" cap="flat" cmpd="sng" algn="ctr">
                      <a:solidFill>
                        <a:schemeClr val="tx1"/>
                      </a:solidFill>
                      <a:prstDash val="solid"/>
                      <a:round/>
                      <a:headEnd type="none" w="med" len="med"/>
                      <a:tailEnd type="none" w="med" len="med"/>
                    </a:lnL>
                    <a:noFill/>
                  </a:tcPr>
                </a:tc>
                <a:tc>
                  <a:txBody>
                    <a:bodyPr/>
                    <a:lstStyle/>
                    <a:p>
                      <a:pPr algn="ctr"/>
                      <a:r>
                        <a:rPr lang="en-US" sz="1800" dirty="0">
                          <a:solidFill>
                            <a:schemeClr val="tx1"/>
                          </a:solidFill>
                        </a:rPr>
                        <a:t>6 – 21%</a:t>
                      </a:r>
                    </a:p>
                  </a:txBody>
                  <a:tcPr>
                    <a:noFill/>
                  </a:tcPr>
                </a:tc>
                <a:extLst>
                  <a:ext uri="{0D108BD9-81ED-4DB2-BD59-A6C34878D82A}">
                    <a16:rowId xmlns:a16="http://schemas.microsoft.com/office/drawing/2014/main" val="1966161920"/>
                  </a:ext>
                </a:extLst>
              </a:tr>
              <a:tr h="412908">
                <a:tc>
                  <a:txBody>
                    <a:bodyPr/>
                    <a:lstStyle/>
                    <a:p>
                      <a:pPr algn="r"/>
                      <a:r>
                        <a:rPr lang="en-US" sz="1800" dirty="0">
                          <a:solidFill>
                            <a:schemeClr val="tx1"/>
                          </a:solidFill>
                        </a:rPr>
                        <a:t>80%</a:t>
                      </a:r>
                    </a:p>
                  </a:txBody>
                  <a:tcPr>
                    <a:lnR w="12700" cap="flat" cmpd="sng" algn="ctr">
                      <a:solidFill>
                        <a:schemeClr val="tx1"/>
                      </a:solidFill>
                      <a:prstDash val="solid"/>
                      <a:round/>
                      <a:headEnd type="none" w="med" len="med"/>
                      <a:tailEnd type="none" w="med" len="med"/>
                    </a:lnR>
                    <a:noFill/>
                  </a:tcPr>
                </a:tc>
                <a:tc>
                  <a:txBody>
                    <a:bodyPr/>
                    <a:lstStyle/>
                    <a:p>
                      <a:pPr algn="ctr"/>
                      <a:r>
                        <a:rPr lang="en-US" sz="1800" dirty="0">
                          <a:solidFill>
                            <a:schemeClr val="tx1"/>
                          </a:solidFill>
                        </a:rPr>
                        <a:t>0 – 12%</a:t>
                      </a:r>
                    </a:p>
                  </a:txBody>
                  <a:tcPr>
                    <a:lnL w="12700" cap="flat" cmpd="sng" algn="ctr">
                      <a:solidFill>
                        <a:schemeClr val="tx1"/>
                      </a:solidFill>
                      <a:prstDash val="solid"/>
                      <a:round/>
                      <a:headEnd type="none" w="med" len="med"/>
                      <a:tailEnd type="none" w="med" len="med"/>
                    </a:lnL>
                    <a:noFill/>
                  </a:tcPr>
                </a:tc>
                <a:tc>
                  <a:txBody>
                    <a:bodyPr/>
                    <a:lstStyle/>
                    <a:p>
                      <a:pPr algn="ctr"/>
                      <a:r>
                        <a:rPr lang="en-US" sz="1800" dirty="0">
                          <a:solidFill>
                            <a:schemeClr val="tx1"/>
                          </a:solidFill>
                        </a:rPr>
                        <a:t>7 – 14%</a:t>
                      </a:r>
                    </a:p>
                  </a:txBody>
                  <a:tcPr>
                    <a:noFill/>
                  </a:tcPr>
                </a:tc>
                <a:extLst>
                  <a:ext uri="{0D108BD9-81ED-4DB2-BD59-A6C34878D82A}">
                    <a16:rowId xmlns:a16="http://schemas.microsoft.com/office/drawing/2014/main" val="1319313267"/>
                  </a:ext>
                </a:extLst>
              </a:tr>
              <a:tr h="412908">
                <a:tc>
                  <a:txBody>
                    <a:bodyPr/>
                    <a:lstStyle/>
                    <a:p>
                      <a:pPr algn="r"/>
                      <a:r>
                        <a:rPr lang="en-US" sz="1800" dirty="0">
                          <a:solidFill>
                            <a:schemeClr val="tx1"/>
                          </a:solidFill>
                        </a:rPr>
                        <a:t>90%</a:t>
                      </a:r>
                    </a:p>
                  </a:txBody>
                  <a:tcPr>
                    <a:lnR w="12700" cap="flat" cmpd="sng" algn="ctr">
                      <a:solidFill>
                        <a:schemeClr val="tx1"/>
                      </a:solidFill>
                      <a:prstDash val="solid"/>
                      <a:round/>
                      <a:headEnd type="none" w="med" len="med"/>
                      <a:tailEnd type="none" w="med" len="med"/>
                    </a:lnR>
                    <a:lnB w="76200" cap="flat" cmpd="sng" algn="ctr">
                      <a:solidFill>
                        <a:schemeClr val="accent2"/>
                      </a:solidFill>
                      <a:prstDash val="solid"/>
                      <a:round/>
                      <a:headEnd type="none" w="med" len="med"/>
                      <a:tailEnd type="none" w="med" len="med"/>
                    </a:lnB>
                    <a:noFill/>
                  </a:tcPr>
                </a:tc>
                <a:tc>
                  <a:txBody>
                    <a:bodyPr/>
                    <a:lstStyle/>
                    <a:p>
                      <a:pPr algn="ctr"/>
                      <a:r>
                        <a:rPr lang="en-US" sz="1800" dirty="0">
                          <a:solidFill>
                            <a:schemeClr val="tx1"/>
                          </a:solidFill>
                        </a:rPr>
                        <a:t>0 – 7%</a:t>
                      </a:r>
                    </a:p>
                  </a:txBody>
                  <a:tcPr>
                    <a:lnL w="12700" cap="flat" cmpd="sng" algn="ctr">
                      <a:solidFill>
                        <a:schemeClr val="tx1"/>
                      </a:solidFill>
                      <a:prstDash val="solid"/>
                      <a:round/>
                      <a:headEnd type="none" w="med" len="med"/>
                      <a:tailEnd type="none" w="med" len="med"/>
                    </a:lnL>
                    <a:lnB w="76200" cap="flat" cmpd="sng" algn="ctr">
                      <a:solidFill>
                        <a:schemeClr val="accent2"/>
                      </a:solidFill>
                      <a:prstDash val="solid"/>
                      <a:round/>
                      <a:headEnd type="none" w="med" len="med"/>
                      <a:tailEnd type="none" w="med" len="med"/>
                    </a:lnB>
                    <a:noFill/>
                  </a:tcPr>
                </a:tc>
                <a:tc>
                  <a:txBody>
                    <a:bodyPr/>
                    <a:lstStyle/>
                    <a:p>
                      <a:pPr algn="ctr"/>
                      <a:r>
                        <a:rPr lang="en-US" sz="1800" dirty="0">
                          <a:solidFill>
                            <a:schemeClr val="tx1"/>
                          </a:solidFill>
                        </a:rPr>
                        <a:t>9 – 28%</a:t>
                      </a:r>
                    </a:p>
                  </a:txBody>
                  <a:tcPr>
                    <a:lnB w="762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340347809"/>
                  </a:ext>
                </a:extLst>
              </a:tr>
              <a:tr h="412908">
                <a:tc>
                  <a:txBody>
                    <a:bodyPr/>
                    <a:lstStyle/>
                    <a:p>
                      <a:pPr algn="r"/>
                      <a:r>
                        <a:rPr lang="en-US" sz="1800" dirty="0">
                          <a:solidFill>
                            <a:schemeClr val="tx1"/>
                          </a:solidFill>
                        </a:rPr>
                        <a:t>100%</a:t>
                      </a:r>
                    </a:p>
                  </a:txBody>
                  <a:tcPr>
                    <a:lnL w="76200" cap="flat" cmpd="sng" algn="ctr">
                      <a:solidFill>
                        <a:schemeClr val="accent2"/>
                      </a:solidFill>
                      <a:prstDash val="solid"/>
                      <a:round/>
                      <a:headEnd type="none" w="med" len="med"/>
                      <a:tailEnd type="none" w="med" len="med"/>
                    </a:lnL>
                    <a:lnR w="12700" cap="flat" cmpd="sng" algn="ctr">
                      <a:solidFill>
                        <a:schemeClr val="tx1"/>
                      </a:solidFill>
                      <a:prstDash val="solid"/>
                      <a:round/>
                      <a:headEnd type="none" w="med" len="med"/>
                      <a:tailEnd type="none" w="med" len="med"/>
                    </a:lnR>
                    <a:lnT w="76200" cap="flat" cmpd="sng" algn="ctr">
                      <a:solidFill>
                        <a:schemeClr val="accent2"/>
                      </a:solidFill>
                      <a:prstDash val="solid"/>
                      <a:round/>
                      <a:headEnd type="none" w="med" len="med"/>
                      <a:tailEnd type="none" w="med" len="med"/>
                    </a:lnT>
                    <a:lnB w="76200" cap="flat" cmpd="sng" algn="ctr">
                      <a:solidFill>
                        <a:schemeClr val="accent2"/>
                      </a:solidFill>
                      <a:prstDash val="solid"/>
                      <a:round/>
                      <a:headEnd type="none" w="med" len="med"/>
                      <a:tailEnd type="none" w="med" len="med"/>
                    </a:lnB>
                    <a:noFill/>
                  </a:tcPr>
                </a:tc>
                <a:tc>
                  <a:txBody>
                    <a:bodyPr/>
                    <a:lstStyle/>
                    <a:p>
                      <a:pPr algn="ctr"/>
                      <a:r>
                        <a:rPr lang="en-US" sz="1800" dirty="0">
                          <a:solidFill>
                            <a:schemeClr val="tx1"/>
                          </a:solidFill>
                        </a:rPr>
                        <a:t>0 – 2%</a:t>
                      </a:r>
                    </a:p>
                  </a:txBody>
                  <a:tcPr>
                    <a:lnL w="12700" cap="flat" cmpd="sng" algn="ctr">
                      <a:solidFill>
                        <a:schemeClr val="tx1"/>
                      </a:solidFill>
                      <a:prstDash val="solid"/>
                      <a:round/>
                      <a:headEnd type="none" w="med" len="med"/>
                      <a:tailEnd type="none" w="med" len="med"/>
                    </a:lnL>
                    <a:lnT w="76200" cap="flat" cmpd="sng" algn="ctr">
                      <a:solidFill>
                        <a:schemeClr val="accent2"/>
                      </a:solidFill>
                      <a:prstDash val="solid"/>
                      <a:round/>
                      <a:headEnd type="none" w="med" len="med"/>
                      <a:tailEnd type="none" w="med" len="med"/>
                    </a:lnT>
                    <a:lnB w="76200" cap="flat" cmpd="sng" algn="ctr">
                      <a:solidFill>
                        <a:schemeClr val="accent2"/>
                      </a:solidFill>
                      <a:prstDash val="solid"/>
                      <a:round/>
                      <a:headEnd type="none" w="med" len="med"/>
                      <a:tailEnd type="none" w="med" len="med"/>
                    </a:lnB>
                    <a:noFill/>
                  </a:tcPr>
                </a:tc>
                <a:tc>
                  <a:txBody>
                    <a:bodyPr/>
                    <a:lstStyle/>
                    <a:p>
                      <a:pPr algn="ctr"/>
                      <a:r>
                        <a:rPr lang="en-US" sz="1800" dirty="0">
                          <a:solidFill>
                            <a:schemeClr val="tx1"/>
                          </a:solidFill>
                        </a:rPr>
                        <a:t>9 – 27%</a:t>
                      </a:r>
                    </a:p>
                  </a:txBody>
                  <a:tcPr>
                    <a:lnR w="76200" cap="flat" cmpd="sng" algn="ctr">
                      <a:solidFill>
                        <a:schemeClr val="accent2"/>
                      </a:solidFill>
                      <a:prstDash val="solid"/>
                      <a:round/>
                      <a:headEnd type="none" w="med" len="med"/>
                      <a:tailEnd type="none" w="med" len="med"/>
                    </a:lnR>
                    <a:lnT w="76200" cap="flat" cmpd="sng" algn="ctr">
                      <a:solidFill>
                        <a:schemeClr val="accent2"/>
                      </a:solidFill>
                      <a:prstDash val="solid"/>
                      <a:round/>
                      <a:headEnd type="none" w="med" len="med"/>
                      <a:tailEnd type="none" w="med" len="med"/>
                    </a:lnT>
                    <a:lnB w="762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335721311"/>
                  </a:ext>
                </a:extLst>
              </a:tr>
            </a:tbl>
          </a:graphicData>
        </a:graphic>
      </p:graphicFrame>
      <p:sp>
        <p:nvSpPr>
          <p:cNvPr id="5" name="Title 1">
            <a:extLst>
              <a:ext uri="{FF2B5EF4-FFF2-40B4-BE49-F238E27FC236}">
                <a16:creationId xmlns:a16="http://schemas.microsoft.com/office/drawing/2014/main" id="{C7628D60-D302-E041-95DE-BB2982AC3F09}"/>
              </a:ext>
            </a:extLst>
          </p:cNvPr>
          <p:cNvSpPr>
            <a:spLocks noGrp="1"/>
          </p:cNvSpPr>
          <p:nvPr>
            <p:ph type="title"/>
          </p:nvPr>
        </p:nvSpPr>
        <p:spPr>
          <a:xfrm>
            <a:off x="283534" y="-63795"/>
            <a:ext cx="11502887" cy="2195036"/>
          </a:xfrm>
        </p:spPr>
        <p:txBody>
          <a:bodyPr>
            <a:noAutofit/>
          </a:bodyPr>
          <a:lstStyle/>
          <a:p>
            <a:r>
              <a:rPr lang="en-US" sz="3600" b="1" dirty="0">
                <a:solidFill>
                  <a:schemeClr val="tx1"/>
                </a:solidFill>
                <a:ea typeface="+mn-ea"/>
                <a:cs typeface="+mn-cs"/>
              </a:rPr>
              <a:t>Hypothesis 3: </a:t>
            </a:r>
            <a:r>
              <a:rPr lang="en-US" sz="3200" dirty="0">
                <a:solidFill>
                  <a:schemeClr val="tx1"/>
                </a:solidFill>
                <a:ea typeface="+mn-ea"/>
                <a:cs typeface="+mn-cs"/>
              </a:rPr>
              <a:t>Splitting TRIN-r into TRIN-r – True and TRIN-r – False will negatively impact CRIN scores ability to incremental add to scores on VRIN-r, TRIN-r – True, and TRIN-r – False in the detection of mixed responding. </a:t>
            </a:r>
          </a:p>
        </p:txBody>
      </p:sp>
    </p:spTree>
    <p:extLst>
      <p:ext uri="{BB962C8B-B14F-4D97-AF65-F5344CB8AC3E}">
        <p14:creationId xmlns:p14="http://schemas.microsoft.com/office/powerpoint/2010/main" val="26429383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A4E4F-31ED-B248-8F77-2133F9608549}"/>
              </a:ext>
            </a:extLst>
          </p:cNvPr>
          <p:cNvSpPr>
            <a:spLocks noGrp="1"/>
          </p:cNvSpPr>
          <p:nvPr>
            <p:ph type="title"/>
          </p:nvPr>
        </p:nvSpPr>
        <p:spPr/>
        <p:txBody>
          <a:bodyPr/>
          <a:lstStyle/>
          <a:p>
            <a:r>
              <a:rPr lang="en-US" dirty="0">
                <a:solidFill>
                  <a:schemeClr val="tx1"/>
                </a:solidFill>
                <a:effectLst>
                  <a:outerShdw blurRad="38100" dist="38100" dir="2700000" algn="tl">
                    <a:srgbClr val="000000">
                      <a:alpha val="43137"/>
                    </a:srgbClr>
                  </a:outerShdw>
                </a:effectLst>
              </a:rPr>
              <a:t>Conclusions</a:t>
            </a:r>
          </a:p>
        </p:txBody>
      </p:sp>
      <p:sp>
        <p:nvSpPr>
          <p:cNvPr id="3" name="Content Placeholder 2">
            <a:extLst>
              <a:ext uri="{FF2B5EF4-FFF2-40B4-BE49-F238E27FC236}">
                <a16:creationId xmlns:a16="http://schemas.microsoft.com/office/drawing/2014/main" id="{4BDAA85A-FCEF-7844-9F08-B909DCF682B8}"/>
              </a:ext>
            </a:extLst>
          </p:cNvPr>
          <p:cNvSpPr>
            <a:spLocks noGrp="1"/>
          </p:cNvSpPr>
          <p:nvPr>
            <p:ph idx="1"/>
          </p:nvPr>
        </p:nvSpPr>
        <p:spPr/>
        <p:txBody>
          <a:bodyPr>
            <a:normAutofit/>
          </a:bodyPr>
          <a:lstStyle/>
          <a:p>
            <a:pPr>
              <a:buFont typeface="Arial" panose="020B0604020202020204" pitchFamily="34" charset="0"/>
              <a:buChar char="•"/>
            </a:pPr>
            <a:r>
              <a:rPr lang="en-US" sz="2400" dirty="0">
                <a:solidFill>
                  <a:schemeClr val="tx1"/>
                </a:solidFill>
              </a:rPr>
              <a:t> In the presence of mixed responding, scores on CRIN appear to add incrementally to scores on VRIN-r and TRIN-r. </a:t>
            </a:r>
          </a:p>
          <a:p>
            <a:pPr marL="0" indent="0">
              <a:buNone/>
            </a:pPr>
            <a:endParaRPr lang="en-US" sz="2400" dirty="0">
              <a:solidFill>
                <a:schemeClr val="tx1"/>
              </a:solidFill>
            </a:endParaRPr>
          </a:p>
          <a:p>
            <a:pPr>
              <a:buFont typeface="Arial" panose="020B0604020202020204" pitchFamily="34" charset="0"/>
              <a:buChar char="•"/>
            </a:pPr>
            <a:r>
              <a:rPr lang="en-US" sz="2400" dirty="0">
                <a:solidFill>
                  <a:schemeClr val="tx1"/>
                </a:solidFill>
              </a:rPr>
              <a:t> Though CRIN’s utility is limited when TRIN-r is split into TRIN-r – True and TRIN-r – False, splitting TRIN-r appears to limit the number of invalid cases detected.</a:t>
            </a:r>
          </a:p>
          <a:p>
            <a:pPr>
              <a:buFont typeface="Arial" panose="020B0604020202020204" pitchFamily="34" charset="0"/>
              <a:buChar char="•"/>
            </a:pPr>
            <a:endParaRPr lang="en-US" sz="2400" dirty="0">
              <a:solidFill>
                <a:schemeClr val="tx1"/>
              </a:solidFill>
            </a:endParaRPr>
          </a:p>
          <a:p>
            <a:pPr>
              <a:buFont typeface="Arial" panose="020B0604020202020204" pitchFamily="34" charset="0"/>
              <a:buChar char="•"/>
            </a:pPr>
            <a:r>
              <a:rPr lang="en-US" sz="2400" dirty="0">
                <a:solidFill>
                  <a:schemeClr val="tx1"/>
                </a:solidFill>
              </a:rPr>
              <a:t> Overall, adding a CRIN scale on the MMPI-2-RF and future instruments may be more useful than using TRIN-r - True and TRIN-r - False in the detection of mixed responding. </a:t>
            </a:r>
          </a:p>
          <a:p>
            <a:pPr marL="0" indent="0">
              <a:buNone/>
            </a:pPr>
            <a:endParaRPr lang="en-US" sz="2400" dirty="0">
              <a:solidFill>
                <a:schemeClr val="tx1"/>
              </a:solidFill>
            </a:endParaRPr>
          </a:p>
          <a:p>
            <a:pPr marL="0" indent="0">
              <a:buNone/>
            </a:pPr>
            <a:endParaRPr lang="en-US" sz="2000" dirty="0">
              <a:solidFill>
                <a:schemeClr val="tx1"/>
              </a:solidFill>
            </a:endParaRPr>
          </a:p>
          <a:p>
            <a:pPr lvl="1">
              <a:buFont typeface="Arial" panose="020B0604020202020204" pitchFamily="34" charset="0"/>
              <a:buChar char="•"/>
            </a:pPr>
            <a:endParaRPr lang="en-US" dirty="0">
              <a:solidFill>
                <a:schemeClr val="tx1"/>
              </a:solidFill>
            </a:endParaRPr>
          </a:p>
          <a:p>
            <a:pPr>
              <a:buFont typeface="Arial" panose="020B0604020202020204" pitchFamily="34" charset="0"/>
              <a:buChar char="•"/>
            </a:pPr>
            <a:endParaRPr lang="en-US" dirty="0">
              <a:solidFill>
                <a:schemeClr val="tx1"/>
              </a:solidFill>
            </a:endParaRPr>
          </a:p>
        </p:txBody>
      </p:sp>
    </p:spTree>
    <p:extLst>
      <p:ext uri="{BB962C8B-B14F-4D97-AF65-F5344CB8AC3E}">
        <p14:creationId xmlns:p14="http://schemas.microsoft.com/office/powerpoint/2010/main" val="24298749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CE5B1-94DB-2142-921F-23B33C52DBD2}"/>
              </a:ext>
            </a:extLst>
          </p:cNvPr>
          <p:cNvSpPr>
            <a:spLocks noGrp="1"/>
          </p:cNvSpPr>
          <p:nvPr>
            <p:ph type="title"/>
          </p:nvPr>
        </p:nvSpPr>
        <p:spPr/>
        <p:txBody>
          <a:bodyPr/>
          <a:lstStyle/>
          <a:p>
            <a:r>
              <a:rPr lang="en-US" dirty="0">
                <a:solidFill>
                  <a:schemeClr val="tx1"/>
                </a:solidFill>
                <a:effectLst>
                  <a:outerShdw blurRad="38100" dist="38100" dir="2700000" algn="tl">
                    <a:srgbClr val="000000">
                      <a:alpha val="43137"/>
                    </a:srgbClr>
                  </a:outerShdw>
                </a:effectLst>
              </a:rPr>
              <a:t>Limitation and Future Directions </a:t>
            </a:r>
          </a:p>
        </p:txBody>
      </p:sp>
      <p:sp>
        <p:nvSpPr>
          <p:cNvPr id="3" name="Text Placeholder 2">
            <a:extLst>
              <a:ext uri="{FF2B5EF4-FFF2-40B4-BE49-F238E27FC236}">
                <a16:creationId xmlns:a16="http://schemas.microsoft.com/office/drawing/2014/main" id="{71264542-0BAC-C840-B331-76C536DC62AC}"/>
              </a:ext>
            </a:extLst>
          </p:cNvPr>
          <p:cNvSpPr>
            <a:spLocks noGrp="1"/>
          </p:cNvSpPr>
          <p:nvPr>
            <p:ph type="body" idx="1"/>
          </p:nvPr>
        </p:nvSpPr>
        <p:spPr/>
        <p:txBody>
          <a:bodyPr/>
          <a:lstStyle/>
          <a:p>
            <a:r>
              <a:rPr lang="en-US" sz="2200">
                <a:solidFill>
                  <a:schemeClr val="tx1"/>
                </a:solidFill>
              </a:rPr>
              <a:t>Limitations</a:t>
            </a:r>
            <a:r>
              <a:rPr lang="en-US">
                <a:solidFill>
                  <a:schemeClr val="tx1"/>
                </a:solidFill>
              </a:rPr>
              <a:t>		</a:t>
            </a:r>
          </a:p>
        </p:txBody>
      </p:sp>
      <p:sp>
        <p:nvSpPr>
          <p:cNvPr id="4" name="Content Placeholder 3">
            <a:extLst>
              <a:ext uri="{FF2B5EF4-FFF2-40B4-BE49-F238E27FC236}">
                <a16:creationId xmlns:a16="http://schemas.microsoft.com/office/drawing/2014/main" id="{76778A47-981E-AD4D-BC19-2FFF4FD0370C}"/>
              </a:ext>
            </a:extLst>
          </p:cNvPr>
          <p:cNvSpPr>
            <a:spLocks noGrp="1"/>
          </p:cNvSpPr>
          <p:nvPr>
            <p:ph sz="half" idx="2"/>
          </p:nvPr>
        </p:nvSpPr>
        <p:spPr/>
        <p:txBody>
          <a:bodyPr>
            <a:normAutofit/>
          </a:bodyPr>
          <a:lstStyle/>
          <a:p>
            <a:pPr lvl="1">
              <a:buFont typeface="Arial" panose="020B0604020202020204" pitchFamily="34" charset="0"/>
              <a:buChar char="•"/>
            </a:pPr>
            <a:r>
              <a:rPr lang="en-US" sz="2400" dirty="0">
                <a:solidFill>
                  <a:schemeClr val="tx1"/>
                </a:solidFill>
              </a:rPr>
              <a:t>Simulation design</a:t>
            </a:r>
          </a:p>
          <a:p>
            <a:pPr lvl="1">
              <a:buFont typeface="Arial" panose="020B0604020202020204" pitchFamily="34" charset="0"/>
              <a:buChar char="•"/>
            </a:pPr>
            <a:r>
              <a:rPr lang="en-US" sz="2400" dirty="0">
                <a:solidFill>
                  <a:schemeClr val="tx1"/>
                </a:solidFill>
              </a:rPr>
              <a:t>Operationalization of mixed responding  </a:t>
            </a:r>
          </a:p>
          <a:p>
            <a:pPr>
              <a:buFont typeface="Arial" panose="020B0604020202020204" pitchFamily="34" charset="0"/>
              <a:buChar char="•"/>
            </a:pPr>
            <a:endParaRPr lang="en-US" sz="2400" dirty="0">
              <a:solidFill>
                <a:schemeClr val="tx1"/>
              </a:solidFill>
            </a:endParaRPr>
          </a:p>
          <a:p>
            <a:pPr marL="0" indent="0">
              <a:buNone/>
            </a:pPr>
            <a:endParaRPr lang="en-US" dirty="0">
              <a:solidFill>
                <a:schemeClr val="tx1"/>
              </a:solidFill>
            </a:endParaRPr>
          </a:p>
        </p:txBody>
      </p:sp>
      <p:sp>
        <p:nvSpPr>
          <p:cNvPr id="5" name="Text Placeholder 4">
            <a:extLst>
              <a:ext uri="{FF2B5EF4-FFF2-40B4-BE49-F238E27FC236}">
                <a16:creationId xmlns:a16="http://schemas.microsoft.com/office/drawing/2014/main" id="{CC7FF646-4B32-8746-BC39-EDA0B2355957}"/>
              </a:ext>
            </a:extLst>
          </p:cNvPr>
          <p:cNvSpPr>
            <a:spLocks noGrp="1"/>
          </p:cNvSpPr>
          <p:nvPr>
            <p:ph type="body" sz="quarter" idx="3"/>
          </p:nvPr>
        </p:nvSpPr>
        <p:spPr/>
        <p:txBody>
          <a:bodyPr>
            <a:normAutofit/>
          </a:bodyPr>
          <a:lstStyle/>
          <a:p>
            <a:r>
              <a:rPr lang="en-US" sz="2200">
                <a:solidFill>
                  <a:schemeClr val="tx1"/>
                </a:solidFill>
              </a:rPr>
              <a:t>Future Directions</a:t>
            </a:r>
          </a:p>
        </p:txBody>
      </p:sp>
      <p:sp>
        <p:nvSpPr>
          <p:cNvPr id="6" name="Content Placeholder 5">
            <a:extLst>
              <a:ext uri="{FF2B5EF4-FFF2-40B4-BE49-F238E27FC236}">
                <a16:creationId xmlns:a16="http://schemas.microsoft.com/office/drawing/2014/main" id="{BA3C0173-7025-0441-9CCD-4AA8F07F9FC2}"/>
              </a:ext>
            </a:extLst>
          </p:cNvPr>
          <p:cNvSpPr>
            <a:spLocks noGrp="1"/>
          </p:cNvSpPr>
          <p:nvPr>
            <p:ph sz="quarter" idx="4"/>
          </p:nvPr>
        </p:nvSpPr>
        <p:spPr/>
        <p:txBody>
          <a:bodyPr>
            <a:normAutofit/>
          </a:bodyPr>
          <a:lstStyle/>
          <a:p>
            <a:pPr lvl="1">
              <a:buFont typeface="Arial" panose="020B0604020202020204" pitchFamily="34" charset="0"/>
              <a:buChar char="•"/>
            </a:pPr>
            <a:r>
              <a:rPr lang="en-US" sz="2000" dirty="0">
                <a:solidFill>
                  <a:schemeClr val="tx1"/>
                </a:solidFill>
              </a:rPr>
              <a:t> </a:t>
            </a:r>
            <a:r>
              <a:rPr lang="en-US" sz="2400" dirty="0">
                <a:solidFill>
                  <a:schemeClr val="tx1"/>
                </a:solidFill>
              </a:rPr>
              <a:t>Explore different method of operationalizing mixed responding </a:t>
            </a:r>
          </a:p>
          <a:p>
            <a:pPr lvl="1">
              <a:buFont typeface="Arial" panose="020B0604020202020204" pitchFamily="34" charset="0"/>
              <a:buChar char="•"/>
            </a:pPr>
            <a:r>
              <a:rPr lang="en-US" sz="2400" dirty="0">
                <a:solidFill>
                  <a:schemeClr val="tx1"/>
                </a:solidFill>
              </a:rPr>
              <a:t> Investigate if/how mixed responding occurs naturally</a:t>
            </a:r>
          </a:p>
        </p:txBody>
      </p:sp>
    </p:spTree>
    <p:extLst>
      <p:ext uri="{BB962C8B-B14F-4D97-AF65-F5344CB8AC3E}">
        <p14:creationId xmlns:p14="http://schemas.microsoft.com/office/powerpoint/2010/main" val="10372704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chemeClr val="tx1"/>
                </a:solidFill>
                <a:effectLst>
                  <a:outerShdw blurRad="38100" dist="38100" dir="2700000" algn="tl">
                    <a:srgbClr val="000000">
                      <a:alpha val="43137"/>
                    </a:srgbClr>
                  </a:outerShdw>
                </a:effectLst>
              </a:rPr>
              <a:t>Acknowledgments: </a:t>
            </a:r>
          </a:p>
        </p:txBody>
      </p:sp>
      <p:sp>
        <p:nvSpPr>
          <p:cNvPr id="3" name="Text Placeholder 2">
            <a:extLst>
              <a:ext uri="{FF2B5EF4-FFF2-40B4-BE49-F238E27FC236}">
                <a16:creationId xmlns:a16="http://schemas.microsoft.com/office/drawing/2014/main" id="{129EC3D2-C4BF-4706-BBB8-34195AF71EF1}"/>
              </a:ext>
            </a:extLst>
          </p:cNvPr>
          <p:cNvSpPr>
            <a:spLocks noGrp="1"/>
          </p:cNvSpPr>
          <p:nvPr>
            <p:ph type="body" sz="quarter" idx="3"/>
          </p:nvPr>
        </p:nvSpPr>
        <p:spPr>
          <a:xfrm>
            <a:off x="6768815" y="1830396"/>
            <a:ext cx="4937760" cy="736282"/>
          </a:xfrm>
        </p:spPr>
        <p:txBody>
          <a:bodyPr/>
          <a:lstStyle/>
          <a:p>
            <a:r>
              <a:rPr lang="en-US" dirty="0">
                <a:solidFill>
                  <a:schemeClr val="tx1"/>
                </a:solidFill>
              </a:rPr>
              <a:t>Contact information:</a:t>
            </a:r>
          </a:p>
        </p:txBody>
      </p:sp>
      <p:pic>
        <p:nvPicPr>
          <p:cNvPr id="12" name="Picture 5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577" y="177911"/>
            <a:ext cx="958059" cy="1240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ontent Placeholder 4">
            <a:extLst>
              <a:ext uri="{FF2B5EF4-FFF2-40B4-BE49-F238E27FC236}">
                <a16:creationId xmlns:a16="http://schemas.microsoft.com/office/drawing/2014/main" id="{6C296E8D-35BD-054A-B90B-F7B099958508}"/>
              </a:ext>
            </a:extLst>
          </p:cNvPr>
          <p:cNvSpPr txBox="1">
            <a:spLocks/>
          </p:cNvSpPr>
          <p:nvPr/>
        </p:nvSpPr>
        <p:spPr>
          <a:xfrm>
            <a:off x="7254240" y="2378613"/>
            <a:ext cx="4937760" cy="337820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75000"/>
              </a:lnSpc>
            </a:pPr>
            <a:r>
              <a:rPr lang="en-US" dirty="0">
                <a:solidFill>
                  <a:schemeClr val="tx1"/>
                </a:solidFill>
              </a:rPr>
              <a:t>Nicole M. Lemaster</a:t>
            </a:r>
          </a:p>
          <a:p>
            <a:pPr>
              <a:lnSpc>
                <a:spcPct val="75000"/>
              </a:lnSpc>
            </a:pPr>
            <a:r>
              <a:rPr lang="en-US" dirty="0">
                <a:solidFill>
                  <a:schemeClr val="tx1"/>
                </a:solidFill>
              </a:rPr>
              <a:t>Ball State University</a:t>
            </a:r>
          </a:p>
          <a:p>
            <a:pPr>
              <a:lnSpc>
                <a:spcPct val="75000"/>
              </a:lnSpc>
            </a:pPr>
            <a:r>
              <a:rPr lang="en-US" dirty="0">
                <a:solidFill>
                  <a:schemeClr val="tx1"/>
                </a:solidFill>
              </a:rPr>
              <a:t>Department of Psychological Science</a:t>
            </a:r>
          </a:p>
          <a:p>
            <a:pPr>
              <a:lnSpc>
                <a:spcPct val="75000"/>
              </a:lnSpc>
            </a:pPr>
            <a:r>
              <a:rPr lang="en-US" dirty="0">
                <a:solidFill>
                  <a:schemeClr val="tx1"/>
                </a:solidFill>
              </a:rPr>
              <a:t>North Quadrangle Building</a:t>
            </a:r>
          </a:p>
          <a:p>
            <a:pPr>
              <a:lnSpc>
                <a:spcPct val="75000"/>
              </a:lnSpc>
            </a:pPr>
            <a:r>
              <a:rPr lang="en-US" dirty="0">
                <a:solidFill>
                  <a:schemeClr val="tx1"/>
                </a:solidFill>
              </a:rPr>
              <a:t>Muncie, Indiana 47306</a:t>
            </a:r>
          </a:p>
          <a:p>
            <a:pPr>
              <a:lnSpc>
                <a:spcPct val="75000"/>
              </a:lnSpc>
            </a:pPr>
            <a:r>
              <a:rPr lang="en-US" dirty="0">
                <a:solidFill>
                  <a:schemeClr val="tx1"/>
                </a:solidFill>
              </a:rPr>
              <a:t>Email: </a:t>
            </a:r>
            <a:r>
              <a:rPr lang="en-US" dirty="0" err="1">
                <a:solidFill>
                  <a:schemeClr val="tx1"/>
                </a:solidFill>
              </a:rPr>
              <a:t>nmlemaster@bsu.edu</a:t>
            </a:r>
            <a:endParaRPr lang="en-US" dirty="0">
              <a:solidFill>
                <a:schemeClr val="tx1"/>
              </a:solidFill>
            </a:endParaRPr>
          </a:p>
          <a:p>
            <a:endParaRPr lang="en-US" dirty="0">
              <a:solidFill>
                <a:schemeClr val="tx1"/>
              </a:solidFill>
            </a:endParaRPr>
          </a:p>
        </p:txBody>
      </p:sp>
      <p:pic>
        <p:nvPicPr>
          <p:cNvPr id="10" name="Picture 9">
            <a:extLst>
              <a:ext uri="{FF2B5EF4-FFF2-40B4-BE49-F238E27FC236}">
                <a16:creationId xmlns:a16="http://schemas.microsoft.com/office/drawing/2014/main" id="{4AE736DE-5EDA-2C46-9CA5-FFC768DA1477}"/>
              </a:ext>
            </a:extLst>
          </p:cNvPr>
          <p:cNvPicPr>
            <a:picLocks noChangeAspect="1"/>
          </p:cNvPicPr>
          <p:nvPr/>
        </p:nvPicPr>
        <p:blipFill>
          <a:blip r:embed="rId4"/>
          <a:stretch>
            <a:fillRect/>
          </a:stretch>
        </p:blipFill>
        <p:spPr>
          <a:xfrm>
            <a:off x="10780031" y="39180"/>
            <a:ext cx="1235392" cy="1571701"/>
          </a:xfrm>
          <a:prstGeom prst="rect">
            <a:avLst/>
          </a:prstGeom>
        </p:spPr>
      </p:pic>
      <p:pic>
        <p:nvPicPr>
          <p:cNvPr id="7" name="Picture 2" descr="https://s3.amazonaws.com/csumb-uploads/P23KJefTvWY1oo1sQ0Ug_Round-CSUMB-logo.png">
            <a:extLst>
              <a:ext uri="{FF2B5EF4-FFF2-40B4-BE49-F238E27FC236}">
                <a16:creationId xmlns:a16="http://schemas.microsoft.com/office/drawing/2014/main" id="{174608A5-C2E1-9D49-A16C-02D6230A25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481" y="4757877"/>
            <a:ext cx="1452888" cy="145288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afeLab_cafe_otter">
            <a:extLst>
              <a:ext uri="{FF2B5EF4-FFF2-40B4-BE49-F238E27FC236}">
                <a16:creationId xmlns:a16="http://schemas.microsoft.com/office/drawing/2014/main" id="{E02CE650-6B98-2A4D-B281-B31C064A026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967863" y="4544165"/>
            <a:ext cx="1047560" cy="168892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2D5280E-DF11-DB4D-9E20-A884801954F4}"/>
              </a:ext>
            </a:extLst>
          </p:cNvPr>
          <p:cNvSpPr txBox="1"/>
          <p:nvPr/>
        </p:nvSpPr>
        <p:spPr>
          <a:xfrm>
            <a:off x="1345630" y="1958547"/>
            <a:ext cx="4937760" cy="707886"/>
          </a:xfrm>
          <a:prstGeom prst="rect">
            <a:avLst/>
          </a:prstGeom>
          <a:noFill/>
        </p:spPr>
        <p:txBody>
          <a:bodyPr wrap="square" rtlCol="0">
            <a:spAutoFit/>
          </a:bodyPr>
          <a:lstStyle/>
          <a:p>
            <a:r>
              <a:rPr lang="en-US" sz="2000" dirty="0"/>
              <a:t>University of Minnesota Press &amp; MMPI Lab at Kent State University </a:t>
            </a:r>
          </a:p>
        </p:txBody>
      </p:sp>
    </p:spTree>
    <p:extLst>
      <p:ext uri="{BB962C8B-B14F-4D97-AF65-F5344CB8AC3E}">
        <p14:creationId xmlns:p14="http://schemas.microsoft.com/office/powerpoint/2010/main" val="1364533914"/>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Lemaster MMPI Symposia" id="{969A9C06-6F1F-F446-A415-65FA2CDD176C}" vid="{ADF8A4FD-8886-3A4D-A929-49F9EF592D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Override>
</file>

<file path=ppt/theme/themeOverride2.xml><?xml version="1.0" encoding="utf-8"?>
<a:themeOverride xmlns:a="http://schemas.openxmlformats.org/drawingml/2006/main">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Override>
</file>

<file path=ppt/theme/themeOverride3.xml><?xml version="1.0" encoding="utf-8"?>
<a:themeOverride xmlns:a="http://schemas.openxmlformats.org/drawingml/2006/main">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Override>
</file>

<file path=ppt/theme/themeOverride4.xml><?xml version="1.0" encoding="utf-8"?>
<a:themeOverride xmlns:a="http://schemas.openxmlformats.org/drawingml/2006/main">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Override>
</file>

<file path=ppt/theme/themeOverride5.xml><?xml version="1.0" encoding="utf-8"?>
<a:themeOverride xmlns:a="http://schemas.openxmlformats.org/drawingml/2006/main">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Override>
</file>

<file path=ppt/theme/themeOverride6.xml><?xml version="1.0" encoding="utf-8"?>
<a:themeOverride xmlns:a="http://schemas.openxmlformats.org/drawingml/2006/main">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Retrospect</Template>
  <TotalTime>54715</TotalTime>
  <Words>5100</Words>
  <Application>Microsoft Macintosh PowerPoint</Application>
  <PresentationFormat>Widescreen</PresentationFormat>
  <Paragraphs>1087</Paragraphs>
  <Slides>56</Slides>
  <Notes>56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56</vt:i4>
      </vt:variant>
    </vt:vector>
  </HeadingPairs>
  <TitlesOfParts>
    <vt:vector size="60" baseType="lpstr">
      <vt:lpstr>Arial</vt:lpstr>
      <vt:lpstr>Calibri</vt:lpstr>
      <vt:lpstr>Calibri Light</vt:lpstr>
      <vt:lpstr>Retrospect</vt:lpstr>
      <vt:lpstr>  Examining the Sensitivity and Incremental Validity of an MMPI-2-RF Combined Response Inconsistency (CRIN) Scale for Detecting Mixed Responding</vt:lpstr>
      <vt:lpstr>Mixed Responding</vt:lpstr>
      <vt:lpstr>Combined Response Inconsistency Scale (CRIN)</vt:lpstr>
      <vt:lpstr>CRIN Components: VRIN-r </vt:lpstr>
      <vt:lpstr>CRIN Components: TRIN-r </vt:lpstr>
      <vt:lpstr>CRIN Calculation on the MMPI-2-RF</vt:lpstr>
      <vt:lpstr>Previous Research:  </vt:lpstr>
      <vt:lpstr>Previous Research </vt:lpstr>
      <vt:lpstr>Findings for Whitney et al. (2018b)</vt:lpstr>
      <vt:lpstr>Current Study</vt:lpstr>
      <vt:lpstr>Hypotheses</vt:lpstr>
      <vt:lpstr>Method</vt:lpstr>
      <vt:lpstr>Methods</vt:lpstr>
      <vt:lpstr>Methods - Procedure</vt:lpstr>
      <vt:lpstr>Methods - Procedure</vt:lpstr>
      <vt:lpstr>Methods - Procedure</vt:lpstr>
      <vt:lpstr>Methods - Procedure</vt:lpstr>
      <vt:lpstr>Methods - Procedure</vt:lpstr>
      <vt:lpstr>Methods - Procedure</vt:lpstr>
      <vt:lpstr>Methods - Procedure</vt:lpstr>
      <vt:lpstr>Methods - Procedure</vt:lpstr>
      <vt:lpstr>Methods - Procedure</vt:lpstr>
      <vt:lpstr>Methods - Procedure</vt:lpstr>
      <vt:lpstr>Methods - Procedure</vt:lpstr>
      <vt:lpstr>Results</vt:lpstr>
      <vt:lpstr>Hypothesis # 1:  CRIN scores will demonstrate elevation in the presence of mixed responding.</vt:lpstr>
      <vt:lpstr>PowerPoint Presentation</vt:lpstr>
      <vt:lpstr>PowerPoint Presentation</vt:lpstr>
      <vt:lpstr>PowerPoint Presentation</vt:lpstr>
      <vt:lpstr>PowerPoint Presentation</vt:lpstr>
      <vt:lpstr>PowerPoint Presentation</vt:lpstr>
      <vt:lpstr>Hypothesis # 2:  Scores on CRIN will incrementally add to scores on VRIN-r and TRIN-r in detecting mixed responding across all of the rates of mixed responding.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Hypothesis # 3: CRIN scores’ incremental utility for detecting mixed responding beyond VRIN-r and TRIN-r scores will be negatively impacted by splitting TRIN-r into TRIN-r – True and TRIN-r – False </vt:lpstr>
      <vt:lpstr>PowerPoint Presentation</vt:lpstr>
      <vt:lpstr>PowerPoint Presentation</vt:lpstr>
      <vt:lpstr>PowerPoint Presentation</vt:lpstr>
      <vt:lpstr>PowerPoint Presentation</vt:lpstr>
      <vt:lpstr>PowerPoint Presentation</vt:lpstr>
      <vt:lpstr>PowerPoint Presentation</vt:lpstr>
      <vt:lpstr>Discussion</vt:lpstr>
      <vt:lpstr>Hypothesis 1: CRIN scores will demonstrate elevation in the presence of mixed responding</vt:lpstr>
      <vt:lpstr>Hypothesis 2: Scores on CRIN will incrementally add to scores on VRIN-r and TRIN-r in detecting mixed responding across all of the rates of mixed responding. </vt:lpstr>
      <vt:lpstr>Hypothesis 3: Splitting TRIN-r into TRIN-r – True and TRIN-r – False will negatively impact CRIN scores ability to incremental add to scores on VRIN-r, TRIN-r – True, and TRIN-r – False in the detection of mixed responding. </vt:lpstr>
      <vt:lpstr>Hypothesis 3: Splitting TRIN-r into TRIN-r – True and TRIN-r – False will negatively impact CRIN scores ability to incremental add to scores on VRIN-r, TRIN-r – True, and TRIN-r – False in the detection of mixed responding. </vt:lpstr>
      <vt:lpstr>Hypothesis 3: Splitting TRIN-r into TRIN-r – True and TRIN-r – False will negatively impact CRIN scores ability to incremental add to scores on VRIN-r, TRIN-r – True, and TRIN-r – False in the detection of mixed responding. </vt:lpstr>
      <vt:lpstr>Hypothesis 3: Splitting TRIN-r into TRIN-r – True and TRIN-r – False will negatively impact CRIN scores ability to incremental add to scores on VRIN-r, TRIN-r – True, and TRIN-r – False in the detection of mixed responding. </vt:lpstr>
      <vt:lpstr>Conclusions</vt:lpstr>
      <vt:lpstr>Limitation and Future Directions </vt:lpstr>
      <vt:lpstr>Acknowledgments: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Examining the Sensitivity and Incremental Validity of an MMPI-2-RF Combined Response Inconsistency (CRIN) Scale for Detecting Mixed Responding</dc:title>
  <dc:subject/>
  <dc:creator>Nicole M. Lemaster</dc:creator>
  <cp:keywords/>
  <dc:description/>
  <cp:lastModifiedBy>Lemaster, Nicole M</cp:lastModifiedBy>
  <cp:revision>225</cp:revision>
  <cp:lastPrinted>2018-04-24T19:10:29Z</cp:lastPrinted>
  <dcterms:created xsi:type="dcterms:W3CDTF">2019-01-08T18:25:59Z</dcterms:created>
  <dcterms:modified xsi:type="dcterms:W3CDTF">2019-03-22T13:54:51Z</dcterms:modified>
  <cp:category/>
</cp:coreProperties>
</file>