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6" r:id="rId1"/>
  </p:sldMasterIdLst>
  <p:notesMasterIdLst>
    <p:notesMasterId r:id="rId38"/>
  </p:notesMasterIdLst>
  <p:handoutMasterIdLst>
    <p:handoutMasterId r:id="rId39"/>
  </p:handoutMasterIdLst>
  <p:sldIdLst>
    <p:sldId id="256" r:id="rId2"/>
    <p:sldId id="344" r:id="rId3"/>
    <p:sldId id="345" r:id="rId4"/>
    <p:sldId id="346" r:id="rId5"/>
    <p:sldId id="347" r:id="rId6"/>
    <p:sldId id="348" r:id="rId7"/>
    <p:sldId id="349" r:id="rId8"/>
    <p:sldId id="350" r:id="rId9"/>
    <p:sldId id="351" r:id="rId10"/>
    <p:sldId id="352" r:id="rId11"/>
    <p:sldId id="353" r:id="rId12"/>
    <p:sldId id="354" r:id="rId13"/>
    <p:sldId id="355" r:id="rId14"/>
    <p:sldId id="356" r:id="rId15"/>
    <p:sldId id="357" r:id="rId16"/>
    <p:sldId id="358" r:id="rId17"/>
    <p:sldId id="359" r:id="rId18"/>
    <p:sldId id="360" r:id="rId19"/>
    <p:sldId id="330" r:id="rId20"/>
    <p:sldId id="331" r:id="rId21"/>
    <p:sldId id="332" r:id="rId22"/>
    <p:sldId id="334" r:id="rId23"/>
    <p:sldId id="335" r:id="rId24"/>
    <p:sldId id="336" r:id="rId25"/>
    <p:sldId id="337" r:id="rId26"/>
    <p:sldId id="338" r:id="rId27"/>
    <p:sldId id="339" r:id="rId28"/>
    <p:sldId id="340" r:id="rId29"/>
    <p:sldId id="341" r:id="rId30"/>
    <p:sldId id="343" r:id="rId31"/>
    <p:sldId id="362" r:id="rId32"/>
    <p:sldId id="363" r:id="rId33"/>
    <p:sldId id="364" r:id="rId34"/>
    <p:sldId id="296" r:id="rId35"/>
    <p:sldId id="288" r:id="rId36"/>
    <p:sldId id="361" r:id="rId37"/>
  </p:sldIdLst>
  <p:sldSz cx="9144000" cy="6858000" type="screen4x3"/>
  <p:notesSz cx="7010400" cy="92964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442" autoAdjust="0"/>
    <p:restoredTop sz="79632" autoAdjust="0"/>
  </p:normalViewPr>
  <p:slideViewPr>
    <p:cSldViewPr>
      <p:cViewPr varScale="1">
        <p:scale>
          <a:sx n="93" d="100"/>
          <a:sy n="93" d="100"/>
        </p:scale>
        <p:origin x="1746" y="72"/>
      </p:cViewPr>
      <p:guideLst>
        <p:guide orient="horz" pos="2160"/>
        <p:guide pos="2880"/>
      </p:guideLst>
    </p:cSldViewPr>
  </p:slideViewPr>
  <p:outlineViewPr>
    <p:cViewPr>
      <p:scale>
        <a:sx n="33" d="100"/>
        <a:sy n="33" d="100"/>
      </p:scale>
      <p:origin x="36"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704658-6E5A-454A-9B21-A1C46F9F89FC}" type="doc">
      <dgm:prSet loTypeId="urn:microsoft.com/office/officeart/2005/8/layout/hierarchy2" loCatId="hierarchy" qsTypeId="urn:microsoft.com/office/officeart/2005/8/quickstyle/simple4" qsCatId="simple" csTypeId="urn:microsoft.com/office/officeart/2005/8/colors/accent1_2" csCatId="accent1" phldr="1"/>
      <dgm:spPr/>
      <dgm:t>
        <a:bodyPr/>
        <a:lstStyle/>
        <a:p>
          <a:endParaRPr lang="en-US"/>
        </a:p>
      </dgm:t>
    </dgm:pt>
    <dgm:pt modelId="{A16E62A0-C85F-43CF-B4AD-AD4F00A7CEFC}">
      <dgm:prSet phldrT="[Text]"/>
      <dgm:spPr/>
      <dgm:t>
        <a:bodyPr/>
        <a:lstStyle/>
        <a:p>
          <a:r>
            <a:rPr lang="en-US" dirty="0" smtClean="0"/>
            <a:t>1,111</a:t>
          </a:r>
          <a:endParaRPr lang="en-US" dirty="0"/>
        </a:p>
      </dgm:t>
    </dgm:pt>
    <dgm:pt modelId="{976F29E8-6C4A-4268-8BCD-3E2F0ABF1F21}" type="parTrans" cxnId="{C3A4B27E-1A51-49B7-AA9D-4D55B7435569}">
      <dgm:prSet/>
      <dgm:spPr/>
      <dgm:t>
        <a:bodyPr/>
        <a:lstStyle/>
        <a:p>
          <a:endParaRPr lang="en-US"/>
        </a:p>
      </dgm:t>
    </dgm:pt>
    <dgm:pt modelId="{F0C79A35-E96A-48A9-84C4-F67396B5D3F4}" type="sibTrans" cxnId="{C3A4B27E-1A51-49B7-AA9D-4D55B7435569}">
      <dgm:prSet/>
      <dgm:spPr/>
      <dgm:t>
        <a:bodyPr/>
        <a:lstStyle/>
        <a:p>
          <a:endParaRPr lang="en-US"/>
        </a:p>
      </dgm:t>
    </dgm:pt>
    <dgm:pt modelId="{7619BD02-E706-4F8F-89C9-B83264D5B9ED}" type="asst">
      <dgm:prSet phldrT="[Text]"/>
      <dgm:spPr/>
      <dgm:t>
        <a:bodyPr/>
        <a:lstStyle/>
        <a:p>
          <a:r>
            <a:rPr lang="en-US" dirty="0" smtClean="0"/>
            <a:t>508</a:t>
          </a:r>
          <a:endParaRPr lang="en-US" dirty="0"/>
        </a:p>
      </dgm:t>
    </dgm:pt>
    <dgm:pt modelId="{6C7FE7DB-B250-4562-BA13-13CD84688687}" type="parTrans" cxnId="{6E8C6723-241F-45FA-A532-7028C3AF8CBE}">
      <dgm:prSet/>
      <dgm:spPr>
        <a:ln w="28575">
          <a:solidFill>
            <a:schemeClr val="accent3"/>
          </a:solidFill>
          <a:headEnd type="none" w="med" len="med"/>
          <a:tailEnd type="arrow" w="med" len="med"/>
        </a:ln>
      </dgm:spPr>
      <dgm:t>
        <a:bodyPr/>
        <a:lstStyle/>
        <a:p>
          <a:endParaRPr lang="en-US"/>
        </a:p>
      </dgm:t>
    </dgm:pt>
    <dgm:pt modelId="{D8934331-F167-448F-A464-66D95441C4F8}" type="sibTrans" cxnId="{6E8C6723-241F-45FA-A532-7028C3AF8CBE}">
      <dgm:prSet/>
      <dgm:spPr/>
      <dgm:t>
        <a:bodyPr/>
        <a:lstStyle/>
        <a:p>
          <a:endParaRPr lang="en-US"/>
        </a:p>
      </dgm:t>
    </dgm:pt>
    <dgm:pt modelId="{20CAF77E-C953-4617-A541-0D01F9C13F49}" type="asst">
      <dgm:prSet/>
      <dgm:spPr/>
      <dgm:t>
        <a:bodyPr/>
        <a:lstStyle/>
        <a:p>
          <a:r>
            <a:rPr lang="en-US" dirty="0" smtClean="0"/>
            <a:t>80</a:t>
          </a:r>
          <a:endParaRPr lang="en-US" dirty="0"/>
        </a:p>
      </dgm:t>
    </dgm:pt>
    <dgm:pt modelId="{2246092D-CDBF-47A7-8316-0DE6645ABDBD}" type="parTrans" cxnId="{430DF7C2-812A-43D9-B03E-1AA2E5A3A9BC}">
      <dgm:prSet/>
      <dgm:spPr>
        <a:ln w="28575">
          <a:solidFill>
            <a:schemeClr val="accent3"/>
          </a:solidFill>
          <a:headEnd type="none" w="med" len="med"/>
          <a:tailEnd type="arrow" w="med" len="med"/>
        </a:ln>
      </dgm:spPr>
      <dgm:t>
        <a:bodyPr/>
        <a:lstStyle/>
        <a:p>
          <a:endParaRPr lang="en-US"/>
        </a:p>
      </dgm:t>
    </dgm:pt>
    <dgm:pt modelId="{59AA0C23-CE4D-4AEB-925E-4CABB8C42F1E}" type="sibTrans" cxnId="{430DF7C2-812A-43D9-B03E-1AA2E5A3A9BC}">
      <dgm:prSet/>
      <dgm:spPr/>
      <dgm:t>
        <a:bodyPr/>
        <a:lstStyle/>
        <a:p>
          <a:endParaRPr lang="en-US"/>
        </a:p>
      </dgm:t>
    </dgm:pt>
    <dgm:pt modelId="{7429D26D-49CF-49B4-B24E-877651B6C584}">
      <dgm:prSet/>
      <dgm:spPr/>
      <dgm:t>
        <a:bodyPr/>
        <a:lstStyle/>
        <a:p>
          <a:r>
            <a:rPr lang="en-US" dirty="0" smtClean="0"/>
            <a:t>280</a:t>
          </a:r>
          <a:endParaRPr lang="en-US" dirty="0"/>
        </a:p>
      </dgm:t>
    </dgm:pt>
    <dgm:pt modelId="{DDE56392-6D07-4775-86D1-FB3AA625F544}" type="parTrans" cxnId="{C93D1E1D-005F-4C64-92D2-093D5E0113AD}">
      <dgm:prSet/>
      <dgm:spPr>
        <a:ln w="28575">
          <a:solidFill>
            <a:schemeClr val="accent3"/>
          </a:solidFill>
          <a:headEnd type="none" w="med" len="med"/>
          <a:tailEnd type="arrow" w="med" len="med"/>
        </a:ln>
      </dgm:spPr>
      <dgm:t>
        <a:bodyPr/>
        <a:lstStyle/>
        <a:p>
          <a:endParaRPr lang="en-US"/>
        </a:p>
      </dgm:t>
    </dgm:pt>
    <dgm:pt modelId="{83E69EEE-B38F-4194-8269-B452F147537F}" type="sibTrans" cxnId="{C93D1E1D-005F-4C64-92D2-093D5E0113AD}">
      <dgm:prSet/>
      <dgm:spPr/>
      <dgm:t>
        <a:bodyPr/>
        <a:lstStyle/>
        <a:p>
          <a:endParaRPr lang="en-US"/>
        </a:p>
      </dgm:t>
    </dgm:pt>
    <dgm:pt modelId="{CBF92B70-CEAC-459C-BDBA-28A213F3E6A9}">
      <dgm:prSet/>
      <dgm:spPr/>
      <dgm:t>
        <a:bodyPr/>
        <a:lstStyle/>
        <a:p>
          <a:r>
            <a:rPr lang="en-US" dirty="0" smtClean="0"/>
            <a:t>368</a:t>
          </a:r>
          <a:endParaRPr lang="en-US" dirty="0"/>
        </a:p>
      </dgm:t>
    </dgm:pt>
    <dgm:pt modelId="{1964732E-C3B1-453A-A400-2D7F09F013E0}" type="parTrans" cxnId="{8CF9D69A-9B06-4674-A93F-E831423501E2}">
      <dgm:prSet/>
      <dgm:spPr>
        <a:ln w="28575">
          <a:solidFill>
            <a:schemeClr val="accent3"/>
          </a:solidFill>
          <a:headEnd type="none" w="med" len="med"/>
          <a:tailEnd type="arrow" w="med" len="med"/>
        </a:ln>
      </dgm:spPr>
      <dgm:t>
        <a:bodyPr/>
        <a:lstStyle/>
        <a:p>
          <a:endParaRPr lang="en-US"/>
        </a:p>
      </dgm:t>
    </dgm:pt>
    <dgm:pt modelId="{A972EC84-375B-42F2-AC5E-43DC652DFA91}" type="sibTrans" cxnId="{8CF9D69A-9B06-4674-A93F-E831423501E2}">
      <dgm:prSet/>
      <dgm:spPr/>
      <dgm:t>
        <a:bodyPr/>
        <a:lstStyle/>
        <a:p>
          <a:endParaRPr lang="en-US"/>
        </a:p>
      </dgm:t>
    </dgm:pt>
    <dgm:pt modelId="{512D457A-010D-4EC5-BB23-50EDAF618753}">
      <dgm:prSet/>
      <dgm:spPr/>
      <dgm:t>
        <a:bodyPr/>
        <a:lstStyle/>
        <a:p>
          <a:r>
            <a:rPr lang="en-US" dirty="0" smtClean="0"/>
            <a:t>120</a:t>
          </a:r>
          <a:endParaRPr lang="en-US" dirty="0"/>
        </a:p>
      </dgm:t>
    </dgm:pt>
    <dgm:pt modelId="{F78FA44F-7FFC-4DF3-9716-96DB69EE1E49}" type="parTrans" cxnId="{C3D4297C-08F4-424A-8F6B-54893C6F1A0A}">
      <dgm:prSet/>
      <dgm:spPr>
        <a:ln w="28575">
          <a:solidFill>
            <a:schemeClr val="accent3"/>
          </a:solidFill>
          <a:headEnd type="none" w="med" len="med"/>
          <a:tailEnd type="arrow" w="med" len="med"/>
        </a:ln>
      </dgm:spPr>
      <dgm:t>
        <a:bodyPr/>
        <a:lstStyle/>
        <a:p>
          <a:endParaRPr lang="en-US"/>
        </a:p>
      </dgm:t>
    </dgm:pt>
    <dgm:pt modelId="{1853BD73-F416-4A12-BC80-867A55BFE4E5}" type="sibTrans" cxnId="{C3D4297C-08F4-424A-8F6B-54893C6F1A0A}">
      <dgm:prSet/>
      <dgm:spPr/>
      <dgm:t>
        <a:bodyPr/>
        <a:lstStyle/>
        <a:p>
          <a:endParaRPr lang="en-US"/>
        </a:p>
      </dgm:t>
    </dgm:pt>
    <dgm:pt modelId="{24F7A082-FF5B-4B3C-89FE-E82ABC15987A}">
      <dgm:prSet/>
      <dgm:spPr/>
      <dgm:t>
        <a:bodyPr/>
        <a:lstStyle/>
        <a:p>
          <a:r>
            <a:rPr lang="en-US" dirty="0" smtClean="0"/>
            <a:t>213</a:t>
          </a:r>
          <a:endParaRPr lang="en-US" dirty="0"/>
        </a:p>
      </dgm:t>
    </dgm:pt>
    <dgm:pt modelId="{3C78D9AB-32A3-4D29-9163-84E607FAC6DB}" type="parTrans" cxnId="{53F0AECE-2F26-48F8-A8D8-A99D29FB31A4}">
      <dgm:prSet custScaleX="2000000" custScaleY="74663"/>
      <dgm:spPr/>
      <dgm:t>
        <a:bodyPr/>
        <a:lstStyle/>
        <a:p>
          <a:endParaRPr lang="en-US"/>
        </a:p>
      </dgm:t>
    </dgm:pt>
    <dgm:pt modelId="{E9D67F81-D0CB-4201-B5DB-D8D6A18AAF62}" type="sibTrans" cxnId="{53F0AECE-2F26-48F8-A8D8-A99D29FB31A4}">
      <dgm:prSet/>
      <dgm:spPr/>
      <dgm:t>
        <a:bodyPr/>
        <a:lstStyle/>
        <a:p>
          <a:endParaRPr lang="en-US"/>
        </a:p>
      </dgm:t>
    </dgm:pt>
    <dgm:pt modelId="{BA3DFE5F-CB6B-4359-88F7-E7C9F9F8EFB2}">
      <dgm:prSet/>
      <dgm:spPr/>
      <dgm:t>
        <a:bodyPr/>
        <a:lstStyle/>
        <a:p>
          <a:r>
            <a:rPr lang="en-US" dirty="0" smtClean="0"/>
            <a:t>80</a:t>
          </a:r>
          <a:endParaRPr lang="en-US" dirty="0"/>
        </a:p>
      </dgm:t>
    </dgm:pt>
    <dgm:pt modelId="{9678E50D-F492-409F-995F-BF0B71832EA6}" type="sibTrans" cxnId="{32E8ADC5-E311-4E75-A8C8-6039EE78ACE3}">
      <dgm:prSet/>
      <dgm:spPr/>
      <dgm:t>
        <a:bodyPr/>
        <a:lstStyle/>
        <a:p>
          <a:endParaRPr lang="en-US"/>
        </a:p>
      </dgm:t>
    </dgm:pt>
    <dgm:pt modelId="{B5B9D5E0-A022-48CA-8BA4-CE4ECB1444A7}" type="parTrans" cxnId="{32E8ADC5-E311-4E75-A8C8-6039EE78ACE3}">
      <dgm:prSet custScaleX="2000000" custScaleY="74663"/>
      <dgm:spPr/>
      <dgm:t>
        <a:bodyPr/>
        <a:lstStyle/>
        <a:p>
          <a:endParaRPr lang="en-US"/>
        </a:p>
      </dgm:t>
    </dgm:pt>
    <dgm:pt modelId="{40BF0703-20AF-4011-A333-6B524DD4FF0F}">
      <dgm:prSet/>
      <dgm:spPr/>
      <dgm:t>
        <a:bodyPr/>
        <a:lstStyle/>
        <a:p>
          <a:r>
            <a:rPr lang="en-US" dirty="0" smtClean="0"/>
            <a:t>43</a:t>
          </a:r>
          <a:endParaRPr lang="en-US" dirty="0"/>
        </a:p>
      </dgm:t>
    </dgm:pt>
    <dgm:pt modelId="{0DD55944-5F57-4BC9-AF73-5E3180E65604}" type="sibTrans" cxnId="{C3102792-028E-456E-B84C-49BF02712A75}">
      <dgm:prSet/>
      <dgm:spPr/>
      <dgm:t>
        <a:bodyPr/>
        <a:lstStyle/>
        <a:p>
          <a:endParaRPr lang="en-US"/>
        </a:p>
      </dgm:t>
    </dgm:pt>
    <dgm:pt modelId="{E94CBEC9-331C-4CCA-BAC6-93D921FAF5D7}" type="parTrans" cxnId="{C3102792-028E-456E-B84C-49BF02712A75}">
      <dgm:prSet/>
      <dgm:spPr>
        <a:ln w="28575">
          <a:solidFill>
            <a:schemeClr val="accent3"/>
          </a:solidFill>
          <a:headEnd type="none" w="med" len="med"/>
          <a:tailEnd type="arrow" w="med" len="med"/>
        </a:ln>
      </dgm:spPr>
      <dgm:t>
        <a:bodyPr/>
        <a:lstStyle/>
        <a:p>
          <a:endParaRPr lang="en-US"/>
        </a:p>
      </dgm:t>
    </dgm:pt>
    <dgm:pt modelId="{6194EEF5-1AE1-4149-91D7-13116A1A7578}" type="pres">
      <dgm:prSet presAssocID="{22704658-6E5A-454A-9B21-A1C46F9F89FC}" presName="diagram" presStyleCnt="0">
        <dgm:presLayoutVars>
          <dgm:chPref val="1"/>
          <dgm:dir/>
          <dgm:animOne val="branch"/>
          <dgm:animLvl val="lvl"/>
          <dgm:resizeHandles val="exact"/>
        </dgm:presLayoutVars>
      </dgm:prSet>
      <dgm:spPr/>
      <dgm:t>
        <a:bodyPr/>
        <a:lstStyle/>
        <a:p>
          <a:endParaRPr lang="en-US"/>
        </a:p>
      </dgm:t>
    </dgm:pt>
    <dgm:pt modelId="{D0B530E4-57CC-45EE-90D8-BD3AD4D9325D}" type="pres">
      <dgm:prSet presAssocID="{A16E62A0-C85F-43CF-B4AD-AD4F00A7CEFC}" presName="root1" presStyleCnt="0"/>
      <dgm:spPr/>
    </dgm:pt>
    <dgm:pt modelId="{492ADF4C-DD79-456F-A735-BD640C6C84E9}" type="pres">
      <dgm:prSet presAssocID="{A16E62A0-C85F-43CF-B4AD-AD4F00A7CEFC}" presName="LevelOneTextNode" presStyleLbl="node0" presStyleIdx="0" presStyleCnt="3" custScaleX="30853" custScaleY="25842" custLinFactNeighborX="122" custLinFactNeighborY="-9398">
        <dgm:presLayoutVars>
          <dgm:chPref val="3"/>
        </dgm:presLayoutVars>
      </dgm:prSet>
      <dgm:spPr/>
      <dgm:t>
        <a:bodyPr/>
        <a:lstStyle/>
        <a:p>
          <a:endParaRPr lang="en-US"/>
        </a:p>
      </dgm:t>
    </dgm:pt>
    <dgm:pt modelId="{1F45E389-3112-49B7-BEF4-82E8185227F7}" type="pres">
      <dgm:prSet presAssocID="{A16E62A0-C85F-43CF-B4AD-AD4F00A7CEFC}" presName="level2hierChild" presStyleCnt="0"/>
      <dgm:spPr/>
    </dgm:pt>
    <dgm:pt modelId="{24860E0B-338D-410B-9878-46AB1A2781EA}" type="pres">
      <dgm:prSet presAssocID="{F78FA44F-7FFC-4DF3-9716-96DB69EE1E49}" presName="conn2-1" presStyleLbl="parChTrans1D2" presStyleIdx="0" presStyleCnt="4" custScaleX="2000000" custScaleY="74663"/>
      <dgm:spPr/>
      <dgm:t>
        <a:bodyPr/>
        <a:lstStyle/>
        <a:p>
          <a:endParaRPr lang="en-US"/>
        </a:p>
      </dgm:t>
    </dgm:pt>
    <dgm:pt modelId="{1E9728FB-2E9C-4401-956C-A01C24FEEBD2}" type="pres">
      <dgm:prSet presAssocID="{F78FA44F-7FFC-4DF3-9716-96DB69EE1E49}" presName="connTx" presStyleLbl="parChTrans1D2" presStyleIdx="0" presStyleCnt="4"/>
      <dgm:spPr/>
      <dgm:t>
        <a:bodyPr/>
        <a:lstStyle/>
        <a:p>
          <a:endParaRPr lang="en-US"/>
        </a:p>
      </dgm:t>
    </dgm:pt>
    <dgm:pt modelId="{32FF7C75-8006-4A1C-9C3B-21695FE5470D}" type="pres">
      <dgm:prSet presAssocID="{512D457A-010D-4EC5-BB23-50EDAF618753}" presName="root2" presStyleCnt="0"/>
      <dgm:spPr/>
    </dgm:pt>
    <dgm:pt modelId="{6ED81DE9-E6E0-4414-9F82-E6892E04A96E}" type="pres">
      <dgm:prSet presAssocID="{512D457A-010D-4EC5-BB23-50EDAF618753}" presName="LevelTwoTextNode" presStyleLbl="node2" presStyleIdx="0" presStyleCnt="2" custScaleX="30853" custScaleY="25842" custLinFactNeighborX="599" custLinFactNeighborY="-40841">
        <dgm:presLayoutVars>
          <dgm:chPref val="3"/>
        </dgm:presLayoutVars>
      </dgm:prSet>
      <dgm:spPr/>
      <dgm:t>
        <a:bodyPr/>
        <a:lstStyle/>
        <a:p>
          <a:endParaRPr lang="en-US"/>
        </a:p>
      </dgm:t>
    </dgm:pt>
    <dgm:pt modelId="{A3A5E88C-DFD7-446E-882C-4C4A4A94FB9A}" type="pres">
      <dgm:prSet presAssocID="{512D457A-010D-4EC5-BB23-50EDAF618753}" presName="level3hierChild" presStyleCnt="0"/>
      <dgm:spPr/>
    </dgm:pt>
    <dgm:pt modelId="{75E835D2-997F-422C-AD8F-8DA38CB975A7}" type="pres">
      <dgm:prSet presAssocID="{1964732E-C3B1-453A-A400-2D7F09F013E0}" presName="conn2-1" presStyleLbl="parChTrans1D2" presStyleIdx="1" presStyleCnt="4" custScaleX="2000000" custScaleY="74663"/>
      <dgm:spPr/>
      <dgm:t>
        <a:bodyPr/>
        <a:lstStyle/>
        <a:p>
          <a:endParaRPr lang="en-US"/>
        </a:p>
      </dgm:t>
    </dgm:pt>
    <dgm:pt modelId="{04E07884-E7E0-4121-B300-8D91E110EDCA}" type="pres">
      <dgm:prSet presAssocID="{1964732E-C3B1-453A-A400-2D7F09F013E0}" presName="connTx" presStyleLbl="parChTrans1D2" presStyleIdx="1" presStyleCnt="4"/>
      <dgm:spPr/>
      <dgm:t>
        <a:bodyPr/>
        <a:lstStyle/>
        <a:p>
          <a:endParaRPr lang="en-US"/>
        </a:p>
      </dgm:t>
    </dgm:pt>
    <dgm:pt modelId="{CFE1B5F7-BCCA-411E-882E-C900B6C08553}" type="pres">
      <dgm:prSet presAssocID="{CBF92B70-CEAC-459C-BDBA-28A213F3E6A9}" presName="root2" presStyleCnt="0"/>
      <dgm:spPr/>
    </dgm:pt>
    <dgm:pt modelId="{77110776-3553-407A-A066-0A734CA4887F}" type="pres">
      <dgm:prSet presAssocID="{CBF92B70-CEAC-459C-BDBA-28A213F3E6A9}" presName="LevelTwoTextNode" presStyleLbl="node2" presStyleIdx="1" presStyleCnt="2" custScaleX="30853" custScaleY="25842" custLinFactNeighborY="-22260">
        <dgm:presLayoutVars>
          <dgm:chPref val="3"/>
        </dgm:presLayoutVars>
      </dgm:prSet>
      <dgm:spPr/>
      <dgm:t>
        <a:bodyPr/>
        <a:lstStyle/>
        <a:p>
          <a:endParaRPr lang="en-US"/>
        </a:p>
      </dgm:t>
    </dgm:pt>
    <dgm:pt modelId="{2EBD7500-DC8F-4F58-97B4-9AF187A317A5}" type="pres">
      <dgm:prSet presAssocID="{CBF92B70-CEAC-459C-BDBA-28A213F3E6A9}" presName="level3hierChild" presStyleCnt="0"/>
      <dgm:spPr/>
    </dgm:pt>
    <dgm:pt modelId="{0869EBEA-A989-4E75-A035-645773CAA67C}" type="pres">
      <dgm:prSet presAssocID="{6C7FE7DB-B250-4562-BA13-13CD84688687}" presName="conn2-1" presStyleLbl="parChTrans1D2" presStyleIdx="2" presStyleCnt="4" custScaleX="2000000" custScaleY="74663"/>
      <dgm:spPr/>
      <dgm:t>
        <a:bodyPr/>
        <a:lstStyle/>
        <a:p>
          <a:endParaRPr lang="en-US"/>
        </a:p>
      </dgm:t>
    </dgm:pt>
    <dgm:pt modelId="{C5E1F9A8-EE6A-48D0-8386-04566F94C929}" type="pres">
      <dgm:prSet presAssocID="{6C7FE7DB-B250-4562-BA13-13CD84688687}" presName="connTx" presStyleLbl="parChTrans1D2" presStyleIdx="2" presStyleCnt="4"/>
      <dgm:spPr/>
      <dgm:t>
        <a:bodyPr/>
        <a:lstStyle/>
        <a:p>
          <a:endParaRPr lang="en-US"/>
        </a:p>
      </dgm:t>
    </dgm:pt>
    <dgm:pt modelId="{6AABA4DB-BCF5-4B5C-BF0B-57DBD370627B}" type="pres">
      <dgm:prSet presAssocID="{7619BD02-E706-4F8F-89C9-B83264D5B9ED}" presName="root2" presStyleCnt="0"/>
      <dgm:spPr/>
    </dgm:pt>
    <dgm:pt modelId="{9C197390-C50F-4066-8C84-0FA4D5E92D93}" type="pres">
      <dgm:prSet presAssocID="{7619BD02-E706-4F8F-89C9-B83264D5B9ED}" presName="LevelTwoTextNode" presStyleLbl="asst1" presStyleIdx="0" presStyleCnt="2" custScaleX="30853" custScaleY="25842" custLinFactNeighborY="2217">
        <dgm:presLayoutVars>
          <dgm:chPref val="3"/>
        </dgm:presLayoutVars>
      </dgm:prSet>
      <dgm:spPr/>
      <dgm:t>
        <a:bodyPr/>
        <a:lstStyle/>
        <a:p>
          <a:endParaRPr lang="en-US"/>
        </a:p>
      </dgm:t>
    </dgm:pt>
    <dgm:pt modelId="{274FA87E-38C2-472D-8704-0590F3237C7A}" type="pres">
      <dgm:prSet presAssocID="{7619BD02-E706-4F8F-89C9-B83264D5B9ED}" presName="level3hierChild" presStyleCnt="0"/>
      <dgm:spPr/>
    </dgm:pt>
    <dgm:pt modelId="{372CEA40-2BC5-4617-B0EB-AAD416A43F37}" type="pres">
      <dgm:prSet presAssocID="{DDE56392-6D07-4775-86D1-FB3AA625F544}" presName="conn2-1" presStyleLbl="parChTrans1D3" presStyleIdx="0" presStyleCnt="2" custScaleX="2000000" custScaleY="74663"/>
      <dgm:spPr/>
      <dgm:t>
        <a:bodyPr/>
        <a:lstStyle/>
        <a:p>
          <a:endParaRPr lang="en-US"/>
        </a:p>
      </dgm:t>
    </dgm:pt>
    <dgm:pt modelId="{1952F003-01F2-4DE5-96F2-7A86F8BAC2B1}" type="pres">
      <dgm:prSet presAssocID="{DDE56392-6D07-4775-86D1-FB3AA625F544}" presName="connTx" presStyleLbl="parChTrans1D3" presStyleIdx="0" presStyleCnt="2"/>
      <dgm:spPr/>
      <dgm:t>
        <a:bodyPr/>
        <a:lstStyle/>
        <a:p>
          <a:endParaRPr lang="en-US"/>
        </a:p>
      </dgm:t>
    </dgm:pt>
    <dgm:pt modelId="{E35358BD-C54F-4F91-861A-00A571AC9C3A}" type="pres">
      <dgm:prSet presAssocID="{7429D26D-49CF-49B4-B24E-877651B6C584}" presName="root2" presStyleCnt="0"/>
      <dgm:spPr/>
    </dgm:pt>
    <dgm:pt modelId="{2C03EDDE-7D88-473E-BA5D-05D3E13803CE}" type="pres">
      <dgm:prSet presAssocID="{7429D26D-49CF-49B4-B24E-877651B6C584}" presName="LevelTwoTextNode" presStyleLbl="node3" presStyleIdx="0" presStyleCnt="2" custScaleX="30853" custScaleY="25842" custLinFactNeighborX="953" custLinFactNeighborY="1489">
        <dgm:presLayoutVars>
          <dgm:chPref val="3"/>
        </dgm:presLayoutVars>
      </dgm:prSet>
      <dgm:spPr/>
      <dgm:t>
        <a:bodyPr/>
        <a:lstStyle/>
        <a:p>
          <a:endParaRPr lang="en-US"/>
        </a:p>
      </dgm:t>
    </dgm:pt>
    <dgm:pt modelId="{7E917C36-CA4D-49F7-83ED-17FDB370B980}" type="pres">
      <dgm:prSet presAssocID="{7429D26D-49CF-49B4-B24E-877651B6C584}" presName="level3hierChild" presStyleCnt="0"/>
      <dgm:spPr/>
    </dgm:pt>
    <dgm:pt modelId="{56AD6451-9E5D-41AE-B228-A9EE041520F8}" type="pres">
      <dgm:prSet presAssocID="{2246092D-CDBF-47A7-8316-0DE6645ABDBD}" presName="conn2-1" presStyleLbl="parChTrans1D2" presStyleIdx="3" presStyleCnt="4" custScaleX="2000000" custScaleY="74663"/>
      <dgm:spPr/>
      <dgm:t>
        <a:bodyPr/>
        <a:lstStyle/>
        <a:p>
          <a:endParaRPr lang="en-US"/>
        </a:p>
      </dgm:t>
    </dgm:pt>
    <dgm:pt modelId="{EF9ACEC7-81FB-4412-ACB3-A4E926DFB27C}" type="pres">
      <dgm:prSet presAssocID="{2246092D-CDBF-47A7-8316-0DE6645ABDBD}" presName="connTx" presStyleLbl="parChTrans1D2" presStyleIdx="3" presStyleCnt="4"/>
      <dgm:spPr/>
      <dgm:t>
        <a:bodyPr/>
        <a:lstStyle/>
        <a:p>
          <a:endParaRPr lang="en-US"/>
        </a:p>
      </dgm:t>
    </dgm:pt>
    <dgm:pt modelId="{1E9B35BC-0CAF-4E08-AE8D-14439337056F}" type="pres">
      <dgm:prSet presAssocID="{20CAF77E-C953-4617-A541-0D01F9C13F49}" presName="root2" presStyleCnt="0"/>
      <dgm:spPr/>
    </dgm:pt>
    <dgm:pt modelId="{DBBDBDEA-11A7-467A-A80E-B514FA8DFE9C}" type="pres">
      <dgm:prSet presAssocID="{20CAF77E-C953-4617-A541-0D01F9C13F49}" presName="LevelTwoTextNode" presStyleLbl="asst1" presStyleIdx="1" presStyleCnt="2" custScaleX="30853" custScaleY="25842" custLinFactNeighborY="6354">
        <dgm:presLayoutVars>
          <dgm:chPref val="3"/>
        </dgm:presLayoutVars>
      </dgm:prSet>
      <dgm:spPr/>
      <dgm:t>
        <a:bodyPr/>
        <a:lstStyle/>
        <a:p>
          <a:endParaRPr lang="en-US"/>
        </a:p>
      </dgm:t>
    </dgm:pt>
    <dgm:pt modelId="{3942CD42-6C06-407E-9158-DB835A6A0E95}" type="pres">
      <dgm:prSet presAssocID="{20CAF77E-C953-4617-A541-0D01F9C13F49}" presName="level3hierChild" presStyleCnt="0"/>
      <dgm:spPr/>
    </dgm:pt>
    <dgm:pt modelId="{D328FA6F-9E79-4DBC-A730-6296D29A9F91}" type="pres">
      <dgm:prSet presAssocID="{E94CBEC9-331C-4CCA-BAC6-93D921FAF5D7}" presName="conn2-1" presStyleLbl="parChTrans1D3" presStyleIdx="1" presStyleCnt="2" custScaleX="2000000" custScaleY="74663"/>
      <dgm:spPr/>
      <dgm:t>
        <a:bodyPr/>
        <a:lstStyle/>
        <a:p>
          <a:endParaRPr lang="en-US"/>
        </a:p>
      </dgm:t>
    </dgm:pt>
    <dgm:pt modelId="{38C434BF-03A0-4AFB-8E84-540853A0EA03}" type="pres">
      <dgm:prSet presAssocID="{E94CBEC9-331C-4CCA-BAC6-93D921FAF5D7}" presName="connTx" presStyleLbl="parChTrans1D3" presStyleIdx="1" presStyleCnt="2"/>
      <dgm:spPr/>
      <dgm:t>
        <a:bodyPr/>
        <a:lstStyle/>
        <a:p>
          <a:endParaRPr lang="en-US"/>
        </a:p>
      </dgm:t>
    </dgm:pt>
    <dgm:pt modelId="{6B67EA90-14E2-4E54-9621-2113944731DF}" type="pres">
      <dgm:prSet presAssocID="{40BF0703-20AF-4011-A333-6B524DD4FF0F}" presName="root2" presStyleCnt="0"/>
      <dgm:spPr/>
    </dgm:pt>
    <dgm:pt modelId="{189EF351-8D30-4A4C-B9B5-E09368DBE0D1}" type="pres">
      <dgm:prSet presAssocID="{40BF0703-20AF-4011-A333-6B524DD4FF0F}" presName="LevelTwoTextNode" presStyleLbl="node3" presStyleIdx="1" presStyleCnt="2" custScaleX="30853" custScaleY="25842" custLinFactNeighborX="93" custLinFactNeighborY="6354">
        <dgm:presLayoutVars>
          <dgm:chPref val="3"/>
        </dgm:presLayoutVars>
      </dgm:prSet>
      <dgm:spPr/>
      <dgm:t>
        <a:bodyPr/>
        <a:lstStyle/>
        <a:p>
          <a:endParaRPr lang="en-US"/>
        </a:p>
      </dgm:t>
    </dgm:pt>
    <dgm:pt modelId="{3888710F-703B-41B2-A37B-B332B1A028BA}" type="pres">
      <dgm:prSet presAssocID="{40BF0703-20AF-4011-A333-6B524DD4FF0F}" presName="level3hierChild" presStyleCnt="0"/>
      <dgm:spPr/>
    </dgm:pt>
    <dgm:pt modelId="{9C6A9E72-6AD4-46B7-8700-ACA9E0DECC1D}" type="pres">
      <dgm:prSet presAssocID="{24F7A082-FF5B-4B3C-89FE-E82ABC15987A}" presName="root1" presStyleCnt="0"/>
      <dgm:spPr/>
    </dgm:pt>
    <dgm:pt modelId="{E58AF8AB-3169-4743-BB39-F50EB0F8A61D}" type="pres">
      <dgm:prSet presAssocID="{24F7A082-FF5B-4B3C-89FE-E82ABC15987A}" presName="LevelOneTextNode" presStyleLbl="node0" presStyleIdx="1" presStyleCnt="3" custScaleX="30853" custScaleY="25842" custLinFactX="40948" custLinFactNeighborX="100000" custLinFactNeighborY="-85291">
        <dgm:presLayoutVars>
          <dgm:chPref val="3"/>
        </dgm:presLayoutVars>
      </dgm:prSet>
      <dgm:spPr/>
      <dgm:t>
        <a:bodyPr/>
        <a:lstStyle/>
        <a:p>
          <a:endParaRPr lang="en-US"/>
        </a:p>
      </dgm:t>
    </dgm:pt>
    <dgm:pt modelId="{19766954-AB25-4744-B92F-F4004100FA32}" type="pres">
      <dgm:prSet presAssocID="{24F7A082-FF5B-4B3C-89FE-E82ABC15987A}" presName="level2hierChild" presStyleCnt="0"/>
      <dgm:spPr/>
    </dgm:pt>
    <dgm:pt modelId="{4FBD48B3-E1FB-40EE-BD21-6E2E30121E9B}" type="pres">
      <dgm:prSet presAssocID="{BA3DFE5F-CB6B-4359-88F7-E7C9F9F8EFB2}" presName="root1" presStyleCnt="0"/>
      <dgm:spPr/>
    </dgm:pt>
    <dgm:pt modelId="{EA0D812A-0F04-4725-8858-B5319B0BDEBD}" type="pres">
      <dgm:prSet presAssocID="{BA3DFE5F-CB6B-4359-88F7-E7C9F9F8EFB2}" presName="LevelOneTextNode" presStyleLbl="node0" presStyleIdx="2" presStyleCnt="3" custScaleX="30853" custScaleY="25842" custLinFactX="40861" custLinFactY="-76119" custLinFactNeighborX="100000" custLinFactNeighborY="-100000">
        <dgm:presLayoutVars>
          <dgm:chPref val="3"/>
        </dgm:presLayoutVars>
      </dgm:prSet>
      <dgm:spPr/>
      <dgm:t>
        <a:bodyPr/>
        <a:lstStyle/>
        <a:p>
          <a:endParaRPr lang="en-US"/>
        </a:p>
      </dgm:t>
    </dgm:pt>
    <dgm:pt modelId="{73282688-1477-4C6C-8D04-9BFF6899A8CF}" type="pres">
      <dgm:prSet presAssocID="{BA3DFE5F-CB6B-4359-88F7-E7C9F9F8EFB2}" presName="level2hierChild" presStyleCnt="0"/>
      <dgm:spPr/>
    </dgm:pt>
  </dgm:ptLst>
  <dgm:cxnLst>
    <dgm:cxn modelId="{8CF9D69A-9B06-4674-A93F-E831423501E2}" srcId="{A16E62A0-C85F-43CF-B4AD-AD4F00A7CEFC}" destId="{CBF92B70-CEAC-459C-BDBA-28A213F3E6A9}" srcOrd="1" destOrd="0" parTransId="{1964732E-C3B1-453A-A400-2D7F09F013E0}" sibTransId="{A972EC84-375B-42F2-AC5E-43DC652DFA91}"/>
    <dgm:cxn modelId="{5F4F5943-E574-4146-862E-6C580E0E3BE5}" type="presOf" srcId="{A16E62A0-C85F-43CF-B4AD-AD4F00A7CEFC}" destId="{492ADF4C-DD79-456F-A735-BD640C6C84E9}" srcOrd="0" destOrd="0" presId="urn:microsoft.com/office/officeart/2005/8/layout/hierarchy2"/>
    <dgm:cxn modelId="{220374DC-03AE-4259-BC7E-2010482AD08A}" type="presOf" srcId="{6C7FE7DB-B250-4562-BA13-13CD84688687}" destId="{0869EBEA-A989-4E75-A035-645773CAA67C}" srcOrd="0" destOrd="0" presId="urn:microsoft.com/office/officeart/2005/8/layout/hierarchy2"/>
    <dgm:cxn modelId="{6E8C6723-241F-45FA-A532-7028C3AF8CBE}" srcId="{A16E62A0-C85F-43CF-B4AD-AD4F00A7CEFC}" destId="{7619BD02-E706-4F8F-89C9-B83264D5B9ED}" srcOrd="2" destOrd="0" parTransId="{6C7FE7DB-B250-4562-BA13-13CD84688687}" sibTransId="{D8934331-F167-448F-A464-66D95441C4F8}"/>
    <dgm:cxn modelId="{F5282BD4-C6D8-4C7B-9983-0DF20A636460}" type="presOf" srcId="{2246092D-CDBF-47A7-8316-0DE6645ABDBD}" destId="{EF9ACEC7-81FB-4412-ACB3-A4E926DFB27C}" srcOrd="1" destOrd="0" presId="urn:microsoft.com/office/officeart/2005/8/layout/hierarchy2"/>
    <dgm:cxn modelId="{32E8ADC5-E311-4E75-A8C8-6039EE78ACE3}" srcId="{22704658-6E5A-454A-9B21-A1C46F9F89FC}" destId="{BA3DFE5F-CB6B-4359-88F7-E7C9F9F8EFB2}" srcOrd="2" destOrd="0" parTransId="{B5B9D5E0-A022-48CA-8BA4-CE4ECB1444A7}" sibTransId="{9678E50D-F492-409F-995F-BF0B71832EA6}"/>
    <dgm:cxn modelId="{DF7F4754-7F3F-4CA0-8C76-DE6616EE6EFB}" type="presOf" srcId="{DDE56392-6D07-4775-86D1-FB3AA625F544}" destId="{372CEA40-2BC5-4617-B0EB-AAD416A43F37}" srcOrd="0" destOrd="0" presId="urn:microsoft.com/office/officeart/2005/8/layout/hierarchy2"/>
    <dgm:cxn modelId="{8921B39B-8848-4B89-BC95-6704BF9C1163}" type="presOf" srcId="{512D457A-010D-4EC5-BB23-50EDAF618753}" destId="{6ED81DE9-E6E0-4414-9F82-E6892E04A96E}" srcOrd="0" destOrd="0" presId="urn:microsoft.com/office/officeart/2005/8/layout/hierarchy2"/>
    <dgm:cxn modelId="{9C63335A-CEF3-4A20-92C5-3218178FD6D4}" type="presOf" srcId="{24F7A082-FF5B-4B3C-89FE-E82ABC15987A}" destId="{E58AF8AB-3169-4743-BB39-F50EB0F8A61D}" srcOrd="0" destOrd="0" presId="urn:microsoft.com/office/officeart/2005/8/layout/hierarchy2"/>
    <dgm:cxn modelId="{1E20ED85-3B98-47DB-AA01-559533B214CB}" type="presOf" srcId="{CBF92B70-CEAC-459C-BDBA-28A213F3E6A9}" destId="{77110776-3553-407A-A066-0A734CA4887F}" srcOrd="0" destOrd="0" presId="urn:microsoft.com/office/officeart/2005/8/layout/hierarchy2"/>
    <dgm:cxn modelId="{B9A0E6E2-E393-4563-BAE2-3211A2F1B83F}" type="presOf" srcId="{BA3DFE5F-CB6B-4359-88F7-E7C9F9F8EFB2}" destId="{EA0D812A-0F04-4725-8858-B5319B0BDEBD}" srcOrd="0" destOrd="0" presId="urn:microsoft.com/office/officeart/2005/8/layout/hierarchy2"/>
    <dgm:cxn modelId="{4ADAB8B3-4C9B-4C86-B852-473BDC8F4E19}" type="presOf" srcId="{2246092D-CDBF-47A7-8316-0DE6645ABDBD}" destId="{56AD6451-9E5D-41AE-B228-A9EE041520F8}" srcOrd="0" destOrd="0" presId="urn:microsoft.com/office/officeart/2005/8/layout/hierarchy2"/>
    <dgm:cxn modelId="{716CEB74-04BF-4503-B490-ED0CD20FF607}" type="presOf" srcId="{1964732E-C3B1-453A-A400-2D7F09F013E0}" destId="{75E835D2-997F-422C-AD8F-8DA38CB975A7}" srcOrd="0" destOrd="0" presId="urn:microsoft.com/office/officeart/2005/8/layout/hierarchy2"/>
    <dgm:cxn modelId="{C93D1E1D-005F-4C64-92D2-093D5E0113AD}" srcId="{7619BD02-E706-4F8F-89C9-B83264D5B9ED}" destId="{7429D26D-49CF-49B4-B24E-877651B6C584}" srcOrd="0" destOrd="0" parTransId="{DDE56392-6D07-4775-86D1-FB3AA625F544}" sibTransId="{83E69EEE-B38F-4194-8269-B452F147537F}"/>
    <dgm:cxn modelId="{E8B41CA5-4BFD-495A-9800-754116594A48}" type="presOf" srcId="{1964732E-C3B1-453A-A400-2D7F09F013E0}" destId="{04E07884-E7E0-4121-B300-8D91E110EDCA}" srcOrd="1" destOrd="0" presId="urn:microsoft.com/office/officeart/2005/8/layout/hierarchy2"/>
    <dgm:cxn modelId="{C3D4297C-08F4-424A-8F6B-54893C6F1A0A}" srcId="{A16E62A0-C85F-43CF-B4AD-AD4F00A7CEFC}" destId="{512D457A-010D-4EC5-BB23-50EDAF618753}" srcOrd="0" destOrd="0" parTransId="{F78FA44F-7FFC-4DF3-9716-96DB69EE1E49}" sibTransId="{1853BD73-F416-4A12-BC80-867A55BFE4E5}"/>
    <dgm:cxn modelId="{B52F25B4-C942-4151-A988-17DDB696FE4C}" type="presOf" srcId="{7619BD02-E706-4F8F-89C9-B83264D5B9ED}" destId="{9C197390-C50F-4066-8C84-0FA4D5E92D93}" srcOrd="0" destOrd="0" presId="urn:microsoft.com/office/officeart/2005/8/layout/hierarchy2"/>
    <dgm:cxn modelId="{A5E902B1-1E5E-4722-B443-0F2F58C00DB6}" type="presOf" srcId="{F78FA44F-7FFC-4DF3-9716-96DB69EE1E49}" destId="{24860E0B-338D-410B-9878-46AB1A2781EA}" srcOrd="0" destOrd="0" presId="urn:microsoft.com/office/officeart/2005/8/layout/hierarchy2"/>
    <dgm:cxn modelId="{887DF1F3-578E-467D-90AB-11EF6C5C7501}" type="presOf" srcId="{F78FA44F-7FFC-4DF3-9716-96DB69EE1E49}" destId="{1E9728FB-2E9C-4401-956C-A01C24FEEBD2}" srcOrd="1" destOrd="0" presId="urn:microsoft.com/office/officeart/2005/8/layout/hierarchy2"/>
    <dgm:cxn modelId="{28577A65-C738-46E2-B123-E11D301BE307}" type="presOf" srcId="{7429D26D-49CF-49B4-B24E-877651B6C584}" destId="{2C03EDDE-7D88-473E-BA5D-05D3E13803CE}" srcOrd="0" destOrd="0" presId="urn:microsoft.com/office/officeart/2005/8/layout/hierarchy2"/>
    <dgm:cxn modelId="{59F45003-AF91-4A06-A524-405004F407D6}" type="presOf" srcId="{DDE56392-6D07-4775-86D1-FB3AA625F544}" destId="{1952F003-01F2-4DE5-96F2-7A86F8BAC2B1}" srcOrd="1" destOrd="0" presId="urn:microsoft.com/office/officeart/2005/8/layout/hierarchy2"/>
    <dgm:cxn modelId="{430DF7C2-812A-43D9-B03E-1AA2E5A3A9BC}" srcId="{A16E62A0-C85F-43CF-B4AD-AD4F00A7CEFC}" destId="{20CAF77E-C953-4617-A541-0D01F9C13F49}" srcOrd="3" destOrd="0" parTransId="{2246092D-CDBF-47A7-8316-0DE6645ABDBD}" sibTransId="{59AA0C23-CE4D-4AEB-925E-4CABB8C42F1E}"/>
    <dgm:cxn modelId="{C3102792-028E-456E-B84C-49BF02712A75}" srcId="{20CAF77E-C953-4617-A541-0D01F9C13F49}" destId="{40BF0703-20AF-4011-A333-6B524DD4FF0F}" srcOrd="0" destOrd="0" parTransId="{E94CBEC9-331C-4CCA-BAC6-93D921FAF5D7}" sibTransId="{0DD55944-5F57-4BC9-AF73-5E3180E65604}"/>
    <dgm:cxn modelId="{C3ED2B96-EA4A-4984-9139-81A4872FFE66}" type="presOf" srcId="{20CAF77E-C953-4617-A541-0D01F9C13F49}" destId="{DBBDBDEA-11A7-467A-A80E-B514FA8DFE9C}" srcOrd="0" destOrd="0" presId="urn:microsoft.com/office/officeart/2005/8/layout/hierarchy2"/>
    <dgm:cxn modelId="{37EA4733-BEA9-4692-B792-AC9D831874BC}" type="presOf" srcId="{E94CBEC9-331C-4CCA-BAC6-93D921FAF5D7}" destId="{D328FA6F-9E79-4DBC-A730-6296D29A9F91}" srcOrd="0" destOrd="0" presId="urn:microsoft.com/office/officeart/2005/8/layout/hierarchy2"/>
    <dgm:cxn modelId="{535E97AB-730E-4A5B-8BEB-18ACC1CB07F3}" type="presOf" srcId="{22704658-6E5A-454A-9B21-A1C46F9F89FC}" destId="{6194EEF5-1AE1-4149-91D7-13116A1A7578}" srcOrd="0" destOrd="0" presId="urn:microsoft.com/office/officeart/2005/8/layout/hierarchy2"/>
    <dgm:cxn modelId="{436864FC-EF89-4635-92EC-AF5DABB0C528}" type="presOf" srcId="{6C7FE7DB-B250-4562-BA13-13CD84688687}" destId="{C5E1F9A8-EE6A-48D0-8386-04566F94C929}" srcOrd="1" destOrd="0" presId="urn:microsoft.com/office/officeart/2005/8/layout/hierarchy2"/>
    <dgm:cxn modelId="{7D8CF9A5-C1E8-4081-BF28-55D0672D8258}" type="presOf" srcId="{40BF0703-20AF-4011-A333-6B524DD4FF0F}" destId="{189EF351-8D30-4A4C-B9B5-E09368DBE0D1}" srcOrd="0" destOrd="0" presId="urn:microsoft.com/office/officeart/2005/8/layout/hierarchy2"/>
    <dgm:cxn modelId="{B97C7FA8-2E00-4F27-8133-F356257A930C}" type="presOf" srcId="{E94CBEC9-331C-4CCA-BAC6-93D921FAF5D7}" destId="{38C434BF-03A0-4AFB-8E84-540853A0EA03}" srcOrd="1" destOrd="0" presId="urn:microsoft.com/office/officeart/2005/8/layout/hierarchy2"/>
    <dgm:cxn modelId="{C3A4B27E-1A51-49B7-AA9D-4D55B7435569}" srcId="{22704658-6E5A-454A-9B21-A1C46F9F89FC}" destId="{A16E62A0-C85F-43CF-B4AD-AD4F00A7CEFC}" srcOrd="0" destOrd="0" parTransId="{976F29E8-6C4A-4268-8BCD-3E2F0ABF1F21}" sibTransId="{F0C79A35-E96A-48A9-84C4-F67396B5D3F4}"/>
    <dgm:cxn modelId="{53F0AECE-2F26-48F8-A8D8-A99D29FB31A4}" srcId="{22704658-6E5A-454A-9B21-A1C46F9F89FC}" destId="{24F7A082-FF5B-4B3C-89FE-E82ABC15987A}" srcOrd="1" destOrd="0" parTransId="{3C78D9AB-32A3-4D29-9163-84E607FAC6DB}" sibTransId="{E9D67F81-D0CB-4201-B5DB-D8D6A18AAF62}"/>
    <dgm:cxn modelId="{FCAFD6AB-5840-424D-81A9-0814E16358B3}" type="presParOf" srcId="{6194EEF5-1AE1-4149-91D7-13116A1A7578}" destId="{D0B530E4-57CC-45EE-90D8-BD3AD4D9325D}" srcOrd="0" destOrd="0" presId="urn:microsoft.com/office/officeart/2005/8/layout/hierarchy2"/>
    <dgm:cxn modelId="{E945A4AE-43E4-4023-8FFA-5F85FB79EA11}" type="presParOf" srcId="{D0B530E4-57CC-45EE-90D8-BD3AD4D9325D}" destId="{492ADF4C-DD79-456F-A735-BD640C6C84E9}" srcOrd="0" destOrd="0" presId="urn:microsoft.com/office/officeart/2005/8/layout/hierarchy2"/>
    <dgm:cxn modelId="{CC66356B-477C-478E-A195-7163E6ECC702}" type="presParOf" srcId="{D0B530E4-57CC-45EE-90D8-BD3AD4D9325D}" destId="{1F45E389-3112-49B7-BEF4-82E8185227F7}" srcOrd="1" destOrd="0" presId="urn:microsoft.com/office/officeart/2005/8/layout/hierarchy2"/>
    <dgm:cxn modelId="{6A5F5D9A-9715-40E2-9946-CF0651858487}" type="presParOf" srcId="{1F45E389-3112-49B7-BEF4-82E8185227F7}" destId="{24860E0B-338D-410B-9878-46AB1A2781EA}" srcOrd="0" destOrd="0" presId="urn:microsoft.com/office/officeart/2005/8/layout/hierarchy2"/>
    <dgm:cxn modelId="{C247D75F-C0B2-4561-A622-C13F1D2E1850}" type="presParOf" srcId="{24860E0B-338D-410B-9878-46AB1A2781EA}" destId="{1E9728FB-2E9C-4401-956C-A01C24FEEBD2}" srcOrd="0" destOrd="0" presId="urn:microsoft.com/office/officeart/2005/8/layout/hierarchy2"/>
    <dgm:cxn modelId="{8071DFFF-4DAC-41C4-99BA-C7C4EA3B8068}" type="presParOf" srcId="{1F45E389-3112-49B7-BEF4-82E8185227F7}" destId="{32FF7C75-8006-4A1C-9C3B-21695FE5470D}" srcOrd="1" destOrd="0" presId="urn:microsoft.com/office/officeart/2005/8/layout/hierarchy2"/>
    <dgm:cxn modelId="{DA96E658-3026-40E4-BBB2-F476B4E19DE0}" type="presParOf" srcId="{32FF7C75-8006-4A1C-9C3B-21695FE5470D}" destId="{6ED81DE9-E6E0-4414-9F82-E6892E04A96E}" srcOrd="0" destOrd="0" presId="urn:microsoft.com/office/officeart/2005/8/layout/hierarchy2"/>
    <dgm:cxn modelId="{99F30647-9D45-456C-AE51-23BF63F6DA01}" type="presParOf" srcId="{32FF7C75-8006-4A1C-9C3B-21695FE5470D}" destId="{A3A5E88C-DFD7-446E-882C-4C4A4A94FB9A}" srcOrd="1" destOrd="0" presId="urn:microsoft.com/office/officeart/2005/8/layout/hierarchy2"/>
    <dgm:cxn modelId="{2B0F2852-46BD-4EE4-90C7-15DF0B500302}" type="presParOf" srcId="{1F45E389-3112-49B7-BEF4-82E8185227F7}" destId="{75E835D2-997F-422C-AD8F-8DA38CB975A7}" srcOrd="2" destOrd="0" presId="urn:microsoft.com/office/officeart/2005/8/layout/hierarchy2"/>
    <dgm:cxn modelId="{DD3FAA51-7911-418F-B35A-7CD7A94440B4}" type="presParOf" srcId="{75E835D2-997F-422C-AD8F-8DA38CB975A7}" destId="{04E07884-E7E0-4121-B300-8D91E110EDCA}" srcOrd="0" destOrd="0" presId="urn:microsoft.com/office/officeart/2005/8/layout/hierarchy2"/>
    <dgm:cxn modelId="{390C9358-C4E5-489B-A9B1-2717C32DDBD8}" type="presParOf" srcId="{1F45E389-3112-49B7-BEF4-82E8185227F7}" destId="{CFE1B5F7-BCCA-411E-882E-C900B6C08553}" srcOrd="3" destOrd="0" presId="urn:microsoft.com/office/officeart/2005/8/layout/hierarchy2"/>
    <dgm:cxn modelId="{1206C4B4-D4F3-4983-A67E-2A63727A63C8}" type="presParOf" srcId="{CFE1B5F7-BCCA-411E-882E-C900B6C08553}" destId="{77110776-3553-407A-A066-0A734CA4887F}" srcOrd="0" destOrd="0" presId="urn:microsoft.com/office/officeart/2005/8/layout/hierarchy2"/>
    <dgm:cxn modelId="{6B382792-B335-44D3-AC7D-2C5DE431EA4E}" type="presParOf" srcId="{CFE1B5F7-BCCA-411E-882E-C900B6C08553}" destId="{2EBD7500-DC8F-4F58-97B4-9AF187A317A5}" srcOrd="1" destOrd="0" presId="urn:microsoft.com/office/officeart/2005/8/layout/hierarchy2"/>
    <dgm:cxn modelId="{CDB60EDC-0C8C-42BE-AF10-CBE10213E8EF}" type="presParOf" srcId="{1F45E389-3112-49B7-BEF4-82E8185227F7}" destId="{0869EBEA-A989-4E75-A035-645773CAA67C}" srcOrd="4" destOrd="0" presId="urn:microsoft.com/office/officeart/2005/8/layout/hierarchy2"/>
    <dgm:cxn modelId="{EB27F598-FFED-463D-8C01-1B031B44BFA4}" type="presParOf" srcId="{0869EBEA-A989-4E75-A035-645773CAA67C}" destId="{C5E1F9A8-EE6A-48D0-8386-04566F94C929}" srcOrd="0" destOrd="0" presId="urn:microsoft.com/office/officeart/2005/8/layout/hierarchy2"/>
    <dgm:cxn modelId="{C80A54ED-3443-4AFD-A9F7-D2BAAFE93018}" type="presParOf" srcId="{1F45E389-3112-49B7-BEF4-82E8185227F7}" destId="{6AABA4DB-BCF5-4B5C-BF0B-57DBD370627B}" srcOrd="5" destOrd="0" presId="urn:microsoft.com/office/officeart/2005/8/layout/hierarchy2"/>
    <dgm:cxn modelId="{839D209A-441D-4DF4-85C1-D1C2C8EBA470}" type="presParOf" srcId="{6AABA4DB-BCF5-4B5C-BF0B-57DBD370627B}" destId="{9C197390-C50F-4066-8C84-0FA4D5E92D93}" srcOrd="0" destOrd="0" presId="urn:microsoft.com/office/officeart/2005/8/layout/hierarchy2"/>
    <dgm:cxn modelId="{E9EDCC9B-2895-43CD-9B76-3344A731F166}" type="presParOf" srcId="{6AABA4DB-BCF5-4B5C-BF0B-57DBD370627B}" destId="{274FA87E-38C2-472D-8704-0590F3237C7A}" srcOrd="1" destOrd="0" presId="urn:microsoft.com/office/officeart/2005/8/layout/hierarchy2"/>
    <dgm:cxn modelId="{204EAD70-EACC-4448-819C-BE72313013DF}" type="presParOf" srcId="{274FA87E-38C2-472D-8704-0590F3237C7A}" destId="{372CEA40-2BC5-4617-B0EB-AAD416A43F37}" srcOrd="0" destOrd="0" presId="urn:microsoft.com/office/officeart/2005/8/layout/hierarchy2"/>
    <dgm:cxn modelId="{96AEBD10-220F-47E5-AC4C-9CC950236EC0}" type="presParOf" srcId="{372CEA40-2BC5-4617-B0EB-AAD416A43F37}" destId="{1952F003-01F2-4DE5-96F2-7A86F8BAC2B1}" srcOrd="0" destOrd="0" presId="urn:microsoft.com/office/officeart/2005/8/layout/hierarchy2"/>
    <dgm:cxn modelId="{F6F97FF0-BE3C-4048-8833-6B7EBC161690}" type="presParOf" srcId="{274FA87E-38C2-472D-8704-0590F3237C7A}" destId="{E35358BD-C54F-4F91-861A-00A571AC9C3A}" srcOrd="1" destOrd="0" presId="urn:microsoft.com/office/officeart/2005/8/layout/hierarchy2"/>
    <dgm:cxn modelId="{350D196E-5C46-42C5-A3B0-2BBEDECEB64F}" type="presParOf" srcId="{E35358BD-C54F-4F91-861A-00A571AC9C3A}" destId="{2C03EDDE-7D88-473E-BA5D-05D3E13803CE}" srcOrd="0" destOrd="0" presId="urn:microsoft.com/office/officeart/2005/8/layout/hierarchy2"/>
    <dgm:cxn modelId="{CB35283F-0ADA-46C5-A33D-D1A553F027CC}" type="presParOf" srcId="{E35358BD-C54F-4F91-861A-00A571AC9C3A}" destId="{7E917C36-CA4D-49F7-83ED-17FDB370B980}" srcOrd="1" destOrd="0" presId="urn:microsoft.com/office/officeart/2005/8/layout/hierarchy2"/>
    <dgm:cxn modelId="{0DEE209C-9F65-42C2-A31C-9994366A63F2}" type="presParOf" srcId="{1F45E389-3112-49B7-BEF4-82E8185227F7}" destId="{56AD6451-9E5D-41AE-B228-A9EE041520F8}" srcOrd="6" destOrd="0" presId="urn:microsoft.com/office/officeart/2005/8/layout/hierarchy2"/>
    <dgm:cxn modelId="{BA1A26FE-0B2E-4FD0-A98C-5D7C8AD13E21}" type="presParOf" srcId="{56AD6451-9E5D-41AE-B228-A9EE041520F8}" destId="{EF9ACEC7-81FB-4412-ACB3-A4E926DFB27C}" srcOrd="0" destOrd="0" presId="urn:microsoft.com/office/officeart/2005/8/layout/hierarchy2"/>
    <dgm:cxn modelId="{32E6B8A7-E4E9-494E-BCF0-583A55210F31}" type="presParOf" srcId="{1F45E389-3112-49B7-BEF4-82E8185227F7}" destId="{1E9B35BC-0CAF-4E08-AE8D-14439337056F}" srcOrd="7" destOrd="0" presId="urn:microsoft.com/office/officeart/2005/8/layout/hierarchy2"/>
    <dgm:cxn modelId="{7EFACFF4-E14C-4811-98D8-BE7070366580}" type="presParOf" srcId="{1E9B35BC-0CAF-4E08-AE8D-14439337056F}" destId="{DBBDBDEA-11A7-467A-A80E-B514FA8DFE9C}" srcOrd="0" destOrd="0" presId="urn:microsoft.com/office/officeart/2005/8/layout/hierarchy2"/>
    <dgm:cxn modelId="{A0DCEEE5-9840-4E27-8441-3A4446B3B23F}" type="presParOf" srcId="{1E9B35BC-0CAF-4E08-AE8D-14439337056F}" destId="{3942CD42-6C06-407E-9158-DB835A6A0E95}" srcOrd="1" destOrd="0" presId="urn:microsoft.com/office/officeart/2005/8/layout/hierarchy2"/>
    <dgm:cxn modelId="{5C965CAC-1E3B-4BFB-B1CB-5AF080D20229}" type="presParOf" srcId="{3942CD42-6C06-407E-9158-DB835A6A0E95}" destId="{D328FA6F-9E79-4DBC-A730-6296D29A9F91}" srcOrd="0" destOrd="0" presId="urn:microsoft.com/office/officeart/2005/8/layout/hierarchy2"/>
    <dgm:cxn modelId="{B37D28CA-26B9-4BCE-ACC2-CCC73B4D187D}" type="presParOf" srcId="{D328FA6F-9E79-4DBC-A730-6296D29A9F91}" destId="{38C434BF-03A0-4AFB-8E84-540853A0EA03}" srcOrd="0" destOrd="0" presId="urn:microsoft.com/office/officeart/2005/8/layout/hierarchy2"/>
    <dgm:cxn modelId="{BE32EF88-234E-4B13-A85B-AE55473B37DF}" type="presParOf" srcId="{3942CD42-6C06-407E-9158-DB835A6A0E95}" destId="{6B67EA90-14E2-4E54-9621-2113944731DF}" srcOrd="1" destOrd="0" presId="urn:microsoft.com/office/officeart/2005/8/layout/hierarchy2"/>
    <dgm:cxn modelId="{7A02AE74-4695-4C7D-8727-5423933FF89D}" type="presParOf" srcId="{6B67EA90-14E2-4E54-9621-2113944731DF}" destId="{189EF351-8D30-4A4C-B9B5-E09368DBE0D1}" srcOrd="0" destOrd="0" presId="urn:microsoft.com/office/officeart/2005/8/layout/hierarchy2"/>
    <dgm:cxn modelId="{9B8145C1-B40C-45F6-AFAE-276D32BF0D01}" type="presParOf" srcId="{6B67EA90-14E2-4E54-9621-2113944731DF}" destId="{3888710F-703B-41B2-A37B-B332B1A028BA}" srcOrd="1" destOrd="0" presId="urn:microsoft.com/office/officeart/2005/8/layout/hierarchy2"/>
    <dgm:cxn modelId="{8408DC3F-C9E0-4C37-9E03-7913FCE39DE8}" type="presParOf" srcId="{6194EEF5-1AE1-4149-91D7-13116A1A7578}" destId="{9C6A9E72-6AD4-46B7-8700-ACA9E0DECC1D}" srcOrd="1" destOrd="0" presId="urn:microsoft.com/office/officeart/2005/8/layout/hierarchy2"/>
    <dgm:cxn modelId="{1CF92728-9A0D-4C1B-8D9F-8D78BFE19C16}" type="presParOf" srcId="{9C6A9E72-6AD4-46B7-8700-ACA9E0DECC1D}" destId="{E58AF8AB-3169-4743-BB39-F50EB0F8A61D}" srcOrd="0" destOrd="0" presId="urn:microsoft.com/office/officeart/2005/8/layout/hierarchy2"/>
    <dgm:cxn modelId="{CDBB7096-ED03-48EB-8539-E3374F13AC07}" type="presParOf" srcId="{9C6A9E72-6AD4-46B7-8700-ACA9E0DECC1D}" destId="{19766954-AB25-4744-B92F-F4004100FA32}" srcOrd="1" destOrd="0" presId="urn:microsoft.com/office/officeart/2005/8/layout/hierarchy2"/>
    <dgm:cxn modelId="{D4C0D37D-678B-4327-B9CE-DB20B525B006}" type="presParOf" srcId="{6194EEF5-1AE1-4149-91D7-13116A1A7578}" destId="{4FBD48B3-E1FB-40EE-BD21-6E2E30121E9B}" srcOrd="2" destOrd="0" presId="urn:microsoft.com/office/officeart/2005/8/layout/hierarchy2"/>
    <dgm:cxn modelId="{BE6DBA24-2E87-4A51-84E9-90A78A9E311F}" type="presParOf" srcId="{4FBD48B3-E1FB-40EE-BD21-6E2E30121E9B}" destId="{EA0D812A-0F04-4725-8858-B5319B0BDEBD}" srcOrd="0" destOrd="0" presId="urn:microsoft.com/office/officeart/2005/8/layout/hierarchy2"/>
    <dgm:cxn modelId="{807C466D-8C62-4DA5-9A02-D84E971BF0E6}" type="presParOf" srcId="{4FBD48B3-E1FB-40EE-BD21-6E2E30121E9B}" destId="{73282688-1477-4C6C-8D04-9BFF6899A8C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704658-6E5A-454A-9B21-A1C46F9F89FC}" type="doc">
      <dgm:prSet loTypeId="urn:microsoft.com/office/officeart/2005/8/layout/hierarchy2" loCatId="hierarchy" qsTypeId="urn:microsoft.com/office/officeart/2005/8/quickstyle/simple4" qsCatId="simple" csTypeId="urn:microsoft.com/office/officeart/2005/8/colors/accent1_2" csCatId="accent1" phldr="1"/>
      <dgm:spPr/>
      <dgm:t>
        <a:bodyPr/>
        <a:lstStyle/>
        <a:p>
          <a:endParaRPr lang="en-US"/>
        </a:p>
      </dgm:t>
    </dgm:pt>
    <dgm:pt modelId="{A16E62A0-C85F-43CF-B4AD-AD4F00A7CEFC}">
      <dgm:prSet phldrT="[Text]"/>
      <dgm:spPr/>
      <dgm:t>
        <a:bodyPr/>
        <a:lstStyle/>
        <a:p>
          <a:r>
            <a:rPr lang="en-US" dirty="0" smtClean="0"/>
            <a:t>1,111</a:t>
          </a:r>
          <a:endParaRPr lang="en-US" dirty="0"/>
        </a:p>
      </dgm:t>
    </dgm:pt>
    <dgm:pt modelId="{976F29E8-6C4A-4268-8BCD-3E2F0ABF1F21}" type="parTrans" cxnId="{C3A4B27E-1A51-49B7-AA9D-4D55B7435569}">
      <dgm:prSet/>
      <dgm:spPr/>
      <dgm:t>
        <a:bodyPr/>
        <a:lstStyle/>
        <a:p>
          <a:endParaRPr lang="en-US"/>
        </a:p>
      </dgm:t>
    </dgm:pt>
    <dgm:pt modelId="{F0C79A35-E96A-48A9-84C4-F67396B5D3F4}" type="sibTrans" cxnId="{C3A4B27E-1A51-49B7-AA9D-4D55B7435569}">
      <dgm:prSet/>
      <dgm:spPr/>
      <dgm:t>
        <a:bodyPr/>
        <a:lstStyle/>
        <a:p>
          <a:endParaRPr lang="en-US"/>
        </a:p>
      </dgm:t>
    </dgm:pt>
    <dgm:pt modelId="{7619BD02-E706-4F8F-89C9-B83264D5B9ED}" type="asst">
      <dgm:prSet phldrT="[Text]"/>
      <dgm:spPr/>
      <dgm:t>
        <a:bodyPr/>
        <a:lstStyle/>
        <a:p>
          <a:r>
            <a:rPr lang="en-US" dirty="0" smtClean="0"/>
            <a:t>49</a:t>
          </a:r>
          <a:endParaRPr lang="en-US" dirty="0"/>
        </a:p>
      </dgm:t>
    </dgm:pt>
    <dgm:pt modelId="{6C7FE7DB-B250-4562-BA13-13CD84688687}" type="parTrans" cxnId="{6E8C6723-241F-45FA-A532-7028C3AF8CBE}">
      <dgm:prSet/>
      <dgm:spPr>
        <a:ln w="28575">
          <a:solidFill>
            <a:schemeClr val="accent3"/>
          </a:solidFill>
          <a:headEnd type="none" w="med" len="med"/>
          <a:tailEnd type="arrow" w="med" len="med"/>
        </a:ln>
      </dgm:spPr>
      <dgm:t>
        <a:bodyPr/>
        <a:lstStyle/>
        <a:p>
          <a:endParaRPr lang="en-US"/>
        </a:p>
      </dgm:t>
    </dgm:pt>
    <dgm:pt modelId="{D8934331-F167-448F-A464-66D95441C4F8}" type="sibTrans" cxnId="{6E8C6723-241F-45FA-A532-7028C3AF8CBE}">
      <dgm:prSet/>
      <dgm:spPr/>
      <dgm:t>
        <a:bodyPr/>
        <a:lstStyle/>
        <a:p>
          <a:endParaRPr lang="en-US"/>
        </a:p>
      </dgm:t>
    </dgm:pt>
    <dgm:pt modelId="{20CAF77E-C953-4617-A541-0D01F9C13F49}" type="asst">
      <dgm:prSet/>
      <dgm:spPr/>
      <dgm:t>
        <a:bodyPr/>
        <a:lstStyle/>
        <a:p>
          <a:r>
            <a:rPr lang="en-US" dirty="0" smtClean="0"/>
            <a:t>20</a:t>
          </a:r>
          <a:endParaRPr lang="en-US" dirty="0"/>
        </a:p>
      </dgm:t>
    </dgm:pt>
    <dgm:pt modelId="{2246092D-CDBF-47A7-8316-0DE6645ABDBD}" type="parTrans" cxnId="{430DF7C2-812A-43D9-B03E-1AA2E5A3A9BC}">
      <dgm:prSet/>
      <dgm:spPr>
        <a:ln w="28575">
          <a:solidFill>
            <a:schemeClr val="accent3"/>
          </a:solidFill>
          <a:headEnd type="none" w="med" len="med"/>
          <a:tailEnd type="arrow" w="med" len="med"/>
        </a:ln>
      </dgm:spPr>
      <dgm:t>
        <a:bodyPr/>
        <a:lstStyle/>
        <a:p>
          <a:endParaRPr lang="en-US"/>
        </a:p>
      </dgm:t>
    </dgm:pt>
    <dgm:pt modelId="{59AA0C23-CE4D-4AEB-925E-4CABB8C42F1E}" type="sibTrans" cxnId="{430DF7C2-812A-43D9-B03E-1AA2E5A3A9BC}">
      <dgm:prSet/>
      <dgm:spPr/>
      <dgm:t>
        <a:bodyPr/>
        <a:lstStyle/>
        <a:p>
          <a:endParaRPr lang="en-US"/>
        </a:p>
      </dgm:t>
    </dgm:pt>
    <dgm:pt modelId="{7429D26D-49CF-49B4-B24E-877651B6C584}">
      <dgm:prSet/>
      <dgm:spPr/>
      <dgm:t>
        <a:bodyPr/>
        <a:lstStyle/>
        <a:p>
          <a:r>
            <a:rPr lang="en-US" dirty="0" smtClean="0"/>
            <a:t>36</a:t>
          </a:r>
          <a:endParaRPr lang="en-US" dirty="0"/>
        </a:p>
      </dgm:t>
    </dgm:pt>
    <dgm:pt modelId="{DDE56392-6D07-4775-86D1-FB3AA625F544}" type="parTrans" cxnId="{C93D1E1D-005F-4C64-92D2-093D5E0113AD}">
      <dgm:prSet/>
      <dgm:spPr>
        <a:ln w="28575">
          <a:solidFill>
            <a:schemeClr val="accent3"/>
          </a:solidFill>
          <a:headEnd type="none" w="med" len="med"/>
          <a:tailEnd type="arrow" w="med" len="med"/>
        </a:ln>
      </dgm:spPr>
      <dgm:t>
        <a:bodyPr/>
        <a:lstStyle/>
        <a:p>
          <a:endParaRPr lang="en-US"/>
        </a:p>
      </dgm:t>
    </dgm:pt>
    <dgm:pt modelId="{83E69EEE-B38F-4194-8269-B452F147537F}" type="sibTrans" cxnId="{C93D1E1D-005F-4C64-92D2-093D5E0113AD}">
      <dgm:prSet/>
      <dgm:spPr/>
      <dgm:t>
        <a:bodyPr/>
        <a:lstStyle/>
        <a:p>
          <a:endParaRPr lang="en-US"/>
        </a:p>
      </dgm:t>
    </dgm:pt>
    <dgm:pt modelId="{40BF0703-20AF-4011-A333-6B524DD4FF0F}">
      <dgm:prSet/>
      <dgm:spPr/>
      <dgm:t>
        <a:bodyPr/>
        <a:lstStyle/>
        <a:p>
          <a:r>
            <a:rPr lang="en-US" dirty="0" smtClean="0"/>
            <a:t>13</a:t>
          </a:r>
          <a:endParaRPr lang="en-US" dirty="0"/>
        </a:p>
      </dgm:t>
    </dgm:pt>
    <dgm:pt modelId="{E94CBEC9-331C-4CCA-BAC6-93D921FAF5D7}" type="parTrans" cxnId="{C3102792-028E-456E-B84C-49BF02712A75}">
      <dgm:prSet/>
      <dgm:spPr>
        <a:ln w="28575">
          <a:solidFill>
            <a:schemeClr val="accent3"/>
          </a:solidFill>
          <a:headEnd type="none" w="med" len="med"/>
          <a:tailEnd type="arrow" w="med" len="med"/>
        </a:ln>
      </dgm:spPr>
      <dgm:t>
        <a:bodyPr/>
        <a:lstStyle/>
        <a:p>
          <a:endParaRPr lang="en-US"/>
        </a:p>
      </dgm:t>
    </dgm:pt>
    <dgm:pt modelId="{0DD55944-5F57-4BC9-AF73-5E3180E65604}" type="sibTrans" cxnId="{C3102792-028E-456E-B84C-49BF02712A75}">
      <dgm:prSet/>
      <dgm:spPr/>
      <dgm:t>
        <a:bodyPr/>
        <a:lstStyle/>
        <a:p>
          <a:endParaRPr lang="en-US"/>
        </a:p>
      </dgm:t>
    </dgm:pt>
    <dgm:pt modelId="{CBF92B70-CEAC-459C-BDBA-28A213F3E6A9}">
      <dgm:prSet/>
      <dgm:spPr/>
      <dgm:t>
        <a:bodyPr/>
        <a:lstStyle/>
        <a:p>
          <a:r>
            <a:rPr lang="en-US" dirty="0" smtClean="0"/>
            <a:t>5</a:t>
          </a:r>
          <a:endParaRPr lang="en-US" dirty="0"/>
        </a:p>
      </dgm:t>
    </dgm:pt>
    <dgm:pt modelId="{1964732E-C3B1-453A-A400-2D7F09F013E0}" type="parTrans" cxnId="{8CF9D69A-9B06-4674-A93F-E831423501E2}">
      <dgm:prSet/>
      <dgm:spPr>
        <a:ln w="28575">
          <a:solidFill>
            <a:schemeClr val="accent3"/>
          </a:solidFill>
          <a:headEnd type="none" w="med" len="med"/>
          <a:tailEnd type="arrow" w="med" len="med"/>
        </a:ln>
      </dgm:spPr>
      <dgm:t>
        <a:bodyPr/>
        <a:lstStyle/>
        <a:p>
          <a:endParaRPr lang="en-US"/>
        </a:p>
      </dgm:t>
    </dgm:pt>
    <dgm:pt modelId="{A972EC84-375B-42F2-AC5E-43DC652DFA91}" type="sibTrans" cxnId="{8CF9D69A-9B06-4674-A93F-E831423501E2}">
      <dgm:prSet/>
      <dgm:spPr/>
      <dgm:t>
        <a:bodyPr/>
        <a:lstStyle/>
        <a:p>
          <a:endParaRPr lang="en-US"/>
        </a:p>
      </dgm:t>
    </dgm:pt>
    <dgm:pt modelId="{512D457A-010D-4EC5-BB23-50EDAF618753}">
      <dgm:prSet/>
      <dgm:spPr/>
      <dgm:t>
        <a:bodyPr/>
        <a:lstStyle/>
        <a:p>
          <a:r>
            <a:rPr lang="en-US" dirty="0" smtClean="0"/>
            <a:t>1,037</a:t>
          </a:r>
          <a:endParaRPr lang="en-US" dirty="0"/>
        </a:p>
      </dgm:t>
    </dgm:pt>
    <dgm:pt modelId="{F78FA44F-7FFC-4DF3-9716-96DB69EE1E49}" type="parTrans" cxnId="{C3D4297C-08F4-424A-8F6B-54893C6F1A0A}">
      <dgm:prSet/>
      <dgm:spPr>
        <a:ln w="28575">
          <a:solidFill>
            <a:schemeClr val="accent3"/>
          </a:solidFill>
          <a:headEnd type="none" w="med" len="med"/>
          <a:tailEnd type="arrow" w="med" len="med"/>
        </a:ln>
      </dgm:spPr>
      <dgm:t>
        <a:bodyPr/>
        <a:lstStyle/>
        <a:p>
          <a:endParaRPr lang="en-US"/>
        </a:p>
      </dgm:t>
    </dgm:pt>
    <dgm:pt modelId="{1853BD73-F416-4A12-BC80-867A55BFE4E5}" type="sibTrans" cxnId="{C3D4297C-08F4-424A-8F6B-54893C6F1A0A}">
      <dgm:prSet/>
      <dgm:spPr/>
      <dgm:t>
        <a:bodyPr/>
        <a:lstStyle/>
        <a:p>
          <a:endParaRPr lang="en-US"/>
        </a:p>
      </dgm:t>
    </dgm:pt>
    <dgm:pt modelId="{6194EEF5-1AE1-4149-91D7-13116A1A7578}" type="pres">
      <dgm:prSet presAssocID="{22704658-6E5A-454A-9B21-A1C46F9F89FC}" presName="diagram" presStyleCnt="0">
        <dgm:presLayoutVars>
          <dgm:chPref val="1"/>
          <dgm:dir/>
          <dgm:animOne val="branch"/>
          <dgm:animLvl val="lvl"/>
          <dgm:resizeHandles val="exact"/>
        </dgm:presLayoutVars>
      </dgm:prSet>
      <dgm:spPr/>
      <dgm:t>
        <a:bodyPr/>
        <a:lstStyle/>
        <a:p>
          <a:endParaRPr lang="en-US"/>
        </a:p>
      </dgm:t>
    </dgm:pt>
    <dgm:pt modelId="{D0B530E4-57CC-45EE-90D8-BD3AD4D9325D}" type="pres">
      <dgm:prSet presAssocID="{A16E62A0-C85F-43CF-B4AD-AD4F00A7CEFC}" presName="root1" presStyleCnt="0"/>
      <dgm:spPr/>
    </dgm:pt>
    <dgm:pt modelId="{492ADF4C-DD79-456F-A735-BD640C6C84E9}" type="pres">
      <dgm:prSet presAssocID="{A16E62A0-C85F-43CF-B4AD-AD4F00A7CEFC}" presName="LevelOneTextNode" presStyleLbl="node0" presStyleIdx="0" presStyleCnt="1" custScaleX="30853" custScaleY="25842" custLinFactNeighborX="1377" custLinFactNeighborY="-5521">
        <dgm:presLayoutVars>
          <dgm:chPref val="3"/>
        </dgm:presLayoutVars>
      </dgm:prSet>
      <dgm:spPr/>
      <dgm:t>
        <a:bodyPr/>
        <a:lstStyle/>
        <a:p>
          <a:endParaRPr lang="en-US"/>
        </a:p>
      </dgm:t>
    </dgm:pt>
    <dgm:pt modelId="{1F45E389-3112-49B7-BEF4-82E8185227F7}" type="pres">
      <dgm:prSet presAssocID="{A16E62A0-C85F-43CF-B4AD-AD4F00A7CEFC}" presName="level2hierChild" presStyleCnt="0"/>
      <dgm:spPr/>
    </dgm:pt>
    <dgm:pt modelId="{24860E0B-338D-410B-9878-46AB1A2781EA}" type="pres">
      <dgm:prSet presAssocID="{F78FA44F-7FFC-4DF3-9716-96DB69EE1E49}" presName="conn2-1" presStyleLbl="parChTrans1D2" presStyleIdx="0" presStyleCnt="4" custScaleX="2000000" custScaleY="74663"/>
      <dgm:spPr/>
      <dgm:t>
        <a:bodyPr/>
        <a:lstStyle/>
        <a:p>
          <a:endParaRPr lang="en-US"/>
        </a:p>
      </dgm:t>
    </dgm:pt>
    <dgm:pt modelId="{1E9728FB-2E9C-4401-956C-A01C24FEEBD2}" type="pres">
      <dgm:prSet presAssocID="{F78FA44F-7FFC-4DF3-9716-96DB69EE1E49}" presName="connTx" presStyleLbl="parChTrans1D2" presStyleIdx="0" presStyleCnt="4"/>
      <dgm:spPr/>
      <dgm:t>
        <a:bodyPr/>
        <a:lstStyle/>
        <a:p>
          <a:endParaRPr lang="en-US"/>
        </a:p>
      </dgm:t>
    </dgm:pt>
    <dgm:pt modelId="{32FF7C75-8006-4A1C-9C3B-21695FE5470D}" type="pres">
      <dgm:prSet presAssocID="{512D457A-010D-4EC5-BB23-50EDAF618753}" presName="root2" presStyleCnt="0"/>
      <dgm:spPr/>
    </dgm:pt>
    <dgm:pt modelId="{6ED81DE9-E6E0-4414-9F82-E6892E04A96E}" type="pres">
      <dgm:prSet presAssocID="{512D457A-010D-4EC5-BB23-50EDAF618753}" presName="LevelTwoTextNode" presStyleLbl="node2" presStyleIdx="0" presStyleCnt="2" custScaleX="30853" custScaleY="25842" custLinFactNeighborX="599" custLinFactNeighborY="-40841">
        <dgm:presLayoutVars>
          <dgm:chPref val="3"/>
        </dgm:presLayoutVars>
      </dgm:prSet>
      <dgm:spPr/>
      <dgm:t>
        <a:bodyPr/>
        <a:lstStyle/>
        <a:p>
          <a:endParaRPr lang="en-US"/>
        </a:p>
      </dgm:t>
    </dgm:pt>
    <dgm:pt modelId="{A3A5E88C-DFD7-446E-882C-4C4A4A94FB9A}" type="pres">
      <dgm:prSet presAssocID="{512D457A-010D-4EC5-BB23-50EDAF618753}" presName="level3hierChild" presStyleCnt="0"/>
      <dgm:spPr/>
    </dgm:pt>
    <dgm:pt modelId="{75E835D2-997F-422C-AD8F-8DA38CB975A7}" type="pres">
      <dgm:prSet presAssocID="{1964732E-C3B1-453A-A400-2D7F09F013E0}" presName="conn2-1" presStyleLbl="parChTrans1D2" presStyleIdx="1" presStyleCnt="4" custScaleX="2000000" custScaleY="74663"/>
      <dgm:spPr/>
      <dgm:t>
        <a:bodyPr/>
        <a:lstStyle/>
        <a:p>
          <a:endParaRPr lang="en-US"/>
        </a:p>
      </dgm:t>
    </dgm:pt>
    <dgm:pt modelId="{04E07884-E7E0-4121-B300-8D91E110EDCA}" type="pres">
      <dgm:prSet presAssocID="{1964732E-C3B1-453A-A400-2D7F09F013E0}" presName="connTx" presStyleLbl="parChTrans1D2" presStyleIdx="1" presStyleCnt="4"/>
      <dgm:spPr/>
      <dgm:t>
        <a:bodyPr/>
        <a:lstStyle/>
        <a:p>
          <a:endParaRPr lang="en-US"/>
        </a:p>
      </dgm:t>
    </dgm:pt>
    <dgm:pt modelId="{CFE1B5F7-BCCA-411E-882E-C900B6C08553}" type="pres">
      <dgm:prSet presAssocID="{CBF92B70-CEAC-459C-BDBA-28A213F3E6A9}" presName="root2" presStyleCnt="0"/>
      <dgm:spPr/>
    </dgm:pt>
    <dgm:pt modelId="{77110776-3553-407A-A066-0A734CA4887F}" type="pres">
      <dgm:prSet presAssocID="{CBF92B70-CEAC-459C-BDBA-28A213F3E6A9}" presName="LevelTwoTextNode" presStyleLbl="node2" presStyleIdx="1" presStyleCnt="2" custScaleX="30853" custScaleY="25842" custLinFactNeighborY="-22260">
        <dgm:presLayoutVars>
          <dgm:chPref val="3"/>
        </dgm:presLayoutVars>
      </dgm:prSet>
      <dgm:spPr/>
      <dgm:t>
        <a:bodyPr/>
        <a:lstStyle/>
        <a:p>
          <a:endParaRPr lang="en-US"/>
        </a:p>
      </dgm:t>
    </dgm:pt>
    <dgm:pt modelId="{2EBD7500-DC8F-4F58-97B4-9AF187A317A5}" type="pres">
      <dgm:prSet presAssocID="{CBF92B70-CEAC-459C-BDBA-28A213F3E6A9}" presName="level3hierChild" presStyleCnt="0"/>
      <dgm:spPr/>
    </dgm:pt>
    <dgm:pt modelId="{0869EBEA-A989-4E75-A035-645773CAA67C}" type="pres">
      <dgm:prSet presAssocID="{6C7FE7DB-B250-4562-BA13-13CD84688687}" presName="conn2-1" presStyleLbl="parChTrans1D2" presStyleIdx="2" presStyleCnt="4" custScaleX="2000000" custScaleY="74663"/>
      <dgm:spPr/>
      <dgm:t>
        <a:bodyPr/>
        <a:lstStyle/>
        <a:p>
          <a:endParaRPr lang="en-US"/>
        </a:p>
      </dgm:t>
    </dgm:pt>
    <dgm:pt modelId="{C5E1F9A8-EE6A-48D0-8386-04566F94C929}" type="pres">
      <dgm:prSet presAssocID="{6C7FE7DB-B250-4562-BA13-13CD84688687}" presName="connTx" presStyleLbl="parChTrans1D2" presStyleIdx="2" presStyleCnt="4"/>
      <dgm:spPr/>
      <dgm:t>
        <a:bodyPr/>
        <a:lstStyle/>
        <a:p>
          <a:endParaRPr lang="en-US"/>
        </a:p>
      </dgm:t>
    </dgm:pt>
    <dgm:pt modelId="{6AABA4DB-BCF5-4B5C-BF0B-57DBD370627B}" type="pres">
      <dgm:prSet presAssocID="{7619BD02-E706-4F8F-89C9-B83264D5B9ED}" presName="root2" presStyleCnt="0"/>
      <dgm:spPr/>
    </dgm:pt>
    <dgm:pt modelId="{9C197390-C50F-4066-8C84-0FA4D5E92D93}" type="pres">
      <dgm:prSet presAssocID="{7619BD02-E706-4F8F-89C9-B83264D5B9ED}" presName="LevelTwoTextNode" presStyleLbl="asst1" presStyleIdx="0" presStyleCnt="2" custScaleX="30853" custScaleY="25842" custLinFactNeighborY="2217">
        <dgm:presLayoutVars>
          <dgm:chPref val="3"/>
        </dgm:presLayoutVars>
      </dgm:prSet>
      <dgm:spPr/>
      <dgm:t>
        <a:bodyPr/>
        <a:lstStyle/>
        <a:p>
          <a:endParaRPr lang="en-US"/>
        </a:p>
      </dgm:t>
    </dgm:pt>
    <dgm:pt modelId="{274FA87E-38C2-472D-8704-0590F3237C7A}" type="pres">
      <dgm:prSet presAssocID="{7619BD02-E706-4F8F-89C9-B83264D5B9ED}" presName="level3hierChild" presStyleCnt="0"/>
      <dgm:spPr/>
    </dgm:pt>
    <dgm:pt modelId="{372CEA40-2BC5-4617-B0EB-AAD416A43F37}" type="pres">
      <dgm:prSet presAssocID="{DDE56392-6D07-4775-86D1-FB3AA625F544}" presName="conn2-1" presStyleLbl="parChTrans1D3" presStyleIdx="0" presStyleCnt="2" custScaleX="2000000" custScaleY="74663"/>
      <dgm:spPr/>
      <dgm:t>
        <a:bodyPr/>
        <a:lstStyle/>
        <a:p>
          <a:endParaRPr lang="en-US"/>
        </a:p>
      </dgm:t>
    </dgm:pt>
    <dgm:pt modelId="{1952F003-01F2-4DE5-96F2-7A86F8BAC2B1}" type="pres">
      <dgm:prSet presAssocID="{DDE56392-6D07-4775-86D1-FB3AA625F544}" presName="connTx" presStyleLbl="parChTrans1D3" presStyleIdx="0" presStyleCnt="2"/>
      <dgm:spPr/>
      <dgm:t>
        <a:bodyPr/>
        <a:lstStyle/>
        <a:p>
          <a:endParaRPr lang="en-US"/>
        </a:p>
      </dgm:t>
    </dgm:pt>
    <dgm:pt modelId="{E35358BD-C54F-4F91-861A-00A571AC9C3A}" type="pres">
      <dgm:prSet presAssocID="{7429D26D-49CF-49B4-B24E-877651B6C584}" presName="root2" presStyleCnt="0"/>
      <dgm:spPr/>
    </dgm:pt>
    <dgm:pt modelId="{2C03EDDE-7D88-473E-BA5D-05D3E13803CE}" type="pres">
      <dgm:prSet presAssocID="{7429D26D-49CF-49B4-B24E-877651B6C584}" presName="LevelTwoTextNode" presStyleLbl="node3" presStyleIdx="0" presStyleCnt="2" custScaleX="30853" custScaleY="25842" custLinFactNeighborX="1699" custLinFactNeighborY="2217">
        <dgm:presLayoutVars>
          <dgm:chPref val="3"/>
        </dgm:presLayoutVars>
      </dgm:prSet>
      <dgm:spPr/>
      <dgm:t>
        <a:bodyPr/>
        <a:lstStyle/>
        <a:p>
          <a:endParaRPr lang="en-US"/>
        </a:p>
      </dgm:t>
    </dgm:pt>
    <dgm:pt modelId="{7E917C36-CA4D-49F7-83ED-17FDB370B980}" type="pres">
      <dgm:prSet presAssocID="{7429D26D-49CF-49B4-B24E-877651B6C584}" presName="level3hierChild" presStyleCnt="0"/>
      <dgm:spPr/>
    </dgm:pt>
    <dgm:pt modelId="{56AD6451-9E5D-41AE-B228-A9EE041520F8}" type="pres">
      <dgm:prSet presAssocID="{2246092D-CDBF-47A7-8316-0DE6645ABDBD}" presName="conn2-1" presStyleLbl="parChTrans1D2" presStyleIdx="3" presStyleCnt="4" custScaleX="2000000" custScaleY="74663"/>
      <dgm:spPr/>
      <dgm:t>
        <a:bodyPr/>
        <a:lstStyle/>
        <a:p>
          <a:endParaRPr lang="en-US"/>
        </a:p>
      </dgm:t>
    </dgm:pt>
    <dgm:pt modelId="{EF9ACEC7-81FB-4412-ACB3-A4E926DFB27C}" type="pres">
      <dgm:prSet presAssocID="{2246092D-CDBF-47A7-8316-0DE6645ABDBD}" presName="connTx" presStyleLbl="parChTrans1D2" presStyleIdx="3" presStyleCnt="4"/>
      <dgm:spPr/>
      <dgm:t>
        <a:bodyPr/>
        <a:lstStyle/>
        <a:p>
          <a:endParaRPr lang="en-US"/>
        </a:p>
      </dgm:t>
    </dgm:pt>
    <dgm:pt modelId="{1E9B35BC-0CAF-4E08-AE8D-14439337056F}" type="pres">
      <dgm:prSet presAssocID="{20CAF77E-C953-4617-A541-0D01F9C13F49}" presName="root2" presStyleCnt="0"/>
      <dgm:spPr/>
    </dgm:pt>
    <dgm:pt modelId="{DBBDBDEA-11A7-467A-A80E-B514FA8DFE9C}" type="pres">
      <dgm:prSet presAssocID="{20CAF77E-C953-4617-A541-0D01F9C13F49}" presName="LevelTwoTextNode" presStyleLbl="asst1" presStyleIdx="1" presStyleCnt="2" custScaleX="30853" custScaleY="25842" custLinFactNeighborY="14999">
        <dgm:presLayoutVars>
          <dgm:chPref val="3"/>
        </dgm:presLayoutVars>
      </dgm:prSet>
      <dgm:spPr/>
      <dgm:t>
        <a:bodyPr/>
        <a:lstStyle/>
        <a:p>
          <a:endParaRPr lang="en-US"/>
        </a:p>
      </dgm:t>
    </dgm:pt>
    <dgm:pt modelId="{3942CD42-6C06-407E-9158-DB835A6A0E95}" type="pres">
      <dgm:prSet presAssocID="{20CAF77E-C953-4617-A541-0D01F9C13F49}" presName="level3hierChild" presStyleCnt="0"/>
      <dgm:spPr/>
    </dgm:pt>
    <dgm:pt modelId="{D328FA6F-9E79-4DBC-A730-6296D29A9F91}" type="pres">
      <dgm:prSet presAssocID="{E94CBEC9-331C-4CCA-BAC6-93D921FAF5D7}" presName="conn2-1" presStyleLbl="parChTrans1D3" presStyleIdx="1" presStyleCnt="2" custScaleX="2000000" custScaleY="74663"/>
      <dgm:spPr/>
      <dgm:t>
        <a:bodyPr/>
        <a:lstStyle/>
        <a:p>
          <a:endParaRPr lang="en-US"/>
        </a:p>
      </dgm:t>
    </dgm:pt>
    <dgm:pt modelId="{38C434BF-03A0-4AFB-8E84-540853A0EA03}" type="pres">
      <dgm:prSet presAssocID="{E94CBEC9-331C-4CCA-BAC6-93D921FAF5D7}" presName="connTx" presStyleLbl="parChTrans1D3" presStyleIdx="1" presStyleCnt="2"/>
      <dgm:spPr/>
      <dgm:t>
        <a:bodyPr/>
        <a:lstStyle/>
        <a:p>
          <a:endParaRPr lang="en-US"/>
        </a:p>
      </dgm:t>
    </dgm:pt>
    <dgm:pt modelId="{6B67EA90-14E2-4E54-9621-2113944731DF}" type="pres">
      <dgm:prSet presAssocID="{40BF0703-20AF-4011-A333-6B524DD4FF0F}" presName="root2" presStyleCnt="0"/>
      <dgm:spPr/>
    </dgm:pt>
    <dgm:pt modelId="{189EF351-8D30-4A4C-B9B5-E09368DBE0D1}" type="pres">
      <dgm:prSet presAssocID="{40BF0703-20AF-4011-A333-6B524DD4FF0F}" presName="LevelTwoTextNode" presStyleLbl="node3" presStyleIdx="1" presStyleCnt="2" custScaleX="30853" custScaleY="25842" custLinFactNeighborX="1699" custLinFactNeighborY="14999">
        <dgm:presLayoutVars>
          <dgm:chPref val="3"/>
        </dgm:presLayoutVars>
      </dgm:prSet>
      <dgm:spPr/>
      <dgm:t>
        <a:bodyPr/>
        <a:lstStyle/>
        <a:p>
          <a:endParaRPr lang="en-US"/>
        </a:p>
      </dgm:t>
    </dgm:pt>
    <dgm:pt modelId="{3888710F-703B-41B2-A37B-B332B1A028BA}" type="pres">
      <dgm:prSet presAssocID="{40BF0703-20AF-4011-A333-6B524DD4FF0F}" presName="level3hierChild" presStyleCnt="0"/>
      <dgm:spPr/>
    </dgm:pt>
  </dgm:ptLst>
  <dgm:cxnLst>
    <dgm:cxn modelId="{ED7707C8-3B0F-44E0-992E-06D466D774EC}" type="presOf" srcId="{40BF0703-20AF-4011-A333-6B524DD4FF0F}" destId="{189EF351-8D30-4A4C-B9B5-E09368DBE0D1}" srcOrd="0" destOrd="0" presId="urn:microsoft.com/office/officeart/2005/8/layout/hierarchy2"/>
    <dgm:cxn modelId="{1FE182F4-900C-437A-BD29-C92443D0061D}" type="presOf" srcId="{E94CBEC9-331C-4CCA-BAC6-93D921FAF5D7}" destId="{38C434BF-03A0-4AFB-8E84-540853A0EA03}" srcOrd="1" destOrd="0" presId="urn:microsoft.com/office/officeart/2005/8/layout/hierarchy2"/>
    <dgm:cxn modelId="{C7E0FC5F-C99C-406C-989B-453EED3B91AD}" type="presOf" srcId="{F78FA44F-7FFC-4DF3-9716-96DB69EE1E49}" destId="{24860E0B-338D-410B-9878-46AB1A2781EA}" srcOrd="0" destOrd="0" presId="urn:microsoft.com/office/officeart/2005/8/layout/hierarchy2"/>
    <dgm:cxn modelId="{2C6428BB-7F4D-408F-A34A-5B2B11F9079D}" type="presOf" srcId="{2246092D-CDBF-47A7-8316-0DE6645ABDBD}" destId="{56AD6451-9E5D-41AE-B228-A9EE041520F8}" srcOrd="0" destOrd="0" presId="urn:microsoft.com/office/officeart/2005/8/layout/hierarchy2"/>
    <dgm:cxn modelId="{C3A4B27E-1A51-49B7-AA9D-4D55B7435569}" srcId="{22704658-6E5A-454A-9B21-A1C46F9F89FC}" destId="{A16E62A0-C85F-43CF-B4AD-AD4F00A7CEFC}" srcOrd="0" destOrd="0" parTransId="{976F29E8-6C4A-4268-8BCD-3E2F0ABF1F21}" sibTransId="{F0C79A35-E96A-48A9-84C4-F67396B5D3F4}"/>
    <dgm:cxn modelId="{A1F88351-78E5-4723-BF62-1AAA5D401A98}" type="presOf" srcId="{E94CBEC9-331C-4CCA-BAC6-93D921FAF5D7}" destId="{D328FA6F-9E79-4DBC-A730-6296D29A9F91}" srcOrd="0" destOrd="0" presId="urn:microsoft.com/office/officeart/2005/8/layout/hierarchy2"/>
    <dgm:cxn modelId="{DA9CA207-D708-4B46-9B29-73C4C5657102}" type="presOf" srcId="{F78FA44F-7FFC-4DF3-9716-96DB69EE1E49}" destId="{1E9728FB-2E9C-4401-956C-A01C24FEEBD2}" srcOrd="1" destOrd="0" presId="urn:microsoft.com/office/officeart/2005/8/layout/hierarchy2"/>
    <dgm:cxn modelId="{C97BE679-DF4F-4817-927B-D587142D105A}" type="presOf" srcId="{1964732E-C3B1-453A-A400-2D7F09F013E0}" destId="{75E835D2-997F-422C-AD8F-8DA38CB975A7}" srcOrd="0" destOrd="0" presId="urn:microsoft.com/office/officeart/2005/8/layout/hierarchy2"/>
    <dgm:cxn modelId="{4D037E4D-F189-4340-BB2A-DDC76465F3A1}" type="presOf" srcId="{7619BD02-E706-4F8F-89C9-B83264D5B9ED}" destId="{9C197390-C50F-4066-8C84-0FA4D5E92D93}" srcOrd="0" destOrd="0" presId="urn:microsoft.com/office/officeart/2005/8/layout/hierarchy2"/>
    <dgm:cxn modelId="{ABC4FD0C-5429-4D48-91A0-F932FE55D949}" type="presOf" srcId="{CBF92B70-CEAC-459C-BDBA-28A213F3E6A9}" destId="{77110776-3553-407A-A066-0A734CA4887F}" srcOrd="0" destOrd="0" presId="urn:microsoft.com/office/officeart/2005/8/layout/hierarchy2"/>
    <dgm:cxn modelId="{430DF7C2-812A-43D9-B03E-1AA2E5A3A9BC}" srcId="{A16E62A0-C85F-43CF-B4AD-AD4F00A7CEFC}" destId="{20CAF77E-C953-4617-A541-0D01F9C13F49}" srcOrd="3" destOrd="0" parTransId="{2246092D-CDBF-47A7-8316-0DE6645ABDBD}" sibTransId="{59AA0C23-CE4D-4AEB-925E-4CABB8C42F1E}"/>
    <dgm:cxn modelId="{A6A4C905-7B63-4F89-9B1C-3449AE78BEBB}" type="presOf" srcId="{6C7FE7DB-B250-4562-BA13-13CD84688687}" destId="{C5E1F9A8-EE6A-48D0-8386-04566F94C929}" srcOrd="1" destOrd="0" presId="urn:microsoft.com/office/officeart/2005/8/layout/hierarchy2"/>
    <dgm:cxn modelId="{8CF9D69A-9B06-4674-A93F-E831423501E2}" srcId="{A16E62A0-C85F-43CF-B4AD-AD4F00A7CEFC}" destId="{CBF92B70-CEAC-459C-BDBA-28A213F3E6A9}" srcOrd="1" destOrd="0" parTransId="{1964732E-C3B1-453A-A400-2D7F09F013E0}" sibTransId="{A972EC84-375B-42F2-AC5E-43DC652DFA91}"/>
    <dgm:cxn modelId="{6E8C6723-241F-45FA-A532-7028C3AF8CBE}" srcId="{A16E62A0-C85F-43CF-B4AD-AD4F00A7CEFC}" destId="{7619BD02-E706-4F8F-89C9-B83264D5B9ED}" srcOrd="2" destOrd="0" parTransId="{6C7FE7DB-B250-4562-BA13-13CD84688687}" sibTransId="{D8934331-F167-448F-A464-66D95441C4F8}"/>
    <dgm:cxn modelId="{2C4C14AE-3F96-4E91-A8B1-D6468B0875E1}" type="presOf" srcId="{1964732E-C3B1-453A-A400-2D7F09F013E0}" destId="{04E07884-E7E0-4121-B300-8D91E110EDCA}" srcOrd="1" destOrd="0" presId="urn:microsoft.com/office/officeart/2005/8/layout/hierarchy2"/>
    <dgm:cxn modelId="{D22191A4-4FA6-4904-B03E-6433CB8EE312}" type="presOf" srcId="{512D457A-010D-4EC5-BB23-50EDAF618753}" destId="{6ED81DE9-E6E0-4414-9F82-E6892E04A96E}" srcOrd="0" destOrd="0" presId="urn:microsoft.com/office/officeart/2005/8/layout/hierarchy2"/>
    <dgm:cxn modelId="{A93722F0-94A0-4309-A0A7-9FDF2ACA9924}" type="presOf" srcId="{A16E62A0-C85F-43CF-B4AD-AD4F00A7CEFC}" destId="{492ADF4C-DD79-456F-A735-BD640C6C84E9}" srcOrd="0" destOrd="0" presId="urn:microsoft.com/office/officeart/2005/8/layout/hierarchy2"/>
    <dgm:cxn modelId="{C3D4297C-08F4-424A-8F6B-54893C6F1A0A}" srcId="{A16E62A0-C85F-43CF-B4AD-AD4F00A7CEFC}" destId="{512D457A-010D-4EC5-BB23-50EDAF618753}" srcOrd="0" destOrd="0" parTransId="{F78FA44F-7FFC-4DF3-9716-96DB69EE1E49}" sibTransId="{1853BD73-F416-4A12-BC80-867A55BFE4E5}"/>
    <dgm:cxn modelId="{7ADB2496-7144-4A48-8364-0573C738D0D6}" type="presOf" srcId="{DDE56392-6D07-4775-86D1-FB3AA625F544}" destId="{372CEA40-2BC5-4617-B0EB-AAD416A43F37}" srcOrd="0" destOrd="0" presId="urn:microsoft.com/office/officeart/2005/8/layout/hierarchy2"/>
    <dgm:cxn modelId="{C93D1E1D-005F-4C64-92D2-093D5E0113AD}" srcId="{7619BD02-E706-4F8F-89C9-B83264D5B9ED}" destId="{7429D26D-49CF-49B4-B24E-877651B6C584}" srcOrd="0" destOrd="0" parTransId="{DDE56392-6D07-4775-86D1-FB3AA625F544}" sibTransId="{83E69EEE-B38F-4194-8269-B452F147537F}"/>
    <dgm:cxn modelId="{455AA0FD-5E5C-490B-B812-1B87EBA5704D}" type="presOf" srcId="{7429D26D-49CF-49B4-B24E-877651B6C584}" destId="{2C03EDDE-7D88-473E-BA5D-05D3E13803CE}" srcOrd="0" destOrd="0" presId="urn:microsoft.com/office/officeart/2005/8/layout/hierarchy2"/>
    <dgm:cxn modelId="{752EF881-64D2-4C3F-88AE-998483EBA8CD}" type="presOf" srcId="{6C7FE7DB-B250-4562-BA13-13CD84688687}" destId="{0869EBEA-A989-4E75-A035-645773CAA67C}" srcOrd="0" destOrd="0" presId="urn:microsoft.com/office/officeart/2005/8/layout/hierarchy2"/>
    <dgm:cxn modelId="{C3102792-028E-456E-B84C-49BF02712A75}" srcId="{20CAF77E-C953-4617-A541-0D01F9C13F49}" destId="{40BF0703-20AF-4011-A333-6B524DD4FF0F}" srcOrd="0" destOrd="0" parTransId="{E94CBEC9-331C-4CCA-BAC6-93D921FAF5D7}" sibTransId="{0DD55944-5F57-4BC9-AF73-5E3180E65604}"/>
    <dgm:cxn modelId="{62B622BA-204E-4F68-8DA1-AF97D52F9D8F}" type="presOf" srcId="{DDE56392-6D07-4775-86D1-FB3AA625F544}" destId="{1952F003-01F2-4DE5-96F2-7A86F8BAC2B1}" srcOrd="1" destOrd="0" presId="urn:microsoft.com/office/officeart/2005/8/layout/hierarchy2"/>
    <dgm:cxn modelId="{7F6760CD-98B2-4D4E-89EE-B2895080AD22}" type="presOf" srcId="{2246092D-CDBF-47A7-8316-0DE6645ABDBD}" destId="{EF9ACEC7-81FB-4412-ACB3-A4E926DFB27C}" srcOrd="1" destOrd="0" presId="urn:microsoft.com/office/officeart/2005/8/layout/hierarchy2"/>
    <dgm:cxn modelId="{9050F2D3-2038-47E6-BE51-E0BEDB4EF5A1}" type="presOf" srcId="{22704658-6E5A-454A-9B21-A1C46F9F89FC}" destId="{6194EEF5-1AE1-4149-91D7-13116A1A7578}" srcOrd="0" destOrd="0" presId="urn:microsoft.com/office/officeart/2005/8/layout/hierarchy2"/>
    <dgm:cxn modelId="{FEA1DEE0-8923-4EAF-8B22-D2F902767AFE}" type="presOf" srcId="{20CAF77E-C953-4617-A541-0D01F9C13F49}" destId="{DBBDBDEA-11A7-467A-A80E-B514FA8DFE9C}" srcOrd="0" destOrd="0" presId="urn:microsoft.com/office/officeart/2005/8/layout/hierarchy2"/>
    <dgm:cxn modelId="{E7297669-0794-42F4-98BE-EFE2E6269487}" type="presParOf" srcId="{6194EEF5-1AE1-4149-91D7-13116A1A7578}" destId="{D0B530E4-57CC-45EE-90D8-BD3AD4D9325D}" srcOrd="0" destOrd="0" presId="urn:microsoft.com/office/officeart/2005/8/layout/hierarchy2"/>
    <dgm:cxn modelId="{B121BCCB-B2CE-419D-83DB-7155D4F86C0C}" type="presParOf" srcId="{D0B530E4-57CC-45EE-90D8-BD3AD4D9325D}" destId="{492ADF4C-DD79-456F-A735-BD640C6C84E9}" srcOrd="0" destOrd="0" presId="urn:microsoft.com/office/officeart/2005/8/layout/hierarchy2"/>
    <dgm:cxn modelId="{CBC8C742-21DB-4F67-8BBA-B46C6AADCCBA}" type="presParOf" srcId="{D0B530E4-57CC-45EE-90D8-BD3AD4D9325D}" destId="{1F45E389-3112-49B7-BEF4-82E8185227F7}" srcOrd="1" destOrd="0" presId="urn:microsoft.com/office/officeart/2005/8/layout/hierarchy2"/>
    <dgm:cxn modelId="{6C53ABC2-6AD4-449A-BB4E-DB3D6B172311}" type="presParOf" srcId="{1F45E389-3112-49B7-BEF4-82E8185227F7}" destId="{24860E0B-338D-410B-9878-46AB1A2781EA}" srcOrd="0" destOrd="0" presId="urn:microsoft.com/office/officeart/2005/8/layout/hierarchy2"/>
    <dgm:cxn modelId="{9E0A3A85-D8D7-4E0B-B9CB-0C01EDB13D44}" type="presParOf" srcId="{24860E0B-338D-410B-9878-46AB1A2781EA}" destId="{1E9728FB-2E9C-4401-956C-A01C24FEEBD2}" srcOrd="0" destOrd="0" presId="urn:microsoft.com/office/officeart/2005/8/layout/hierarchy2"/>
    <dgm:cxn modelId="{F822C13C-8B5C-4D30-8410-8117F78EA18C}" type="presParOf" srcId="{1F45E389-3112-49B7-BEF4-82E8185227F7}" destId="{32FF7C75-8006-4A1C-9C3B-21695FE5470D}" srcOrd="1" destOrd="0" presId="urn:microsoft.com/office/officeart/2005/8/layout/hierarchy2"/>
    <dgm:cxn modelId="{2B3F0BD9-0F42-4851-AD64-9CB4E621C818}" type="presParOf" srcId="{32FF7C75-8006-4A1C-9C3B-21695FE5470D}" destId="{6ED81DE9-E6E0-4414-9F82-E6892E04A96E}" srcOrd="0" destOrd="0" presId="urn:microsoft.com/office/officeart/2005/8/layout/hierarchy2"/>
    <dgm:cxn modelId="{8DE366B8-FF63-4D77-8428-F283B7A54D8B}" type="presParOf" srcId="{32FF7C75-8006-4A1C-9C3B-21695FE5470D}" destId="{A3A5E88C-DFD7-446E-882C-4C4A4A94FB9A}" srcOrd="1" destOrd="0" presId="urn:microsoft.com/office/officeart/2005/8/layout/hierarchy2"/>
    <dgm:cxn modelId="{90770F99-4AA1-4840-9BBC-CA5422E02D92}" type="presParOf" srcId="{1F45E389-3112-49B7-BEF4-82E8185227F7}" destId="{75E835D2-997F-422C-AD8F-8DA38CB975A7}" srcOrd="2" destOrd="0" presId="urn:microsoft.com/office/officeart/2005/8/layout/hierarchy2"/>
    <dgm:cxn modelId="{4EC0A4F4-5FD9-4C41-A7DB-E197E3303AB7}" type="presParOf" srcId="{75E835D2-997F-422C-AD8F-8DA38CB975A7}" destId="{04E07884-E7E0-4121-B300-8D91E110EDCA}" srcOrd="0" destOrd="0" presId="urn:microsoft.com/office/officeart/2005/8/layout/hierarchy2"/>
    <dgm:cxn modelId="{09CC411A-64B4-4E3A-A00A-93214D91D5FE}" type="presParOf" srcId="{1F45E389-3112-49B7-BEF4-82E8185227F7}" destId="{CFE1B5F7-BCCA-411E-882E-C900B6C08553}" srcOrd="3" destOrd="0" presId="urn:microsoft.com/office/officeart/2005/8/layout/hierarchy2"/>
    <dgm:cxn modelId="{82FA2794-D989-46D4-8889-AD5F633C7151}" type="presParOf" srcId="{CFE1B5F7-BCCA-411E-882E-C900B6C08553}" destId="{77110776-3553-407A-A066-0A734CA4887F}" srcOrd="0" destOrd="0" presId="urn:microsoft.com/office/officeart/2005/8/layout/hierarchy2"/>
    <dgm:cxn modelId="{684116DF-4051-4F84-992B-DC04CF361485}" type="presParOf" srcId="{CFE1B5F7-BCCA-411E-882E-C900B6C08553}" destId="{2EBD7500-DC8F-4F58-97B4-9AF187A317A5}" srcOrd="1" destOrd="0" presId="urn:microsoft.com/office/officeart/2005/8/layout/hierarchy2"/>
    <dgm:cxn modelId="{C1CE8FEF-AAD6-4407-8E62-D9B366CBEC3B}" type="presParOf" srcId="{1F45E389-3112-49B7-BEF4-82E8185227F7}" destId="{0869EBEA-A989-4E75-A035-645773CAA67C}" srcOrd="4" destOrd="0" presId="urn:microsoft.com/office/officeart/2005/8/layout/hierarchy2"/>
    <dgm:cxn modelId="{BE65EEB7-84D7-4F80-91CA-B49D2C75B72F}" type="presParOf" srcId="{0869EBEA-A989-4E75-A035-645773CAA67C}" destId="{C5E1F9A8-EE6A-48D0-8386-04566F94C929}" srcOrd="0" destOrd="0" presId="urn:microsoft.com/office/officeart/2005/8/layout/hierarchy2"/>
    <dgm:cxn modelId="{0FE2055F-C580-484B-8780-535B3811C9D9}" type="presParOf" srcId="{1F45E389-3112-49B7-BEF4-82E8185227F7}" destId="{6AABA4DB-BCF5-4B5C-BF0B-57DBD370627B}" srcOrd="5" destOrd="0" presId="urn:microsoft.com/office/officeart/2005/8/layout/hierarchy2"/>
    <dgm:cxn modelId="{788BCF48-6A5A-4C17-A05F-F285935A6410}" type="presParOf" srcId="{6AABA4DB-BCF5-4B5C-BF0B-57DBD370627B}" destId="{9C197390-C50F-4066-8C84-0FA4D5E92D93}" srcOrd="0" destOrd="0" presId="urn:microsoft.com/office/officeart/2005/8/layout/hierarchy2"/>
    <dgm:cxn modelId="{55D8345B-DAAA-4673-9900-BFE842EDB1F6}" type="presParOf" srcId="{6AABA4DB-BCF5-4B5C-BF0B-57DBD370627B}" destId="{274FA87E-38C2-472D-8704-0590F3237C7A}" srcOrd="1" destOrd="0" presId="urn:microsoft.com/office/officeart/2005/8/layout/hierarchy2"/>
    <dgm:cxn modelId="{0A88FE07-E5E1-480F-AA57-7540DBF82FFF}" type="presParOf" srcId="{274FA87E-38C2-472D-8704-0590F3237C7A}" destId="{372CEA40-2BC5-4617-B0EB-AAD416A43F37}" srcOrd="0" destOrd="0" presId="urn:microsoft.com/office/officeart/2005/8/layout/hierarchy2"/>
    <dgm:cxn modelId="{B824A6D8-05E9-4E98-805E-F3179321FF6C}" type="presParOf" srcId="{372CEA40-2BC5-4617-B0EB-AAD416A43F37}" destId="{1952F003-01F2-4DE5-96F2-7A86F8BAC2B1}" srcOrd="0" destOrd="0" presId="urn:microsoft.com/office/officeart/2005/8/layout/hierarchy2"/>
    <dgm:cxn modelId="{AFD9D914-6FA6-4003-8784-111BA621D182}" type="presParOf" srcId="{274FA87E-38C2-472D-8704-0590F3237C7A}" destId="{E35358BD-C54F-4F91-861A-00A571AC9C3A}" srcOrd="1" destOrd="0" presId="urn:microsoft.com/office/officeart/2005/8/layout/hierarchy2"/>
    <dgm:cxn modelId="{62667FFA-DE4B-403C-9AE2-4A3736A7A58A}" type="presParOf" srcId="{E35358BD-C54F-4F91-861A-00A571AC9C3A}" destId="{2C03EDDE-7D88-473E-BA5D-05D3E13803CE}" srcOrd="0" destOrd="0" presId="urn:microsoft.com/office/officeart/2005/8/layout/hierarchy2"/>
    <dgm:cxn modelId="{19984312-4D3F-4C43-BFAC-9E76D0C2D6DF}" type="presParOf" srcId="{E35358BD-C54F-4F91-861A-00A571AC9C3A}" destId="{7E917C36-CA4D-49F7-83ED-17FDB370B980}" srcOrd="1" destOrd="0" presId="urn:microsoft.com/office/officeart/2005/8/layout/hierarchy2"/>
    <dgm:cxn modelId="{1A146056-35FA-4F28-B932-6430EF6BE159}" type="presParOf" srcId="{1F45E389-3112-49B7-BEF4-82E8185227F7}" destId="{56AD6451-9E5D-41AE-B228-A9EE041520F8}" srcOrd="6" destOrd="0" presId="urn:microsoft.com/office/officeart/2005/8/layout/hierarchy2"/>
    <dgm:cxn modelId="{189F1774-4F04-4040-8D56-3C0BFB04DE2B}" type="presParOf" srcId="{56AD6451-9E5D-41AE-B228-A9EE041520F8}" destId="{EF9ACEC7-81FB-4412-ACB3-A4E926DFB27C}" srcOrd="0" destOrd="0" presId="urn:microsoft.com/office/officeart/2005/8/layout/hierarchy2"/>
    <dgm:cxn modelId="{E5EE76B1-2B85-48A4-9777-92478BF4A2F7}" type="presParOf" srcId="{1F45E389-3112-49B7-BEF4-82E8185227F7}" destId="{1E9B35BC-0CAF-4E08-AE8D-14439337056F}" srcOrd="7" destOrd="0" presId="urn:microsoft.com/office/officeart/2005/8/layout/hierarchy2"/>
    <dgm:cxn modelId="{41AB64F3-C258-4B58-9F09-CE985729C92D}" type="presParOf" srcId="{1E9B35BC-0CAF-4E08-AE8D-14439337056F}" destId="{DBBDBDEA-11A7-467A-A80E-B514FA8DFE9C}" srcOrd="0" destOrd="0" presId="urn:microsoft.com/office/officeart/2005/8/layout/hierarchy2"/>
    <dgm:cxn modelId="{1ADF9F9E-C978-4F01-B659-0A2353A19D81}" type="presParOf" srcId="{1E9B35BC-0CAF-4E08-AE8D-14439337056F}" destId="{3942CD42-6C06-407E-9158-DB835A6A0E95}" srcOrd="1" destOrd="0" presId="urn:microsoft.com/office/officeart/2005/8/layout/hierarchy2"/>
    <dgm:cxn modelId="{5D1320B7-6AF4-4967-BA60-DA920D6B5148}" type="presParOf" srcId="{3942CD42-6C06-407E-9158-DB835A6A0E95}" destId="{D328FA6F-9E79-4DBC-A730-6296D29A9F91}" srcOrd="0" destOrd="0" presId="urn:microsoft.com/office/officeart/2005/8/layout/hierarchy2"/>
    <dgm:cxn modelId="{42F3FA81-74E9-4BDA-BC65-CB857C8CD629}" type="presParOf" srcId="{D328FA6F-9E79-4DBC-A730-6296D29A9F91}" destId="{38C434BF-03A0-4AFB-8E84-540853A0EA03}" srcOrd="0" destOrd="0" presId="urn:microsoft.com/office/officeart/2005/8/layout/hierarchy2"/>
    <dgm:cxn modelId="{C6E31909-A1AD-414D-B3B2-A33746AB6767}" type="presParOf" srcId="{3942CD42-6C06-407E-9158-DB835A6A0E95}" destId="{6B67EA90-14E2-4E54-9621-2113944731DF}" srcOrd="1" destOrd="0" presId="urn:microsoft.com/office/officeart/2005/8/layout/hierarchy2"/>
    <dgm:cxn modelId="{40EFA7BD-EACB-4743-BAF9-87FCB4960651}" type="presParOf" srcId="{6B67EA90-14E2-4E54-9621-2113944731DF}" destId="{189EF351-8D30-4A4C-B9B5-E09368DBE0D1}" srcOrd="0" destOrd="0" presId="urn:microsoft.com/office/officeart/2005/8/layout/hierarchy2"/>
    <dgm:cxn modelId="{D706D9E1-A7E3-4251-919C-B5C6337BD516}" type="presParOf" srcId="{6B67EA90-14E2-4E54-9621-2113944731DF}" destId="{3888710F-703B-41B2-A37B-B332B1A028B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AEBCA8-C344-45B4-8608-1FEC8DBA005A}"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635BD21D-6338-488B-8D80-0C805D3C5FA6}">
      <dgm:prSet phldrT="[Text]"/>
      <dgm:spPr/>
      <dgm:t>
        <a:bodyPr/>
        <a:lstStyle/>
        <a:p>
          <a:r>
            <a:rPr lang="en-US" dirty="0" smtClean="0"/>
            <a:t>RCd</a:t>
          </a:r>
          <a:endParaRPr lang="en-US" dirty="0"/>
        </a:p>
      </dgm:t>
    </dgm:pt>
    <dgm:pt modelId="{BDE46A2F-D82B-40A6-A4C5-F54B06C1F89F}" type="parTrans" cxnId="{A5CC6A04-84E2-4CDF-914E-70C66211546A}">
      <dgm:prSet/>
      <dgm:spPr/>
      <dgm:t>
        <a:bodyPr/>
        <a:lstStyle/>
        <a:p>
          <a:endParaRPr lang="en-US"/>
        </a:p>
      </dgm:t>
    </dgm:pt>
    <dgm:pt modelId="{BDA0E3BB-3232-4481-98B3-14F344B93086}" type="sibTrans" cxnId="{A5CC6A04-84E2-4CDF-914E-70C66211546A}">
      <dgm:prSet/>
      <dgm:spPr/>
      <dgm:t>
        <a:bodyPr/>
        <a:lstStyle/>
        <a:p>
          <a:endParaRPr lang="en-US"/>
        </a:p>
      </dgm:t>
    </dgm:pt>
    <dgm:pt modelId="{72CB5248-0EF7-4CF6-A438-47F8CAB02B63}">
      <dgm:prSet phldrT="[Text]"/>
      <dgm:spPr/>
      <dgm:t>
        <a:bodyPr/>
        <a:lstStyle/>
        <a:p>
          <a:r>
            <a:rPr lang="en-US" dirty="0" smtClean="0"/>
            <a:t>RC2</a:t>
          </a:r>
          <a:endParaRPr lang="en-US" dirty="0"/>
        </a:p>
      </dgm:t>
    </dgm:pt>
    <dgm:pt modelId="{717ED90B-B12D-47A7-AF8A-D1AC9D701638}" type="parTrans" cxnId="{8178BC05-2B32-45D8-8AED-36A38F24FBB3}">
      <dgm:prSet/>
      <dgm:spPr/>
      <dgm:t>
        <a:bodyPr/>
        <a:lstStyle/>
        <a:p>
          <a:endParaRPr lang="en-US"/>
        </a:p>
      </dgm:t>
    </dgm:pt>
    <dgm:pt modelId="{08979B7A-A667-474E-A5E1-6E70F6E121AF}" type="sibTrans" cxnId="{8178BC05-2B32-45D8-8AED-36A38F24FBB3}">
      <dgm:prSet/>
      <dgm:spPr/>
      <dgm:t>
        <a:bodyPr/>
        <a:lstStyle/>
        <a:p>
          <a:endParaRPr lang="en-US"/>
        </a:p>
      </dgm:t>
    </dgm:pt>
    <dgm:pt modelId="{9C1D3BA0-7EAF-4A0D-88E6-477100D76655}">
      <dgm:prSet phldrT="[Text]"/>
      <dgm:spPr/>
      <dgm:t>
        <a:bodyPr/>
        <a:lstStyle/>
        <a:p>
          <a:r>
            <a:rPr lang="en-US" dirty="0" smtClean="0"/>
            <a:t>RC7</a:t>
          </a:r>
          <a:endParaRPr lang="en-US" dirty="0"/>
        </a:p>
      </dgm:t>
    </dgm:pt>
    <dgm:pt modelId="{C483AD2F-FBDD-4ED5-8C7F-36B1DA70BCD4}" type="parTrans" cxnId="{C94A6AE1-01BC-4BA7-A7F4-7446356A8E73}">
      <dgm:prSet/>
      <dgm:spPr/>
      <dgm:t>
        <a:bodyPr/>
        <a:lstStyle/>
        <a:p>
          <a:endParaRPr lang="en-US"/>
        </a:p>
      </dgm:t>
    </dgm:pt>
    <dgm:pt modelId="{3155981E-8A7F-4074-A46F-6B21F3960A26}" type="sibTrans" cxnId="{C94A6AE1-01BC-4BA7-A7F4-7446356A8E73}">
      <dgm:prSet/>
      <dgm:spPr/>
      <dgm:t>
        <a:bodyPr/>
        <a:lstStyle/>
        <a:p>
          <a:endParaRPr lang="en-US"/>
        </a:p>
      </dgm:t>
    </dgm:pt>
    <dgm:pt modelId="{7D32EEE4-5BF7-4CFB-A696-AF12F98D0955}">
      <dgm:prSet/>
      <dgm:spPr>
        <a:solidFill>
          <a:schemeClr val="accent3"/>
        </a:solidFill>
      </dgm:spPr>
      <dgm:t>
        <a:bodyPr/>
        <a:lstStyle/>
        <a:p>
          <a:r>
            <a:rPr lang="en-US" dirty="0" smtClean="0"/>
            <a:t>THD</a:t>
          </a:r>
          <a:endParaRPr lang="en-US" dirty="0"/>
        </a:p>
      </dgm:t>
    </dgm:pt>
    <dgm:pt modelId="{0A92536C-B570-420A-B87E-6F4C92E3EB3A}" type="parTrans" cxnId="{8FBA1692-1704-4D77-AA79-F22243905D84}">
      <dgm:prSet/>
      <dgm:spPr/>
      <dgm:t>
        <a:bodyPr/>
        <a:lstStyle/>
        <a:p>
          <a:endParaRPr lang="en-US"/>
        </a:p>
      </dgm:t>
    </dgm:pt>
    <dgm:pt modelId="{6BE227FB-38FA-446D-BA7E-970640B4FF7B}" type="sibTrans" cxnId="{8FBA1692-1704-4D77-AA79-F22243905D84}">
      <dgm:prSet/>
      <dgm:spPr/>
      <dgm:t>
        <a:bodyPr/>
        <a:lstStyle/>
        <a:p>
          <a:endParaRPr lang="en-US"/>
        </a:p>
      </dgm:t>
    </dgm:pt>
    <dgm:pt modelId="{195A747B-6FAB-4A8D-8543-D8BEA5D3BD85}">
      <dgm:prSet/>
      <dgm:spPr>
        <a:solidFill>
          <a:schemeClr val="accent3"/>
        </a:solidFill>
      </dgm:spPr>
      <dgm:t>
        <a:bodyPr/>
        <a:lstStyle/>
        <a:p>
          <a:r>
            <a:rPr lang="en-US" dirty="0" smtClean="0"/>
            <a:t>RC6</a:t>
          </a:r>
          <a:endParaRPr lang="en-US" dirty="0"/>
        </a:p>
      </dgm:t>
    </dgm:pt>
    <dgm:pt modelId="{DB8E4187-FB48-4E3E-B9B2-24AD8AA17467}" type="parTrans" cxnId="{33183904-F6D7-4B8C-A13B-E3032EC9FDB9}">
      <dgm:prSet/>
      <dgm:spPr>
        <a:solidFill>
          <a:schemeClr val="accent2"/>
        </a:solidFill>
      </dgm:spPr>
      <dgm:t>
        <a:bodyPr/>
        <a:lstStyle/>
        <a:p>
          <a:endParaRPr lang="en-US"/>
        </a:p>
      </dgm:t>
    </dgm:pt>
    <dgm:pt modelId="{3FB30BA0-6801-45DE-B0C0-020B3BEBE5DC}" type="sibTrans" cxnId="{33183904-F6D7-4B8C-A13B-E3032EC9FDB9}">
      <dgm:prSet/>
      <dgm:spPr/>
      <dgm:t>
        <a:bodyPr/>
        <a:lstStyle/>
        <a:p>
          <a:endParaRPr lang="en-US"/>
        </a:p>
      </dgm:t>
    </dgm:pt>
    <dgm:pt modelId="{749B2F84-C948-4782-BDB3-96B41806C49A}">
      <dgm:prSet/>
      <dgm:spPr>
        <a:solidFill>
          <a:schemeClr val="accent3"/>
        </a:solidFill>
      </dgm:spPr>
      <dgm:t>
        <a:bodyPr/>
        <a:lstStyle/>
        <a:p>
          <a:r>
            <a:rPr lang="en-US" dirty="0" smtClean="0"/>
            <a:t>RC8</a:t>
          </a:r>
          <a:endParaRPr lang="en-US" dirty="0"/>
        </a:p>
      </dgm:t>
    </dgm:pt>
    <dgm:pt modelId="{73BE429C-4A1C-47C4-BFDD-E69672953F18}" type="parTrans" cxnId="{B8CDEC3E-E826-417F-9E54-9E49780EB939}">
      <dgm:prSet/>
      <dgm:spPr>
        <a:solidFill>
          <a:schemeClr val="accent2"/>
        </a:solidFill>
      </dgm:spPr>
      <dgm:t>
        <a:bodyPr/>
        <a:lstStyle/>
        <a:p>
          <a:endParaRPr lang="en-US"/>
        </a:p>
      </dgm:t>
    </dgm:pt>
    <dgm:pt modelId="{D4FE5538-0BF7-445E-9325-0E1473AF6472}" type="sibTrans" cxnId="{B8CDEC3E-E826-417F-9E54-9E49780EB939}">
      <dgm:prSet/>
      <dgm:spPr/>
      <dgm:t>
        <a:bodyPr/>
        <a:lstStyle/>
        <a:p>
          <a:endParaRPr lang="en-US"/>
        </a:p>
      </dgm:t>
    </dgm:pt>
    <dgm:pt modelId="{45F6F006-9BBD-4990-8A3A-E310A710B71C}">
      <dgm:prSet/>
      <dgm:spPr/>
      <dgm:t>
        <a:bodyPr/>
        <a:lstStyle/>
        <a:p>
          <a:r>
            <a:rPr lang="en-US" dirty="0" smtClean="0"/>
            <a:t>SUI</a:t>
          </a:r>
          <a:endParaRPr lang="en-US" dirty="0"/>
        </a:p>
      </dgm:t>
    </dgm:pt>
    <dgm:pt modelId="{FCC05F17-1DDC-4B01-83CB-3FFCE3FA4FCE}" type="parTrans" cxnId="{4D7D132E-AF5E-4C8A-9DA3-882E7D85F884}">
      <dgm:prSet/>
      <dgm:spPr/>
      <dgm:t>
        <a:bodyPr/>
        <a:lstStyle/>
        <a:p>
          <a:endParaRPr lang="en-US"/>
        </a:p>
      </dgm:t>
    </dgm:pt>
    <dgm:pt modelId="{069A00C8-4482-4D29-A750-DBB8A222126B}" type="sibTrans" cxnId="{4D7D132E-AF5E-4C8A-9DA3-882E7D85F884}">
      <dgm:prSet/>
      <dgm:spPr/>
      <dgm:t>
        <a:bodyPr/>
        <a:lstStyle/>
        <a:p>
          <a:endParaRPr lang="en-US"/>
        </a:p>
      </dgm:t>
    </dgm:pt>
    <dgm:pt modelId="{F7513402-6845-47BF-8B52-920B4585659B}">
      <dgm:prSet/>
      <dgm:spPr/>
      <dgm:t>
        <a:bodyPr/>
        <a:lstStyle/>
        <a:p>
          <a:r>
            <a:rPr lang="en-US" dirty="0" smtClean="0"/>
            <a:t>HLP</a:t>
          </a:r>
          <a:endParaRPr lang="en-US" dirty="0"/>
        </a:p>
      </dgm:t>
    </dgm:pt>
    <dgm:pt modelId="{F948BBC3-DBD4-4F01-9897-52CC2F2CC3B8}" type="parTrans" cxnId="{33607235-9803-4249-9279-09897210A093}">
      <dgm:prSet/>
      <dgm:spPr/>
      <dgm:t>
        <a:bodyPr/>
        <a:lstStyle/>
        <a:p>
          <a:endParaRPr lang="en-US"/>
        </a:p>
      </dgm:t>
    </dgm:pt>
    <dgm:pt modelId="{4FDA721A-FF1A-4493-8BBA-050C7FD5E1CD}" type="sibTrans" cxnId="{33607235-9803-4249-9279-09897210A093}">
      <dgm:prSet/>
      <dgm:spPr/>
      <dgm:t>
        <a:bodyPr/>
        <a:lstStyle/>
        <a:p>
          <a:endParaRPr lang="en-US"/>
        </a:p>
      </dgm:t>
    </dgm:pt>
    <dgm:pt modelId="{55DAA7C5-0565-450A-81BA-5FB9C9EEBF23}">
      <dgm:prSet/>
      <dgm:spPr/>
      <dgm:t>
        <a:bodyPr/>
        <a:lstStyle/>
        <a:p>
          <a:r>
            <a:rPr lang="en-US" dirty="0" smtClean="0"/>
            <a:t>SFD</a:t>
          </a:r>
          <a:endParaRPr lang="en-US" dirty="0"/>
        </a:p>
      </dgm:t>
    </dgm:pt>
    <dgm:pt modelId="{EA763BDB-8936-48E1-82F4-4DE6C8B94E2C}" type="parTrans" cxnId="{F028FA2C-123D-4EF1-9D5B-5F4B0D431865}">
      <dgm:prSet/>
      <dgm:spPr/>
      <dgm:t>
        <a:bodyPr/>
        <a:lstStyle/>
        <a:p>
          <a:endParaRPr lang="en-US"/>
        </a:p>
      </dgm:t>
    </dgm:pt>
    <dgm:pt modelId="{FA17B268-B2A0-484D-839B-57CFC99A26AF}" type="sibTrans" cxnId="{F028FA2C-123D-4EF1-9D5B-5F4B0D431865}">
      <dgm:prSet/>
      <dgm:spPr/>
      <dgm:t>
        <a:bodyPr/>
        <a:lstStyle/>
        <a:p>
          <a:endParaRPr lang="en-US"/>
        </a:p>
      </dgm:t>
    </dgm:pt>
    <dgm:pt modelId="{6E34AC82-8768-48A0-9848-07FD9848F3FA}">
      <dgm:prSet/>
      <dgm:spPr/>
      <dgm:t>
        <a:bodyPr/>
        <a:lstStyle/>
        <a:p>
          <a:r>
            <a:rPr lang="en-US" dirty="0" smtClean="0"/>
            <a:t>NFC</a:t>
          </a:r>
          <a:endParaRPr lang="en-US" dirty="0"/>
        </a:p>
      </dgm:t>
    </dgm:pt>
    <dgm:pt modelId="{7560F83A-E8B0-4B2C-AF8B-D113BD22F619}" type="parTrans" cxnId="{805DFFA3-08CD-4B52-9765-5451109F8A22}">
      <dgm:prSet/>
      <dgm:spPr/>
      <dgm:t>
        <a:bodyPr/>
        <a:lstStyle/>
        <a:p>
          <a:endParaRPr lang="en-US"/>
        </a:p>
      </dgm:t>
    </dgm:pt>
    <dgm:pt modelId="{36ABCBEC-D50C-46B4-A5C3-CC7EA81BE63C}" type="sibTrans" cxnId="{805DFFA3-08CD-4B52-9765-5451109F8A22}">
      <dgm:prSet/>
      <dgm:spPr/>
      <dgm:t>
        <a:bodyPr/>
        <a:lstStyle/>
        <a:p>
          <a:endParaRPr lang="en-US"/>
        </a:p>
      </dgm:t>
    </dgm:pt>
    <dgm:pt modelId="{BF2A5CCB-1684-49BB-8FC6-8612D8294F63}">
      <dgm:prSet/>
      <dgm:spPr/>
      <dgm:t>
        <a:bodyPr/>
        <a:lstStyle/>
        <a:p>
          <a:r>
            <a:rPr lang="en-US" dirty="0" smtClean="0"/>
            <a:t>STW</a:t>
          </a:r>
          <a:endParaRPr lang="en-US" dirty="0"/>
        </a:p>
      </dgm:t>
    </dgm:pt>
    <dgm:pt modelId="{0199700C-4F75-4B05-893E-DFD193441F80}" type="parTrans" cxnId="{E52E18F4-97BA-484B-9DE1-3049A2C54B64}">
      <dgm:prSet/>
      <dgm:spPr/>
      <dgm:t>
        <a:bodyPr/>
        <a:lstStyle/>
        <a:p>
          <a:endParaRPr lang="en-US"/>
        </a:p>
      </dgm:t>
    </dgm:pt>
    <dgm:pt modelId="{842E151F-FEC5-41B8-8563-C29339AE2595}" type="sibTrans" cxnId="{E52E18F4-97BA-484B-9DE1-3049A2C54B64}">
      <dgm:prSet/>
      <dgm:spPr/>
      <dgm:t>
        <a:bodyPr/>
        <a:lstStyle/>
        <a:p>
          <a:endParaRPr lang="en-US"/>
        </a:p>
      </dgm:t>
    </dgm:pt>
    <dgm:pt modelId="{CD3A8DAA-F4E9-47F8-B97E-C28C5748BF46}">
      <dgm:prSet/>
      <dgm:spPr/>
      <dgm:t>
        <a:bodyPr/>
        <a:lstStyle/>
        <a:p>
          <a:r>
            <a:rPr lang="en-US" dirty="0" smtClean="0"/>
            <a:t>AXY</a:t>
          </a:r>
          <a:endParaRPr lang="en-US" dirty="0"/>
        </a:p>
      </dgm:t>
    </dgm:pt>
    <dgm:pt modelId="{76E5B07F-420A-40B6-A7BF-C83F70FBDB8D}" type="parTrans" cxnId="{0E93F917-69BC-4F5B-B355-17A3A82BC235}">
      <dgm:prSet/>
      <dgm:spPr/>
      <dgm:t>
        <a:bodyPr/>
        <a:lstStyle/>
        <a:p>
          <a:endParaRPr lang="en-US"/>
        </a:p>
      </dgm:t>
    </dgm:pt>
    <dgm:pt modelId="{4C22B875-781E-42E5-B9FA-6EC0CD53EAE9}" type="sibTrans" cxnId="{0E93F917-69BC-4F5B-B355-17A3A82BC235}">
      <dgm:prSet/>
      <dgm:spPr/>
      <dgm:t>
        <a:bodyPr/>
        <a:lstStyle/>
        <a:p>
          <a:endParaRPr lang="en-US"/>
        </a:p>
      </dgm:t>
    </dgm:pt>
    <dgm:pt modelId="{F44C95AF-6885-4B95-8179-DAE80F516E95}">
      <dgm:prSet/>
      <dgm:spPr/>
      <dgm:t>
        <a:bodyPr/>
        <a:lstStyle/>
        <a:p>
          <a:r>
            <a:rPr lang="en-US" dirty="0" smtClean="0"/>
            <a:t>ANP</a:t>
          </a:r>
          <a:endParaRPr lang="en-US" dirty="0"/>
        </a:p>
      </dgm:t>
    </dgm:pt>
    <dgm:pt modelId="{4E3A2E50-9860-4E6F-BBA3-CAF467FE7133}" type="parTrans" cxnId="{CB30B410-5262-4C2E-9291-90A50778502B}">
      <dgm:prSet/>
      <dgm:spPr/>
      <dgm:t>
        <a:bodyPr/>
        <a:lstStyle/>
        <a:p>
          <a:endParaRPr lang="en-US"/>
        </a:p>
      </dgm:t>
    </dgm:pt>
    <dgm:pt modelId="{50FED55F-BC1C-41E3-99EE-0D15BA36081F}" type="sibTrans" cxnId="{CB30B410-5262-4C2E-9291-90A50778502B}">
      <dgm:prSet/>
      <dgm:spPr/>
      <dgm:t>
        <a:bodyPr/>
        <a:lstStyle/>
        <a:p>
          <a:endParaRPr lang="en-US"/>
        </a:p>
      </dgm:t>
    </dgm:pt>
    <dgm:pt modelId="{CBBB4266-6327-4108-B43F-4F31975BA40A}">
      <dgm:prSet/>
      <dgm:spPr/>
      <dgm:t>
        <a:bodyPr/>
        <a:lstStyle/>
        <a:p>
          <a:r>
            <a:rPr lang="en-US" dirty="0" smtClean="0"/>
            <a:t>BRF</a:t>
          </a:r>
          <a:endParaRPr lang="en-US" dirty="0"/>
        </a:p>
      </dgm:t>
    </dgm:pt>
    <dgm:pt modelId="{148928B5-1B08-4587-BA06-74E18650769B}" type="parTrans" cxnId="{A585FDAB-EACA-4DCC-B4DB-9219AA57D940}">
      <dgm:prSet/>
      <dgm:spPr/>
      <dgm:t>
        <a:bodyPr/>
        <a:lstStyle/>
        <a:p>
          <a:endParaRPr lang="en-US"/>
        </a:p>
      </dgm:t>
    </dgm:pt>
    <dgm:pt modelId="{9BE3D1E6-5F7F-45DF-AA33-44A0F7342E68}" type="sibTrans" cxnId="{A585FDAB-EACA-4DCC-B4DB-9219AA57D940}">
      <dgm:prSet/>
      <dgm:spPr/>
      <dgm:t>
        <a:bodyPr/>
        <a:lstStyle/>
        <a:p>
          <a:endParaRPr lang="en-US"/>
        </a:p>
      </dgm:t>
    </dgm:pt>
    <dgm:pt modelId="{BFBDD395-1A20-456D-8393-4AC6ACB9E55E}">
      <dgm:prSet/>
      <dgm:spPr/>
      <dgm:t>
        <a:bodyPr/>
        <a:lstStyle/>
        <a:p>
          <a:r>
            <a:rPr lang="en-US" dirty="0" smtClean="0"/>
            <a:t>MSF</a:t>
          </a:r>
          <a:endParaRPr lang="en-US" dirty="0"/>
        </a:p>
      </dgm:t>
    </dgm:pt>
    <dgm:pt modelId="{DF39314C-FB2C-4890-A9FD-7A423680CF67}" type="parTrans" cxnId="{31EA7EB3-9920-47BF-A0F2-016A4036E50B}">
      <dgm:prSet/>
      <dgm:spPr/>
      <dgm:t>
        <a:bodyPr/>
        <a:lstStyle/>
        <a:p>
          <a:endParaRPr lang="en-US"/>
        </a:p>
      </dgm:t>
    </dgm:pt>
    <dgm:pt modelId="{510DC140-33EE-405E-8D5C-E8BCDB180334}" type="sibTrans" cxnId="{31EA7EB3-9920-47BF-A0F2-016A4036E50B}">
      <dgm:prSet/>
      <dgm:spPr/>
      <dgm:t>
        <a:bodyPr/>
        <a:lstStyle/>
        <a:p>
          <a:endParaRPr lang="en-US"/>
        </a:p>
      </dgm:t>
    </dgm:pt>
    <dgm:pt modelId="{668C832C-933D-49CC-973B-99641BF87C38}">
      <dgm:prSet phldrT="[Text]"/>
      <dgm:spPr/>
      <dgm:t>
        <a:bodyPr/>
        <a:lstStyle/>
        <a:p>
          <a:r>
            <a:rPr lang="en-US" dirty="0" smtClean="0"/>
            <a:t>EID</a:t>
          </a:r>
          <a:endParaRPr lang="en-US" dirty="0"/>
        </a:p>
      </dgm:t>
    </dgm:pt>
    <dgm:pt modelId="{2EC8AF45-D515-4922-8773-666C0A9D1F78}" type="sibTrans" cxnId="{3FEB0137-1B78-42D3-8BA8-4D4E9E458C25}">
      <dgm:prSet/>
      <dgm:spPr/>
      <dgm:t>
        <a:bodyPr/>
        <a:lstStyle/>
        <a:p>
          <a:endParaRPr lang="en-US"/>
        </a:p>
      </dgm:t>
    </dgm:pt>
    <dgm:pt modelId="{B79E7F2B-B5BC-4529-A839-21403AFC41EB}" type="parTrans" cxnId="{3FEB0137-1B78-42D3-8BA8-4D4E9E458C25}">
      <dgm:prSet/>
      <dgm:spPr/>
      <dgm:t>
        <a:bodyPr/>
        <a:lstStyle/>
        <a:p>
          <a:endParaRPr lang="en-US"/>
        </a:p>
      </dgm:t>
    </dgm:pt>
    <dgm:pt modelId="{33F10949-5489-42FC-BE94-B10051178B65}" type="pres">
      <dgm:prSet presAssocID="{B8AEBCA8-C344-45B4-8608-1FEC8DBA005A}" presName="hierChild1" presStyleCnt="0">
        <dgm:presLayoutVars>
          <dgm:orgChart val="1"/>
          <dgm:chPref val="1"/>
          <dgm:dir/>
          <dgm:animOne val="branch"/>
          <dgm:animLvl val="lvl"/>
          <dgm:resizeHandles/>
        </dgm:presLayoutVars>
      </dgm:prSet>
      <dgm:spPr/>
      <dgm:t>
        <a:bodyPr/>
        <a:lstStyle/>
        <a:p>
          <a:endParaRPr lang="en-US"/>
        </a:p>
      </dgm:t>
    </dgm:pt>
    <dgm:pt modelId="{FEAE38ED-9A14-47B0-8BDD-FEA105C37B97}" type="pres">
      <dgm:prSet presAssocID="{668C832C-933D-49CC-973B-99641BF87C38}" presName="hierRoot1" presStyleCnt="0">
        <dgm:presLayoutVars>
          <dgm:hierBranch val="init"/>
        </dgm:presLayoutVars>
      </dgm:prSet>
      <dgm:spPr/>
    </dgm:pt>
    <dgm:pt modelId="{F5739D46-652C-41B1-886C-14C1D747E02E}" type="pres">
      <dgm:prSet presAssocID="{668C832C-933D-49CC-973B-99641BF87C38}" presName="rootComposite1" presStyleCnt="0"/>
      <dgm:spPr/>
    </dgm:pt>
    <dgm:pt modelId="{1840CC79-B6C7-45C8-83A9-CD440F621036}" type="pres">
      <dgm:prSet presAssocID="{668C832C-933D-49CC-973B-99641BF87C38}" presName="rootText1" presStyleLbl="node0" presStyleIdx="0" presStyleCnt="2">
        <dgm:presLayoutVars>
          <dgm:chPref val="3"/>
        </dgm:presLayoutVars>
      </dgm:prSet>
      <dgm:spPr/>
      <dgm:t>
        <a:bodyPr/>
        <a:lstStyle/>
        <a:p>
          <a:endParaRPr lang="en-US"/>
        </a:p>
      </dgm:t>
    </dgm:pt>
    <dgm:pt modelId="{5074D18D-4CEC-4510-9D19-230A9FF6D2F6}" type="pres">
      <dgm:prSet presAssocID="{668C832C-933D-49CC-973B-99641BF87C38}" presName="rootConnector1" presStyleLbl="node1" presStyleIdx="0" presStyleCnt="0"/>
      <dgm:spPr/>
      <dgm:t>
        <a:bodyPr/>
        <a:lstStyle/>
        <a:p>
          <a:endParaRPr lang="en-US"/>
        </a:p>
      </dgm:t>
    </dgm:pt>
    <dgm:pt modelId="{60D853A8-F9CE-402E-88B6-84D943ACA6F5}" type="pres">
      <dgm:prSet presAssocID="{668C832C-933D-49CC-973B-99641BF87C38}" presName="hierChild2" presStyleCnt="0"/>
      <dgm:spPr/>
    </dgm:pt>
    <dgm:pt modelId="{64D05357-0D34-4FCB-948B-F34DFE811798}" type="pres">
      <dgm:prSet presAssocID="{BDE46A2F-D82B-40A6-A4C5-F54B06C1F89F}" presName="Name37" presStyleLbl="parChTrans1D2" presStyleIdx="0" presStyleCnt="5"/>
      <dgm:spPr/>
      <dgm:t>
        <a:bodyPr/>
        <a:lstStyle/>
        <a:p>
          <a:endParaRPr lang="en-US"/>
        </a:p>
      </dgm:t>
    </dgm:pt>
    <dgm:pt modelId="{4D70E477-FA0F-4509-A2EB-6CD272ECFA26}" type="pres">
      <dgm:prSet presAssocID="{635BD21D-6338-488B-8D80-0C805D3C5FA6}" presName="hierRoot2" presStyleCnt="0">
        <dgm:presLayoutVars>
          <dgm:hierBranch val="init"/>
        </dgm:presLayoutVars>
      </dgm:prSet>
      <dgm:spPr/>
    </dgm:pt>
    <dgm:pt modelId="{C267977A-1DCF-436C-AC42-028429056607}" type="pres">
      <dgm:prSet presAssocID="{635BD21D-6338-488B-8D80-0C805D3C5FA6}" presName="rootComposite" presStyleCnt="0"/>
      <dgm:spPr/>
    </dgm:pt>
    <dgm:pt modelId="{A804F371-D4C4-4644-9A47-49BDD4DD4445}" type="pres">
      <dgm:prSet presAssocID="{635BD21D-6338-488B-8D80-0C805D3C5FA6}" presName="rootText" presStyleLbl="node2" presStyleIdx="0" presStyleCnt="5">
        <dgm:presLayoutVars>
          <dgm:chPref val="3"/>
        </dgm:presLayoutVars>
      </dgm:prSet>
      <dgm:spPr/>
      <dgm:t>
        <a:bodyPr/>
        <a:lstStyle/>
        <a:p>
          <a:endParaRPr lang="en-US"/>
        </a:p>
      </dgm:t>
    </dgm:pt>
    <dgm:pt modelId="{6F7098F1-ECD5-45A1-9871-264018BCFB37}" type="pres">
      <dgm:prSet presAssocID="{635BD21D-6338-488B-8D80-0C805D3C5FA6}" presName="rootConnector" presStyleLbl="node2" presStyleIdx="0" presStyleCnt="5"/>
      <dgm:spPr/>
      <dgm:t>
        <a:bodyPr/>
        <a:lstStyle/>
        <a:p>
          <a:endParaRPr lang="en-US"/>
        </a:p>
      </dgm:t>
    </dgm:pt>
    <dgm:pt modelId="{E130DFE5-FADE-42B3-A45E-CFACF9717325}" type="pres">
      <dgm:prSet presAssocID="{635BD21D-6338-488B-8D80-0C805D3C5FA6}" presName="hierChild4" presStyleCnt="0"/>
      <dgm:spPr/>
    </dgm:pt>
    <dgm:pt modelId="{8A2836AA-662C-45D2-9F31-CEDB1900FCA6}" type="pres">
      <dgm:prSet presAssocID="{635BD21D-6338-488B-8D80-0C805D3C5FA6}" presName="hierChild5" presStyleCnt="0"/>
      <dgm:spPr/>
    </dgm:pt>
    <dgm:pt modelId="{9BC57433-6A2A-48E7-AD62-A76EA317C235}" type="pres">
      <dgm:prSet presAssocID="{717ED90B-B12D-47A7-AF8A-D1AC9D701638}" presName="Name37" presStyleLbl="parChTrans1D2" presStyleIdx="1" presStyleCnt="5"/>
      <dgm:spPr/>
      <dgm:t>
        <a:bodyPr/>
        <a:lstStyle/>
        <a:p>
          <a:endParaRPr lang="en-US"/>
        </a:p>
      </dgm:t>
    </dgm:pt>
    <dgm:pt modelId="{0432252C-59F2-4AC4-9AB9-50D5CB291F3F}" type="pres">
      <dgm:prSet presAssocID="{72CB5248-0EF7-4CF6-A438-47F8CAB02B63}" presName="hierRoot2" presStyleCnt="0">
        <dgm:presLayoutVars>
          <dgm:hierBranch val="init"/>
        </dgm:presLayoutVars>
      </dgm:prSet>
      <dgm:spPr/>
    </dgm:pt>
    <dgm:pt modelId="{C0CA315C-333F-4C48-8B58-710F445C7A99}" type="pres">
      <dgm:prSet presAssocID="{72CB5248-0EF7-4CF6-A438-47F8CAB02B63}" presName="rootComposite" presStyleCnt="0"/>
      <dgm:spPr/>
    </dgm:pt>
    <dgm:pt modelId="{1AA7B9A6-A0D0-4284-9322-F01476821A43}" type="pres">
      <dgm:prSet presAssocID="{72CB5248-0EF7-4CF6-A438-47F8CAB02B63}" presName="rootText" presStyleLbl="node2" presStyleIdx="1" presStyleCnt="5">
        <dgm:presLayoutVars>
          <dgm:chPref val="3"/>
        </dgm:presLayoutVars>
      </dgm:prSet>
      <dgm:spPr/>
      <dgm:t>
        <a:bodyPr/>
        <a:lstStyle/>
        <a:p>
          <a:endParaRPr lang="en-US"/>
        </a:p>
      </dgm:t>
    </dgm:pt>
    <dgm:pt modelId="{ED78B902-4CD1-4C26-8E38-7A2FD97E715E}" type="pres">
      <dgm:prSet presAssocID="{72CB5248-0EF7-4CF6-A438-47F8CAB02B63}" presName="rootConnector" presStyleLbl="node2" presStyleIdx="1" presStyleCnt="5"/>
      <dgm:spPr/>
      <dgm:t>
        <a:bodyPr/>
        <a:lstStyle/>
        <a:p>
          <a:endParaRPr lang="en-US"/>
        </a:p>
      </dgm:t>
    </dgm:pt>
    <dgm:pt modelId="{4BCE96F1-E240-4695-96C7-7E8384E1225F}" type="pres">
      <dgm:prSet presAssocID="{72CB5248-0EF7-4CF6-A438-47F8CAB02B63}" presName="hierChild4" presStyleCnt="0"/>
      <dgm:spPr/>
    </dgm:pt>
    <dgm:pt modelId="{3F4D0547-A903-4D53-8AFA-500CA560676D}" type="pres">
      <dgm:prSet presAssocID="{FCC05F17-1DDC-4B01-83CB-3FFCE3FA4FCE}" presName="Name37" presStyleLbl="parChTrans1D3" presStyleIdx="0" presStyleCnt="9"/>
      <dgm:spPr/>
      <dgm:t>
        <a:bodyPr/>
        <a:lstStyle/>
        <a:p>
          <a:endParaRPr lang="en-US"/>
        </a:p>
      </dgm:t>
    </dgm:pt>
    <dgm:pt modelId="{F8CC1CF8-52EC-4454-8E18-5CD36F983A32}" type="pres">
      <dgm:prSet presAssocID="{45F6F006-9BBD-4990-8A3A-E310A710B71C}" presName="hierRoot2" presStyleCnt="0">
        <dgm:presLayoutVars>
          <dgm:hierBranch val="init"/>
        </dgm:presLayoutVars>
      </dgm:prSet>
      <dgm:spPr/>
    </dgm:pt>
    <dgm:pt modelId="{5F98F46A-FCD2-4E18-930D-F5A40043F505}" type="pres">
      <dgm:prSet presAssocID="{45F6F006-9BBD-4990-8A3A-E310A710B71C}" presName="rootComposite" presStyleCnt="0"/>
      <dgm:spPr/>
    </dgm:pt>
    <dgm:pt modelId="{D1E66B1E-3A79-4B63-9096-C754510A7906}" type="pres">
      <dgm:prSet presAssocID="{45F6F006-9BBD-4990-8A3A-E310A710B71C}" presName="rootText" presStyleLbl="node3" presStyleIdx="0" presStyleCnt="9">
        <dgm:presLayoutVars>
          <dgm:chPref val="3"/>
        </dgm:presLayoutVars>
      </dgm:prSet>
      <dgm:spPr/>
      <dgm:t>
        <a:bodyPr/>
        <a:lstStyle/>
        <a:p>
          <a:endParaRPr lang="en-US"/>
        </a:p>
      </dgm:t>
    </dgm:pt>
    <dgm:pt modelId="{9C7894A7-9E61-4954-97D4-BECB0E6CB9E4}" type="pres">
      <dgm:prSet presAssocID="{45F6F006-9BBD-4990-8A3A-E310A710B71C}" presName="rootConnector" presStyleLbl="node3" presStyleIdx="0" presStyleCnt="9"/>
      <dgm:spPr/>
      <dgm:t>
        <a:bodyPr/>
        <a:lstStyle/>
        <a:p>
          <a:endParaRPr lang="en-US"/>
        </a:p>
      </dgm:t>
    </dgm:pt>
    <dgm:pt modelId="{1E8611A3-6F56-493D-8A94-B79C71FB0F1E}" type="pres">
      <dgm:prSet presAssocID="{45F6F006-9BBD-4990-8A3A-E310A710B71C}" presName="hierChild4" presStyleCnt="0"/>
      <dgm:spPr/>
    </dgm:pt>
    <dgm:pt modelId="{E4183AE3-1DDE-488E-8614-28B04DD2CD8A}" type="pres">
      <dgm:prSet presAssocID="{45F6F006-9BBD-4990-8A3A-E310A710B71C}" presName="hierChild5" presStyleCnt="0"/>
      <dgm:spPr/>
    </dgm:pt>
    <dgm:pt modelId="{07591006-2868-472B-BCA4-BBD7DDED857E}" type="pres">
      <dgm:prSet presAssocID="{F948BBC3-DBD4-4F01-9897-52CC2F2CC3B8}" presName="Name37" presStyleLbl="parChTrans1D3" presStyleIdx="1" presStyleCnt="9"/>
      <dgm:spPr/>
      <dgm:t>
        <a:bodyPr/>
        <a:lstStyle/>
        <a:p>
          <a:endParaRPr lang="en-US"/>
        </a:p>
      </dgm:t>
    </dgm:pt>
    <dgm:pt modelId="{D03C78A5-C582-4FCD-8269-E9036FEF615D}" type="pres">
      <dgm:prSet presAssocID="{F7513402-6845-47BF-8B52-920B4585659B}" presName="hierRoot2" presStyleCnt="0">
        <dgm:presLayoutVars>
          <dgm:hierBranch val="init"/>
        </dgm:presLayoutVars>
      </dgm:prSet>
      <dgm:spPr/>
    </dgm:pt>
    <dgm:pt modelId="{7F245F00-8333-4B57-8D24-5D2A8597562A}" type="pres">
      <dgm:prSet presAssocID="{F7513402-6845-47BF-8B52-920B4585659B}" presName="rootComposite" presStyleCnt="0"/>
      <dgm:spPr/>
    </dgm:pt>
    <dgm:pt modelId="{56221258-E742-4444-A0BE-A55AE25F1730}" type="pres">
      <dgm:prSet presAssocID="{F7513402-6845-47BF-8B52-920B4585659B}" presName="rootText" presStyleLbl="node3" presStyleIdx="1" presStyleCnt="9">
        <dgm:presLayoutVars>
          <dgm:chPref val="3"/>
        </dgm:presLayoutVars>
      </dgm:prSet>
      <dgm:spPr/>
      <dgm:t>
        <a:bodyPr/>
        <a:lstStyle/>
        <a:p>
          <a:endParaRPr lang="en-US"/>
        </a:p>
      </dgm:t>
    </dgm:pt>
    <dgm:pt modelId="{FBD18418-C000-4493-ABD6-DE39D0A73B9E}" type="pres">
      <dgm:prSet presAssocID="{F7513402-6845-47BF-8B52-920B4585659B}" presName="rootConnector" presStyleLbl="node3" presStyleIdx="1" presStyleCnt="9"/>
      <dgm:spPr/>
      <dgm:t>
        <a:bodyPr/>
        <a:lstStyle/>
        <a:p>
          <a:endParaRPr lang="en-US"/>
        </a:p>
      </dgm:t>
    </dgm:pt>
    <dgm:pt modelId="{38352062-08F5-4C57-AB7E-1B44121244E2}" type="pres">
      <dgm:prSet presAssocID="{F7513402-6845-47BF-8B52-920B4585659B}" presName="hierChild4" presStyleCnt="0"/>
      <dgm:spPr/>
    </dgm:pt>
    <dgm:pt modelId="{F49A3E9C-094B-4E90-ACEF-D55378AA2A9E}" type="pres">
      <dgm:prSet presAssocID="{F7513402-6845-47BF-8B52-920B4585659B}" presName="hierChild5" presStyleCnt="0"/>
      <dgm:spPr/>
    </dgm:pt>
    <dgm:pt modelId="{9E37AEA1-42D8-44FC-BBAE-FA89FC9E83F6}" type="pres">
      <dgm:prSet presAssocID="{EA763BDB-8936-48E1-82F4-4DE6C8B94E2C}" presName="Name37" presStyleLbl="parChTrans1D3" presStyleIdx="2" presStyleCnt="9"/>
      <dgm:spPr/>
      <dgm:t>
        <a:bodyPr/>
        <a:lstStyle/>
        <a:p>
          <a:endParaRPr lang="en-US"/>
        </a:p>
      </dgm:t>
    </dgm:pt>
    <dgm:pt modelId="{36156BB1-17D0-4BF2-9279-4646FF4766FA}" type="pres">
      <dgm:prSet presAssocID="{55DAA7C5-0565-450A-81BA-5FB9C9EEBF23}" presName="hierRoot2" presStyleCnt="0">
        <dgm:presLayoutVars>
          <dgm:hierBranch val="init"/>
        </dgm:presLayoutVars>
      </dgm:prSet>
      <dgm:spPr/>
    </dgm:pt>
    <dgm:pt modelId="{0621957D-B743-48EB-B1D8-E2E6F239A7EE}" type="pres">
      <dgm:prSet presAssocID="{55DAA7C5-0565-450A-81BA-5FB9C9EEBF23}" presName="rootComposite" presStyleCnt="0"/>
      <dgm:spPr/>
    </dgm:pt>
    <dgm:pt modelId="{D1C19477-F282-448A-BBB5-F21AD038087A}" type="pres">
      <dgm:prSet presAssocID="{55DAA7C5-0565-450A-81BA-5FB9C9EEBF23}" presName="rootText" presStyleLbl="node3" presStyleIdx="2" presStyleCnt="9">
        <dgm:presLayoutVars>
          <dgm:chPref val="3"/>
        </dgm:presLayoutVars>
      </dgm:prSet>
      <dgm:spPr/>
      <dgm:t>
        <a:bodyPr/>
        <a:lstStyle/>
        <a:p>
          <a:endParaRPr lang="en-US"/>
        </a:p>
      </dgm:t>
    </dgm:pt>
    <dgm:pt modelId="{68E34570-AB96-4073-A7C5-CCDE2B5D8519}" type="pres">
      <dgm:prSet presAssocID="{55DAA7C5-0565-450A-81BA-5FB9C9EEBF23}" presName="rootConnector" presStyleLbl="node3" presStyleIdx="2" presStyleCnt="9"/>
      <dgm:spPr/>
      <dgm:t>
        <a:bodyPr/>
        <a:lstStyle/>
        <a:p>
          <a:endParaRPr lang="en-US"/>
        </a:p>
      </dgm:t>
    </dgm:pt>
    <dgm:pt modelId="{54CFE0BC-2348-48D6-919F-0B38078B2C84}" type="pres">
      <dgm:prSet presAssocID="{55DAA7C5-0565-450A-81BA-5FB9C9EEBF23}" presName="hierChild4" presStyleCnt="0"/>
      <dgm:spPr/>
    </dgm:pt>
    <dgm:pt modelId="{5098DB23-CACF-410E-AA23-270703B61DBD}" type="pres">
      <dgm:prSet presAssocID="{55DAA7C5-0565-450A-81BA-5FB9C9EEBF23}" presName="hierChild5" presStyleCnt="0"/>
      <dgm:spPr/>
    </dgm:pt>
    <dgm:pt modelId="{AB8480C9-696C-45D8-B7E8-45A300128F81}" type="pres">
      <dgm:prSet presAssocID="{7560F83A-E8B0-4B2C-AF8B-D113BD22F619}" presName="Name37" presStyleLbl="parChTrans1D3" presStyleIdx="3" presStyleCnt="9"/>
      <dgm:spPr/>
      <dgm:t>
        <a:bodyPr/>
        <a:lstStyle/>
        <a:p>
          <a:endParaRPr lang="en-US"/>
        </a:p>
      </dgm:t>
    </dgm:pt>
    <dgm:pt modelId="{22E16B83-989C-44C7-A23A-E7606AF0F7BA}" type="pres">
      <dgm:prSet presAssocID="{6E34AC82-8768-48A0-9848-07FD9848F3FA}" presName="hierRoot2" presStyleCnt="0">
        <dgm:presLayoutVars>
          <dgm:hierBranch val="init"/>
        </dgm:presLayoutVars>
      </dgm:prSet>
      <dgm:spPr/>
    </dgm:pt>
    <dgm:pt modelId="{1938299E-F944-47CB-8C00-0D555D7DD4C5}" type="pres">
      <dgm:prSet presAssocID="{6E34AC82-8768-48A0-9848-07FD9848F3FA}" presName="rootComposite" presStyleCnt="0"/>
      <dgm:spPr/>
    </dgm:pt>
    <dgm:pt modelId="{B3A46C88-F563-4EA8-95D2-93C5B311F255}" type="pres">
      <dgm:prSet presAssocID="{6E34AC82-8768-48A0-9848-07FD9848F3FA}" presName="rootText" presStyleLbl="node3" presStyleIdx="3" presStyleCnt="9">
        <dgm:presLayoutVars>
          <dgm:chPref val="3"/>
        </dgm:presLayoutVars>
      </dgm:prSet>
      <dgm:spPr/>
      <dgm:t>
        <a:bodyPr/>
        <a:lstStyle/>
        <a:p>
          <a:endParaRPr lang="en-US"/>
        </a:p>
      </dgm:t>
    </dgm:pt>
    <dgm:pt modelId="{9AF26F46-AFF0-4514-ABFC-309E61CF59C5}" type="pres">
      <dgm:prSet presAssocID="{6E34AC82-8768-48A0-9848-07FD9848F3FA}" presName="rootConnector" presStyleLbl="node3" presStyleIdx="3" presStyleCnt="9"/>
      <dgm:spPr/>
      <dgm:t>
        <a:bodyPr/>
        <a:lstStyle/>
        <a:p>
          <a:endParaRPr lang="en-US"/>
        </a:p>
      </dgm:t>
    </dgm:pt>
    <dgm:pt modelId="{A8A7D056-F9DF-4931-A6C9-0903E9C8EBA1}" type="pres">
      <dgm:prSet presAssocID="{6E34AC82-8768-48A0-9848-07FD9848F3FA}" presName="hierChild4" presStyleCnt="0"/>
      <dgm:spPr/>
    </dgm:pt>
    <dgm:pt modelId="{980738FF-DCB9-4434-A264-50477CCFE164}" type="pres">
      <dgm:prSet presAssocID="{6E34AC82-8768-48A0-9848-07FD9848F3FA}" presName="hierChild5" presStyleCnt="0"/>
      <dgm:spPr/>
    </dgm:pt>
    <dgm:pt modelId="{9895E33E-34DF-4FB9-8D19-00EDB9F307BA}" type="pres">
      <dgm:prSet presAssocID="{72CB5248-0EF7-4CF6-A438-47F8CAB02B63}" presName="hierChild5" presStyleCnt="0"/>
      <dgm:spPr/>
    </dgm:pt>
    <dgm:pt modelId="{B6C3E281-224F-4E1D-A611-C6E824256265}" type="pres">
      <dgm:prSet presAssocID="{C483AD2F-FBDD-4ED5-8C7F-36B1DA70BCD4}" presName="Name37" presStyleLbl="parChTrans1D2" presStyleIdx="2" presStyleCnt="5"/>
      <dgm:spPr/>
      <dgm:t>
        <a:bodyPr/>
        <a:lstStyle/>
        <a:p>
          <a:endParaRPr lang="en-US"/>
        </a:p>
      </dgm:t>
    </dgm:pt>
    <dgm:pt modelId="{4E242A46-BAAA-4D6B-8C80-4B91440F8A27}" type="pres">
      <dgm:prSet presAssocID="{9C1D3BA0-7EAF-4A0D-88E6-477100D76655}" presName="hierRoot2" presStyleCnt="0">
        <dgm:presLayoutVars>
          <dgm:hierBranch val="init"/>
        </dgm:presLayoutVars>
      </dgm:prSet>
      <dgm:spPr/>
    </dgm:pt>
    <dgm:pt modelId="{EE9DE94A-5681-4D57-ACA3-1AD25C79363D}" type="pres">
      <dgm:prSet presAssocID="{9C1D3BA0-7EAF-4A0D-88E6-477100D76655}" presName="rootComposite" presStyleCnt="0"/>
      <dgm:spPr/>
    </dgm:pt>
    <dgm:pt modelId="{9D4C075F-E000-44D1-BB48-5F27E11F5A17}" type="pres">
      <dgm:prSet presAssocID="{9C1D3BA0-7EAF-4A0D-88E6-477100D76655}" presName="rootText" presStyleLbl="node2" presStyleIdx="2" presStyleCnt="5">
        <dgm:presLayoutVars>
          <dgm:chPref val="3"/>
        </dgm:presLayoutVars>
      </dgm:prSet>
      <dgm:spPr/>
      <dgm:t>
        <a:bodyPr/>
        <a:lstStyle/>
        <a:p>
          <a:endParaRPr lang="en-US"/>
        </a:p>
      </dgm:t>
    </dgm:pt>
    <dgm:pt modelId="{0C6E54DC-2724-40CF-A503-69F66C0E80EF}" type="pres">
      <dgm:prSet presAssocID="{9C1D3BA0-7EAF-4A0D-88E6-477100D76655}" presName="rootConnector" presStyleLbl="node2" presStyleIdx="2" presStyleCnt="5"/>
      <dgm:spPr/>
      <dgm:t>
        <a:bodyPr/>
        <a:lstStyle/>
        <a:p>
          <a:endParaRPr lang="en-US"/>
        </a:p>
      </dgm:t>
    </dgm:pt>
    <dgm:pt modelId="{5B9AB22C-2C8C-4CBA-8500-9F66E8654F46}" type="pres">
      <dgm:prSet presAssocID="{9C1D3BA0-7EAF-4A0D-88E6-477100D76655}" presName="hierChild4" presStyleCnt="0"/>
      <dgm:spPr/>
    </dgm:pt>
    <dgm:pt modelId="{1941FA99-A8F8-48A7-899F-76E93196527E}" type="pres">
      <dgm:prSet presAssocID="{0199700C-4F75-4B05-893E-DFD193441F80}" presName="Name37" presStyleLbl="parChTrans1D3" presStyleIdx="4" presStyleCnt="9"/>
      <dgm:spPr/>
      <dgm:t>
        <a:bodyPr/>
        <a:lstStyle/>
        <a:p>
          <a:endParaRPr lang="en-US"/>
        </a:p>
      </dgm:t>
    </dgm:pt>
    <dgm:pt modelId="{DE48FF47-4B6F-4A06-A852-A51340757508}" type="pres">
      <dgm:prSet presAssocID="{BF2A5CCB-1684-49BB-8FC6-8612D8294F63}" presName="hierRoot2" presStyleCnt="0">
        <dgm:presLayoutVars>
          <dgm:hierBranch val="init"/>
        </dgm:presLayoutVars>
      </dgm:prSet>
      <dgm:spPr/>
    </dgm:pt>
    <dgm:pt modelId="{FB25776E-8536-4B82-9219-4F4FA90E9713}" type="pres">
      <dgm:prSet presAssocID="{BF2A5CCB-1684-49BB-8FC6-8612D8294F63}" presName="rootComposite" presStyleCnt="0"/>
      <dgm:spPr/>
    </dgm:pt>
    <dgm:pt modelId="{471AFEC0-D9B6-40AB-8D3A-1BFA46BAC9A7}" type="pres">
      <dgm:prSet presAssocID="{BF2A5CCB-1684-49BB-8FC6-8612D8294F63}" presName="rootText" presStyleLbl="node3" presStyleIdx="4" presStyleCnt="9">
        <dgm:presLayoutVars>
          <dgm:chPref val="3"/>
        </dgm:presLayoutVars>
      </dgm:prSet>
      <dgm:spPr/>
      <dgm:t>
        <a:bodyPr/>
        <a:lstStyle/>
        <a:p>
          <a:endParaRPr lang="en-US"/>
        </a:p>
      </dgm:t>
    </dgm:pt>
    <dgm:pt modelId="{65F26E6F-02CD-4E2F-91D0-8065004BC87A}" type="pres">
      <dgm:prSet presAssocID="{BF2A5CCB-1684-49BB-8FC6-8612D8294F63}" presName="rootConnector" presStyleLbl="node3" presStyleIdx="4" presStyleCnt="9"/>
      <dgm:spPr/>
      <dgm:t>
        <a:bodyPr/>
        <a:lstStyle/>
        <a:p>
          <a:endParaRPr lang="en-US"/>
        </a:p>
      </dgm:t>
    </dgm:pt>
    <dgm:pt modelId="{1D583F93-E078-44D1-9F11-8783BD3518EF}" type="pres">
      <dgm:prSet presAssocID="{BF2A5CCB-1684-49BB-8FC6-8612D8294F63}" presName="hierChild4" presStyleCnt="0"/>
      <dgm:spPr/>
    </dgm:pt>
    <dgm:pt modelId="{DB62BD16-AA53-4905-8D9C-734CA95E16EA}" type="pres">
      <dgm:prSet presAssocID="{BF2A5CCB-1684-49BB-8FC6-8612D8294F63}" presName="hierChild5" presStyleCnt="0"/>
      <dgm:spPr/>
    </dgm:pt>
    <dgm:pt modelId="{E6B16CCB-4E6F-4287-8533-AF3DD973DF9F}" type="pres">
      <dgm:prSet presAssocID="{76E5B07F-420A-40B6-A7BF-C83F70FBDB8D}" presName="Name37" presStyleLbl="parChTrans1D3" presStyleIdx="5" presStyleCnt="9"/>
      <dgm:spPr/>
      <dgm:t>
        <a:bodyPr/>
        <a:lstStyle/>
        <a:p>
          <a:endParaRPr lang="en-US"/>
        </a:p>
      </dgm:t>
    </dgm:pt>
    <dgm:pt modelId="{71E42E91-671F-4A4A-8E5D-4FEF8E8A319F}" type="pres">
      <dgm:prSet presAssocID="{CD3A8DAA-F4E9-47F8-B97E-C28C5748BF46}" presName="hierRoot2" presStyleCnt="0">
        <dgm:presLayoutVars>
          <dgm:hierBranch val="init"/>
        </dgm:presLayoutVars>
      </dgm:prSet>
      <dgm:spPr/>
    </dgm:pt>
    <dgm:pt modelId="{06E8E3FE-2580-420A-8BCD-F5F626305ACD}" type="pres">
      <dgm:prSet presAssocID="{CD3A8DAA-F4E9-47F8-B97E-C28C5748BF46}" presName="rootComposite" presStyleCnt="0"/>
      <dgm:spPr/>
    </dgm:pt>
    <dgm:pt modelId="{7CC8202F-098D-4BE9-9AC8-838A3EE879ED}" type="pres">
      <dgm:prSet presAssocID="{CD3A8DAA-F4E9-47F8-B97E-C28C5748BF46}" presName="rootText" presStyleLbl="node3" presStyleIdx="5" presStyleCnt="9">
        <dgm:presLayoutVars>
          <dgm:chPref val="3"/>
        </dgm:presLayoutVars>
      </dgm:prSet>
      <dgm:spPr/>
      <dgm:t>
        <a:bodyPr/>
        <a:lstStyle/>
        <a:p>
          <a:endParaRPr lang="en-US"/>
        </a:p>
      </dgm:t>
    </dgm:pt>
    <dgm:pt modelId="{599A54BF-AB3F-4BAD-8FC7-A2BAA025178B}" type="pres">
      <dgm:prSet presAssocID="{CD3A8DAA-F4E9-47F8-B97E-C28C5748BF46}" presName="rootConnector" presStyleLbl="node3" presStyleIdx="5" presStyleCnt="9"/>
      <dgm:spPr/>
      <dgm:t>
        <a:bodyPr/>
        <a:lstStyle/>
        <a:p>
          <a:endParaRPr lang="en-US"/>
        </a:p>
      </dgm:t>
    </dgm:pt>
    <dgm:pt modelId="{33294CCB-A699-4E32-BB30-E9518D865F85}" type="pres">
      <dgm:prSet presAssocID="{CD3A8DAA-F4E9-47F8-B97E-C28C5748BF46}" presName="hierChild4" presStyleCnt="0"/>
      <dgm:spPr/>
    </dgm:pt>
    <dgm:pt modelId="{0B1534CA-FBE0-44D2-8B91-8896BDD78367}" type="pres">
      <dgm:prSet presAssocID="{CD3A8DAA-F4E9-47F8-B97E-C28C5748BF46}" presName="hierChild5" presStyleCnt="0"/>
      <dgm:spPr/>
    </dgm:pt>
    <dgm:pt modelId="{EF9C25D3-4094-4CD2-AF77-0A92B48D51D1}" type="pres">
      <dgm:prSet presAssocID="{4E3A2E50-9860-4E6F-BBA3-CAF467FE7133}" presName="Name37" presStyleLbl="parChTrans1D3" presStyleIdx="6" presStyleCnt="9"/>
      <dgm:spPr/>
      <dgm:t>
        <a:bodyPr/>
        <a:lstStyle/>
        <a:p>
          <a:endParaRPr lang="en-US"/>
        </a:p>
      </dgm:t>
    </dgm:pt>
    <dgm:pt modelId="{36AF4572-8EB0-4ECF-9C93-0EB78DA7E4FC}" type="pres">
      <dgm:prSet presAssocID="{F44C95AF-6885-4B95-8179-DAE80F516E95}" presName="hierRoot2" presStyleCnt="0">
        <dgm:presLayoutVars>
          <dgm:hierBranch val="init"/>
        </dgm:presLayoutVars>
      </dgm:prSet>
      <dgm:spPr/>
    </dgm:pt>
    <dgm:pt modelId="{C9789FF3-42BD-4C10-96AD-BC072AE02361}" type="pres">
      <dgm:prSet presAssocID="{F44C95AF-6885-4B95-8179-DAE80F516E95}" presName="rootComposite" presStyleCnt="0"/>
      <dgm:spPr/>
    </dgm:pt>
    <dgm:pt modelId="{5F5B34EC-4449-4B32-9C94-A5E21BC8A32C}" type="pres">
      <dgm:prSet presAssocID="{F44C95AF-6885-4B95-8179-DAE80F516E95}" presName="rootText" presStyleLbl="node3" presStyleIdx="6" presStyleCnt="9">
        <dgm:presLayoutVars>
          <dgm:chPref val="3"/>
        </dgm:presLayoutVars>
      </dgm:prSet>
      <dgm:spPr/>
      <dgm:t>
        <a:bodyPr/>
        <a:lstStyle/>
        <a:p>
          <a:endParaRPr lang="en-US"/>
        </a:p>
      </dgm:t>
    </dgm:pt>
    <dgm:pt modelId="{91A2DFD0-19A3-4E6D-A508-2C3FBA83FDE2}" type="pres">
      <dgm:prSet presAssocID="{F44C95AF-6885-4B95-8179-DAE80F516E95}" presName="rootConnector" presStyleLbl="node3" presStyleIdx="6" presStyleCnt="9"/>
      <dgm:spPr/>
      <dgm:t>
        <a:bodyPr/>
        <a:lstStyle/>
        <a:p>
          <a:endParaRPr lang="en-US"/>
        </a:p>
      </dgm:t>
    </dgm:pt>
    <dgm:pt modelId="{97B413B5-7576-49C6-A39C-06879157D265}" type="pres">
      <dgm:prSet presAssocID="{F44C95AF-6885-4B95-8179-DAE80F516E95}" presName="hierChild4" presStyleCnt="0"/>
      <dgm:spPr/>
    </dgm:pt>
    <dgm:pt modelId="{547A0347-536A-427D-A206-EA79EBE0D10F}" type="pres">
      <dgm:prSet presAssocID="{F44C95AF-6885-4B95-8179-DAE80F516E95}" presName="hierChild5" presStyleCnt="0"/>
      <dgm:spPr/>
    </dgm:pt>
    <dgm:pt modelId="{C429E832-5977-4507-BC07-7BBE771F6441}" type="pres">
      <dgm:prSet presAssocID="{148928B5-1B08-4587-BA06-74E18650769B}" presName="Name37" presStyleLbl="parChTrans1D3" presStyleIdx="7" presStyleCnt="9"/>
      <dgm:spPr/>
      <dgm:t>
        <a:bodyPr/>
        <a:lstStyle/>
        <a:p>
          <a:endParaRPr lang="en-US"/>
        </a:p>
      </dgm:t>
    </dgm:pt>
    <dgm:pt modelId="{A4FA0EE6-19A5-4062-BE64-ACFF2B7942A7}" type="pres">
      <dgm:prSet presAssocID="{CBBB4266-6327-4108-B43F-4F31975BA40A}" presName="hierRoot2" presStyleCnt="0">
        <dgm:presLayoutVars>
          <dgm:hierBranch val="init"/>
        </dgm:presLayoutVars>
      </dgm:prSet>
      <dgm:spPr/>
    </dgm:pt>
    <dgm:pt modelId="{1B593F4B-C6AD-4FC7-B6CB-FF13D2566084}" type="pres">
      <dgm:prSet presAssocID="{CBBB4266-6327-4108-B43F-4F31975BA40A}" presName="rootComposite" presStyleCnt="0"/>
      <dgm:spPr/>
    </dgm:pt>
    <dgm:pt modelId="{0AC17993-19A4-4FF7-AC9C-F1CEF29D65B9}" type="pres">
      <dgm:prSet presAssocID="{CBBB4266-6327-4108-B43F-4F31975BA40A}" presName="rootText" presStyleLbl="node3" presStyleIdx="7" presStyleCnt="9">
        <dgm:presLayoutVars>
          <dgm:chPref val="3"/>
        </dgm:presLayoutVars>
      </dgm:prSet>
      <dgm:spPr/>
      <dgm:t>
        <a:bodyPr/>
        <a:lstStyle/>
        <a:p>
          <a:endParaRPr lang="en-US"/>
        </a:p>
      </dgm:t>
    </dgm:pt>
    <dgm:pt modelId="{F42B5476-53A2-48FB-A58A-FD4F25DD2045}" type="pres">
      <dgm:prSet presAssocID="{CBBB4266-6327-4108-B43F-4F31975BA40A}" presName="rootConnector" presStyleLbl="node3" presStyleIdx="7" presStyleCnt="9"/>
      <dgm:spPr/>
      <dgm:t>
        <a:bodyPr/>
        <a:lstStyle/>
        <a:p>
          <a:endParaRPr lang="en-US"/>
        </a:p>
      </dgm:t>
    </dgm:pt>
    <dgm:pt modelId="{B1D67066-AF0E-44CB-BE8E-4BFB5FA04472}" type="pres">
      <dgm:prSet presAssocID="{CBBB4266-6327-4108-B43F-4F31975BA40A}" presName="hierChild4" presStyleCnt="0"/>
      <dgm:spPr/>
    </dgm:pt>
    <dgm:pt modelId="{E3921D11-85CC-40CC-A3C1-A2719A57C7FD}" type="pres">
      <dgm:prSet presAssocID="{CBBB4266-6327-4108-B43F-4F31975BA40A}" presName="hierChild5" presStyleCnt="0"/>
      <dgm:spPr/>
    </dgm:pt>
    <dgm:pt modelId="{E4079519-F16E-4BB4-8663-104DC2CDE0FF}" type="pres">
      <dgm:prSet presAssocID="{DF39314C-FB2C-4890-A9FD-7A423680CF67}" presName="Name37" presStyleLbl="parChTrans1D3" presStyleIdx="8" presStyleCnt="9"/>
      <dgm:spPr/>
      <dgm:t>
        <a:bodyPr/>
        <a:lstStyle/>
        <a:p>
          <a:endParaRPr lang="en-US"/>
        </a:p>
      </dgm:t>
    </dgm:pt>
    <dgm:pt modelId="{36F1FC63-A931-4483-9681-F117C51597AB}" type="pres">
      <dgm:prSet presAssocID="{BFBDD395-1A20-456D-8393-4AC6ACB9E55E}" presName="hierRoot2" presStyleCnt="0">
        <dgm:presLayoutVars>
          <dgm:hierBranch val="init"/>
        </dgm:presLayoutVars>
      </dgm:prSet>
      <dgm:spPr/>
    </dgm:pt>
    <dgm:pt modelId="{0CF175BF-E8BB-436C-A185-3631DAB4E392}" type="pres">
      <dgm:prSet presAssocID="{BFBDD395-1A20-456D-8393-4AC6ACB9E55E}" presName="rootComposite" presStyleCnt="0"/>
      <dgm:spPr/>
    </dgm:pt>
    <dgm:pt modelId="{C5CD1C44-CAC7-4B7E-807F-845438237E4E}" type="pres">
      <dgm:prSet presAssocID="{BFBDD395-1A20-456D-8393-4AC6ACB9E55E}" presName="rootText" presStyleLbl="node3" presStyleIdx="8" presStyleCnt="9">
        <dgm:presLayoutVars>
          <dgm:chPref val="3"/>
        </dgm:presLayoutVars>
      </dgm:prSet>
      <dgm:spPr/>
      <dgm:t>
        <a:bodyPr/>
        <a:lstStyle/>
        <a:p>
          <a:endParaRPr lang="en-US"/>
        </a:p>
      </dgm:t>
    </dgm:pt>
    <dgm:pt modelId="{5670F8C4-3FB1-44CC-8205-EBDC1F4AFECC}" type="pres">
      <dgm:prSet presAssocID="{BFBDD395-1A20-456D-8393-4AC6ACB9E55E}" presName="rootConnector" presStyleLbl="node3" presStyleIdx="8" presStyleCnt="9"/>
      <dgm:spPr/>
      <dgm:t>
        <a:bodyPr/>
        <a:lstStyle/>
        <a:p>
          <a:endParaRPr lang="en-US"/>
        </a:p>
      </dgm:t>
    </dgm:pt>
    <dgm:pt modelId="{B13E9CE6-6B29-4BC9-ADDB-B20CE37FEFE8}" type="pres">
      <dgm:prSet presAssocID="{BFBDD395-1A20-456D-8393-4AC6ACB9E55E}" presName="hierChild4" presStyleCnt="0"/>
      <dgm:spPr/>
    </dgm:pt>
    <dgm:pt modelId="{EBE698E4-FCE7-43E7-A219-4BC0B10CC6B9}" type="pres">
      <dgm:prSet presAssocID="{BFBDD395-1A20-456D-8393-4AC6ACB9E55E}" presName="hierChild5" presStyleCnt="0"/>
      <dgm:spPr/>
    </dgm:pt>
    <dgm:pt modelId="{2ABEF147-9D89-40DB-BCF2-A468733B87B4}" type="pres">
      <dgm:prSet presAssocID="{9C1D3BA0-7EAF-4A0D-88E6-477100D76655}" presName="hierChild5" presStyleCnt="0"/>
      <dgm:spPr/>
    </dgm:pt>
    <dgm:pt modelId="{5E977DB9-8358-4A7D-924E-05A39D3B499F}" type="pres">
      <dgm:prSet presAssocID="{668C832C-933D-49CC-973B-99641BF87C38}" presName="hierChild3" presStyleCnt="0"/>
      <dgm:spPr/>
    </dgm:pt>
    <dgm:pt modelId="{A5644E75-1459-4302-9584-7E52989DC239}" type="pres">
      <dgm:prSet presAssocID="{7D32EEE4-5BF7-4CFB-A696-AF12F98D0955}" presName="hierRoot1" presStyleCnt="0">
        <dgm:presLayoutVars>
          <dgm:hierBranch val="init"/>
        </dgm:presLayoutVars>
      </dgm:prSet>
      <dgm:spPr/>
    </dgm:pt>
    <dgm:pt modelId="{8D32C289-4A33-4CB7-97D1-2D0C20999596}" type="pres">
      <dgm:prSet presAssocID="{7D32EEE4-5BF7-4CFB-A696-AF12F98D0955}" presName="rootComposite1" presStyleCnt="0"/>
      <dgm:spPr/>
    </dgm:pt>
    <dgm:pt modelId="{6CE213D8-E681-4DD8-9F39-10C7CBAACF47}" type="pres">
      <dgm:prSet presAssocID="{7D32EEE4-5BF7-4CFB-A696-AF12F98D0955}" presName="rootText1" presStyleLbl="node0" presStyleIdx="1" presStyleCnt="2">
        <dgm:presLayoutVars>
          <dgm:chPref val="3"/>
        </dgm:presLayoutVars>
      </dgm:prSet>
      <dgm:spPr/>
      <dgm:t>
        <a:bodyPr/>
        <a:lstStyle/>
        <a:p>
          <a:endParaRPr lang="en-US"/>
        </a:p>
      </dgm:t>
    </dgm:pt>
    <dgm:pt modelId="{3686A85B-AC2F-4ADF-B0D2-1BCFA8157E7A}" type="pres">
      <dgm:prSet presAssocID="{7D32EEE4-5BF7-4CFB-A696-AF12F98D0955}" presName="rootConnector1" presStyleLbl="node1" presStyleIdx="0" presStyleCnt="0"/>
      <dgm:spPr/>
      <dgm:t>
        <a:bodyPr/>
        <a:lstStyle/>
        <a:p>
          <a:endParaRPr lang="en-US"/>
        </a:p>
      </dgm:t>
    </dgm:pt>
    <dgm:pt modelId="{41C6AB84-9B93-48F0-A5B9-AC0F366D600A}" type="pres">
      <dgm:prSet presAssocID="{7D32EEE4-5BF7-4CFB-A696-AF12F98D0955}" presName="hierChild2" presStyleCnt="0"/>
      <dgm:spPr/>
    </dgm:pt>
    <dgm:pt modelId="{E09272CB-8EF6-409E-9DEC-8E2B83BCC4B8}" type="pres">
      <dgm:prSet presAssocID="{DB8E4187-FB48-4E3E-B9B2-24AD8AA17467}" presName="Name37" presStyleLbl="parChTrans1D2" presStyleIdx="3" presStyleCnt="5"/>
      <dgm:spPr/>
      <dgm:t>
        <a:bodyPr/>
        <a:lstStyle/>
        <a:p>
          <a:endParaRPr lang="en-US"/>
        </a:p>
      </dgm:t>
    </dgm:pt>
    <dgm:pt modelId="{3A5A84B8-4285-4BCA-B325-E492F8015719}" type="pres">
      <dgm:prSet presAssocID="{195A747B-6FAB-4A8D-8543-D8BEA5D3BD85}" presName="hierRoot2" presStyleCnt="0">
        <dgm:presLayoutVars>
          <dgm:hierBranch val="init"/>
        </dgm:presLayoutVars>
      </dgm:prSet>
      <dgm:spPr/>
    </dgm:pt>
    <dgm:pt modelId="{472E8622-E642-424B-BDD4-A7290385D76B}" type="pres">
      <dgm:prSet presAssocID="{195A747B-6FAB-4A8D-8543-D8BEA5D3BD85}" presName="rootComposite" presStyleCnt="0"/>
      <dgm:spPr/>
    </dgm:pt>
    <dgm:pt modelId="{5C34E467-8995-413C-BE3C-4BD7F23AA8BF}" type="pres">
      <dgm:prSet presAssocID="{195A747B-6FAB-4A8D-8543-D8BEA5D3BD85}" presName="rootText" presStyleLbl="node2" presStyleIdx="3" presStyleCnt="5">
        <dgm:presLayoutVars>
          <dgm:chPref val="3"/>
        </dgm:presLayoutVars>
      </dgm:prSet>
      <dgm:spPr/>
      <dgm:t>
        <a:bodyPr/>
        <a:lstStyle/>
        <a:p>
          <a:endParaRPr lang="en-US"/>
        </a:p>
      </dgm:t>
    </dgm:pt>
    <dgm:pt modelId="{A90FFFC9-3C1F-4272-88F3-22CCAE584EC7}" type="pres">
      <dgm:prSet presAssocID="{195A747B-6FAB-4A8D-8543-D8BEA5D3BD85}" presName="rootConnector" presStyleLbl="node2" presStyleIdx="3" presStyleCnt="5"/>
      <dgm:spPr/>
      <dgm:t>
        <a:bodyPr/>
        <a:lstStyle/>
        <a:p>
          <a:endParaRPr lang="en-US"/>
        </a:p>
      </dgm:t>
    </dgm:pt>
    <dgm:pt modelId="{E67D5AA3-0637-4614-AB13-AC59553B9471}" type="pres">
      <dgm:prSet presAssocID="{195A747B-6FAB-4A8D-8543-D8BEA5D3BD85}" presName="hierChild4" presStyleCnt="0"/>
      <dgm:spPr/>
    </dgm:pt>
    <dgm:pt modelId="{27583F09-6451-442A-8A32-87CC92E6B3D7}" type="pres">
      <dgm:prSet presAssocID="{195A747B-6FAB-4A8D-8543-D8BEA5D3BD85}" presName="hierChild5" presStyleCnt="0"/>
      <dgm:spPr/>
    </dgm:pt>
    <dgm:pt modelId="{C8A39169-CA9D-47FC-891B-7AEA2E835760}" type="pres">
      <dgm:prSet presAssocID="{73BE429C-4A1C-47C4-BFDD-E69672953F18}" presName="Name37" presStyleLbl="parChTrans1D2" presStyleIdx="4" presStyleCnt="5"/>
      <dgm:spPr/>
      <dgm:t>
        <a:bodyPr/>
        <a:lstStyle/>
        <a:p>
          <a:endParaRPr lang="en-US"/>
        </a:p>
      </dgm:t>
    </dgm:pt>
    <dgm:pt modelId="{EB015A88-A403-4B13-9D34-19580A07ECB3}" type="pres">
      <dgm:prSet presAssocID="{749B2F84-C948-4782-BDB3-96B41806C49A}" presName="hierRoot2" presStyleCnt="0">
        <dgm:presLayoutVars>
          <dgm:hierBranch val="init"/>
        </dgm:presLayoutVars>
      </dgm:prSet>
      <dgm:spPr/>
    </dgm:pt>
    <dgm:pt modelId="{0E24F6FA-2987-4FC2-A832-74EECA1CF346}" type="pres">
      <dgm:prSet presAssocID="{749B2F84-C948-4782-BDB3-96B41806C49A}" presName="rootComposite" presStyleCnt="0"/>
      <dgm:spPr/>
    </dgm:pt>
    <dgm:pt modelId="{8E269B43-B3D2-42DC-85E5-B321AC00706B}" type="pres">
      <dgm:prSet presAssocID="{749B2F84-C948-4782-BDB3-96B41806C49A}" presName="rootText" presStyleLbl="node2" presStyleIdx="4" presStyleCnt="5">
        <dgm:presLayoutVars>
          <dgm:chPref val="3"/>
        </dgm:presLayoutVars>
      </dgm:prSet>
      <dgm:spPr/>
      <dgm:t>
        <a:bodyPr/>
        <a:lstStyle/>
        <a:p>
          <a:endParaRPr lang="en-US"/>
        </a:p>
      </dgm:t>
    </dgm:pt>
    <dgm:pt modelId="{2BC370F0-5B2B-47CC-97A5-DECE687E6B8C}" type="pres">
      <dgm:prSet presAssocID="{749B2F84-C948-4782-BDB3-96B41806C49A}" presName="rootConnector" presStyleLbl="node2" presStyleIdx="4" presStyleCnt="5"/>
      <dgm:spPr/>
      <dgm:t>
        <a:bodyPr/>
        <a:lstStyle/>
        <a:p>
          <a:endParaRPr lang="en-US"/>
        </a:p>
      </dgm:t>
    </dgm:pt>
    <dgm:pt modelId="{76146637-F7FE-4EC7-8BCD-930293BC9E0F}" type="pres">
      <dgm:prSet presAssocID="{749B2F84-C948-4782-BDB3-96B41806C49A}" presName="hierChild4" presStyleCnt="0"/>
      <dgm:spPr/>
    </dgm:pt>
    <dgm:pt modelId="{BB4561EE-99E0-42B2-A9B4-B8C0D47A5839}" type="pres">
      <dgm:prSet presAssocID="{749B2F84-C948-4782-BDB3-96B41806C49A}" presName="hierChild5" presStyleCnt="0"/>
      <dgm:spPr/>
    </dgm:pt>
    <dgm:pt modelId="{FD9D2A92-B957-4855-BF13-E6CD1BA94F94}" type="pres">
      <dgm:prSet presAssocID="{7D32EEE4-5BF7-4CFB-A696-AF12F98D0955}" presName="hierChild3" presStyleCnt="0"/>
      <dgm:spPr/>
    </dgm:pt>
  </dgm:ptLst>
  <dgm:cxnLst>
    <dgm:cxn modelId="{ACDFA2B8-18FE-42F9-A997-D4B33C6A530F}" type="presOf" srcId="{55DAA7C5-0565-450A-81BA-5FB9C9EEBF23}" destId="{68E34570-AB96-4073-A7C5-CCDE2B5D8519}" srcOrd="1" destOrd="0" presId="urn:microsoft.com/office/officeart/2005/8/layout/orgChart1"/>
    <dgm:cxn modelId="{8FBA1692-1704-4D77-AA79-F22243905D84}" srcId="{B8AEBCA8-C344-45B4-8608-1FEC8DBA005A}" destId="{7D32EEE4-5BF7-4CFB-A696-AF12F98D0955}" srcOrd="1" destOrd="0" parTransId="{0A92536C-B570-420A-B87E-6F4C92E3EB3A}" sibTransId="{6BE227FB-38FA-446D-BA7E-970640B4FF7B}"/>
    <dgm:cxn modelId="{CB30B410-5262-4C2E-9291-90A50778502B}" srcId="{9C1D3BA0-7EAF-4A0D-88E6-477100D76655}" destId="{F44C95AF-6885-4B95-8179-DAE80F516E95}" srcOrd="2" destOrd="0" parTransId="{4E3A2E50-9860-4E6F-BBA3-CAF467FE7133}" sibTransId="{50FED55F-BC1C-41E3-99EE-0D15BA36081F}"/>
    <dgm:cxn modelId="{B963FB3A-5545-4C8F-845E-EC685A73CDAB}" type="presOf" srcId="{EA763BDB-8936-48E1-82F4-4DE6C8B94E2C}" destId="{9E37AEA1-42D8-44FC-BBAE-FA89FC9E83F6}" srcOrd="0" destOrd="0" presId="urn:microsoft.com/office/officeart/2005/8/layout/orgChart1"/>
    <dgm:cxn modelId="{A5CC6A04-84E2-4CDF-914E-70C66211546A}" srcId="{668C832C-933D-49CC-973B-99641BF87C38}" destId="{635BD21D-6338-488B-8D80-0C805D3C5FA6}" srcOrd="0" destOrd="0" parTransId="{BDE46A2F-D82B-40A6-A4C5-F54B06C1F89F}" sibTransId="{BDA0E3BB-3232-4481-98B3-14F344B93086}"/>
    <dgm:cxn modelId="{202D3BA1-4236-48EC-AD4D-C7EC25E3F233}" type="presOf" srcId="{BFBDD395-1A20-456D-8393-4AC6ACB9E55E}" destId="{C5CD1C44-CAC7-4B7E-807F-845438237E4E}" srcOrd="0" destOrd="0" presId="urn:microsoft.com/office/officeart/2005/8/layout/orgChart1"/>
    <dgm:cxn modelId="{F028FA2C-123D-4EF1-9D5B-5F4B0D431865}" srcId="{72CB5248-0EF7-4CF6-A438-47F8CAB02B63}" destId="{55DAA7C5-0565-450A-81BA-5FB9C9EEBF23}" srcOrd="2" destOrd="0" parTransId="{EA763BDB-8936-48E1-82F4-4DE6C8B94E2C}" sibTransId="{FA17B268-B2A0-484D-839B-57CFC99A26AF}"/>
    <dgm:cxn modelId="{D121EEC7-D694-40EB-A2FD-F95CFEC8DD83}" type="presOf" srcId="{749B2F84-C948-4782-BDB3-96B41806C49A}" destId="{2BC370F0-5B2B-47CC-97A5-DECE687E6B8C}" srcOrd="1" destOrd="0" presId="urn:microsoft.com/office/officeart/2005/8/layout/orgChart1"/>
    <dgm:cxn modelId="{EC7CF9AA-5989-4F0E-AF44-FA0FD3DE45D2}" type="presOf" srcId="{72CB5248-0EF7-4CF6-A438-47F8CAB02B63}" destId="{1AA7B9A6-A0D0-4284-9322-F01476821A43}" srcOrd="0" destOrd="0" presId="urn:microsoft.com/office/officeart/2005/8/layout/orgChart1"/>
    <dgm:cxn modelId="{805DFFA3-08CD-4B52-9765-5451109F8A22}" srcId="{72CB5248-0EF7-4CF6-A438-47F8CAB02B63}" destId="{6E34AC82-8768-48A0-9848-07FD9848F3FA}" srcOrd="3" destOrd="0" parTransId="{7560F83A-E8B0-4B2C-AF8B-D113BD22F619}" sibTransId="{36ABCBEC-D50C-46B4-A5C3-CC7EA81BE63C}"/>
    <dgm:cxn modelId="{9AB1302E-38F5-46B7-8546-C6AFB6631B28}" type="presOf" srcId="{BF2A5CCB-1684-49BB-8FC6-8612D8294F63}" destId="{471AFEC0-D9B6-40AB-8D3A-1BFA46BAC9A7}" srcOrd="0" destOrd="0" presId="urn:microsoft.com/office/officeart/2005/8/layout/orgChart1"/>
    <dgm:cxn modelId="{B56FBD7C-7ADB-45DA-8C06-CAA2158DDD51}" type="presOf" srcId="{DF39314C-FB2C-4890-A9FD-7A423680CF67}" destId="{E4079519-F16E-4BB4-8663-104DC2CDE0FF}" srcOrd="0" destOrd="0" presId="urn:microsoft.com/office/officeart/2005/8/layout/orgChart1"/>
    <dgm:cxn modelId="{4D7D132E-AF5E-4C8A-9DA3-882E7D85F884}" srcId="{72CB5248-0EF7-4CF6-A438-47F8CAB02B63}" destId="{45F6F006-9BBD-4990-8A3A-E310A710B71C}" srcOrd="0" destOrd="0" parTransId="{FCC05F17-1DDC-4B01-83CB-3FFCE3FA4FCE}" sibTransId="{069A00C8-4482-4D29-A750-DBB8A222126B}"/>
    <dgm:cxn modelId="{06822DAD-FAD4-444C-B1A0-44D63E8FE900}" type="presOf" srcId="{4E3A2E50-9860-4E6F-BBA3-CAF467FE7133}" destId="{EF9C25D3-4094-4CD2-AF77-0A92B48D51D1}" srcOrd="0" destOrd="0" presId="urn:microsoft.com/office/officeart/2005/8/layout/orgChart1"/>
    <dgm:cxn modelId="{E52E18F4-97BA-484B-9DE1-3049A2C54B64}" srcId="{9C1D3BA0-7EAF-4A0D-88E6-477100D76655}" destId="{BF2A5CCB-1684-49BB-8FC6-8612D8294F63}" srcOrd="0" destOrd="0" parTransId="{0199700C-4F75-4B05-893E-DFD193441F80}" sibTransId="{842E151F-FEC5-41B8-8563-C29339AE2595}"/>
    <dgm:cxn modelId="{3E80472B-873A-4DF5-807C-7A88C9D3AE63}" type="presOf" srcId="{195A747B-6FAB-4A8D-8543-D8BEA5D3BD85}" destId="{5C34E467-8995-413C-BE3C-4BD7F23AA8BF}" srcOrd="0" destOrd="0" presId="urn:microsoft.com/office/officeart/2005/8/layout/orgChart1"/>
    <dgm:cxn modelId="{C8E734DA-7E31-450E-98CE-45651FB576EE}" type="presOf" srcId="{BFBDD395-1A20-456D-8393-4AC6ACB9E55E}" destId="{5670F8C4-3FB1-44CC-8205-EBDC1F4AFECC}" srcOrd="1" destOrd="0" presId="urn:microsoft.com/office/officeart/2005/8/layout/orgChart1"/>
    <dgm:cxn modelId="{1E87CD13-481B-43AD-A59B-4F34B18F2E95}" type="presOf" srcId="{CBBB4266-6327-4108-B43F-4F31975BA40A}" destId="{F42B5476-53A2-48FB-A58A-FD4F25DD2045}" srcOrd="1" destOrd="0" presId="urn:microsoft.com/office/officeart/2005/8/layout/orgChart1"/>
    <dgm:cxn modelId="{F1C4F0BD-F64E-4D7A-95B9-C6EAE7FB1BEC}" type="presOf" srcId="{9C1D3BA0-7EAF-4A0D-88E6-477100D76655}" destId="{9D4C075F-E000-44D1-BB48-5F27E11F5A17}" srcOrd="0" destOrd="0" presId="urn:microsoft.com/office/officeart/2005/8/layout/orgChart1"/>
    <dgm:cxn modelId="{B9AC82C2-7B0D-4F99-9FA9-542FAFB74C81}" type="presOf" srcId="{45F6F006-9BBD-4990-8A3A-E310A710B71C}" destId="{D1E66B1E-3A79-4B63-9096-C754510A7906}" srcOrd="0" destOrd="0" presId="urn:microsoft.com/office/officeart/2005/8/layout/orgChart1"/>
    <dgm:cxn modelId="{7036D4F7-87B1-4C40-B4ED-4036D8FB2A85}" type="presOf" srcId="{DB8E4187-FB48-4E3E-B9B2-24AD8AA17467}" destId="{E09272CB-8EF6-409E-9DEC-8E2B83BCC4B8}" srcOrd="0" destOrd="0" presId="urn:microsoft.com/office/officeart/2005/8/layout/orgChart1"/>
    <dgm:cxn modelId="{636E6193-91DD-4B92-B477-28F36415D6E3}" type="presOf" srcId="{668C832C-933D-49CC-973B-99641BF87C38}" destId="{1840CC79-B6C7-45C8-83A9-CD440F621036}" srcOrd="0" destOrd="0" presId="urn:microsoft.com/office/officeart/2005/8/layout/orgChart1"/>
    <dgm:cxn modelId="{651B6514-B1B7-4FCD-93A8-EFF774D4DA21}" type="presOf" srcId="{7D32EEE4-5BF7-4CFB-A696-AF12F98D0955}" destId="{6CE213D8-E681-4DD8-9F39-10C7CBAACF47}" srcOrd="0" destOrd="0" presId="urn:microsoft.com/office/officeart/2005/8/layout/orgChart1"/>
    <dgm:cxn modelId="{C4C17D5D-2C46-4D55-B028-4AFA8E3C23ED}" type="presOf" srcId="{148928B5-1B08-4587-BA06-74E18650769B}" destId="{C429E832-5977-4507-BC07-7BBE771F6441}" srcOrd="0" destOrd="0" presId="urn:microsoft.com/office/officeart/2005/8/layout/orgChart1"/>
    <dgm:cxn modelId="{DA309214-7466-4822-8DDB-0EE5890E4539}" type="presOf" srcId="{C483AD2F-FBDD-4ED5-8C7F-36B1DA70BCD4}" destId="{B6C3E281-224F-4E1D-A611-C6E824256265}" srcOrd="0" destOrd="0" presId="urn:microsoft.com/office/officeart/2005/8/layout/orgChart1"/>
    <dgm:cxn modelId="{B8CDEC3E-E826-417F-9E54-9E49780EB939}" srcId="{7D32EEE4-5BF7-4CFB-A696-AF12F98D0955}" destId="{749B2F84-C948-4782-BDB3-96B41806C49A}" srcOrd="1" destOrd="0" parTransId="{73BE429C-4A1C-47C4-BFDD-E69672953F18}" sibTransId="{D4FE5538-0BF7-445E-9325-0E1473AF6472}"/>
    <dgm:cxn modelId="{90E91B82-FCB0-48E1-9941-497A03F27C23}" type="presOf" srcId="{7560F83A-E8B0-4B2C-AF8B-D113BD22F619}" destId="{AB8480C9-696C-45D8-B7E8-45A300128F81}" srcOrd="0" destOrd="0" presId="urn:microsoft.com/office/officeart/2005/8/layout/orgChart1"/>
    <dgm:cxn modelId="{9F05AD1B-63D9-41E2-B321-4C9DC8308CB1}" type="presOf" srcId="{6E34AC82-8768-48A0-9848-07FD9848F3FA}" destId="{9AF26F46-AFF0-4514-ABFC-309E61CF59C5}" srcOrd="1" destOrd="0" presId="urn:microsoft.com/office/officeart/2005/8/layout/orgChart1"/>
    <dgm:cxn modelId="{535D39FF-6EC8-4418-94EB-0DCE95D4ACDB}" type="presOf" srcId="{CD3A8DAA-F4E9-47F8-B97E-C28C5748BF46}" destId="{599A54BF-AB3F-4BAD-8FC7-A2BAA025178B}" srcOrd="1" destOrd="0" presId="urn:microsoft.com/office/officeart/2005/8/layout/orgChart1"/>
    <dgm:cxn modelId="{279D00AB-5DC9-45C0-A6B3-8316C35FCAFE}" type="presOf" srcId="{45F6F006-9BBD-4990-8A3A-E310A710B71C}" destId="{9C7894A7-9E61-4954-97D4-BECB0E6CB9E4}" srcOrd="1" destOrd="0" presId="urn:microsoft.com/office/officeart/2005/8/layout/orgChart1"/>
    <dgm:cxn modelId="{E9AF55A2-D15F-41E1-A9BB-46DB7AE6F2CB}" type="presOf" srcId="{7D32EEE4-5BF7-4CFB-A696-AF12F98D0955}" destId="{3686A85B-AC2F-4ADF-B0D2-1BCFA8157E7A}" srcOrd="1" destOrd="0" presId="urn:microsoft.com/office/officeart/2005/8/layout/orgChart1"/>
    <dgm:cxn modelId="{33183904-F6D7-4B8C-A13B-E3032EC9FDB9}" srcId="{7D32EEE4-5BF7-4CFB-A696-AF12F98D0955}" destId="{195A747B-6FAB-4A8D-8543-D8BEA5D3BD85}" srcOrd="0" destOrd="0" parTransId="{DB8E4187-FB48-4E3E-B9B2-24AD8AA17467}" sibTransId="{3FB30BA0-6801-45DE-B0C0-020B3BEBE5DC}"/>
    <dgm:cxn modelId="{8C5A5185-6BF5-46DB-A9F9-5CA376FFDC6B}" type="presOf" srcId="{717ED90B-B12D-47A7-AF8A-D1AC9D701638}" destId="{9BC57433-6A2A-48E7-AD62-A76EA317C235}" srcOrd="0" destOrd="0" presId="urn:microsoft.com/office/officeart/2005/8/layout/orgChart1"/>
    <dgm:cxn modelId="{E22A4064-A721-4290-973F-9A6BC90136CE}" type="presOf" srcId="{0199700C-4F75-4B05-893E-DFD193441F80}" destId="{1941FA99-A8F8-48A7-899F-76E93196527E}" srcOrd="0" destOrd="0" presId="urn:microsoft.com/office/officeart/2005/8/layout/orgChart1"/>
    <dgm:cxn modelId="{2030740C-81E4-42C5-ADA2-E7F02CA0D72A}" type="presOf" srcId="{76E5B07F-420A-40B6-A7BF-C83F70FBDB8D}" destId="{E6B16CCB-4E6F-4287-8533-AF3DD973DF9F}" srcOrd="0" destOrd="0" presId="urn:microsoft.com/office/officeart/2005/8/layout/orgChart1"/>
    <dgm:cxn modelId="{8178BC05-2B32-45D8-8AED-36A38F24FBB3}" srcId="{668C832C-933D-49CC-973B-99641BF87C38}" destId="{72CB5248-0EF7-4CF6-A438-47F8CAB02B63}" srcOrd="1" destOrd="0" parTransId="{717ED90B-B12D-47A7-AF8A-D1AC9D701638}" sibTransId="{08979B7A-A667-474E-A5E1-6E70F6E121AF}"/>
    <dgm:cxn modelId="{C32416A7-FDC6-4E67-B060-B4E3525B9272}" type="presOf" srcId="{FCC05F17-1DDC-4B01-83CB-3FFCE3FA4FCE}" destId="{3F4D0547-A903-4D53-8AFA-500CA560676D}" srcOrd="0" destOrd="0" presId="urn:microsoft.com/office/officeart/2005/8/layout/orgChart1"/>
    <dgm:cxn modelId="{B3820F2A-42C2-4AE0-BA73-2EF29CAE19EA}" type="presOf" srcId="{CBBB4266-6327-4108-B43F-4F31975BA40A}" destId="{0AC17993-19A4-4FF7-AC9C-F1CEF29D65B9}" srcOrd="0" destOrd="0" presId="urn:microsoft.com/office/officeart/2005/8/layout/orgChart1"/>
    <dgm:cxn modelId="{697D6C26-CD18-4F13-92DF-4DBDFD012527}" type="presOf" srcId="{55DAA7C5-0565-450A-81BA-5FB9C9EEBF23}" destId="{D1C19477-F282-448A-BBB5-F21AD038087A}" srcOrd="0" destOrd="0" presId="urn:microsoft.com/office/officeart/2005/8/layout/orgChart1"/>
    <dgm:cxn modelId="{1AAB1C5E-718B-4873-8FB6-86A1DA804CF7}" type="presOf" srcId="{F44C95AF-6885-4B95-8179-DAE80F516E95}" destId="{5F5B34EC-4449-4B32-9C94-A5E21BC8A32C}" srcOrd="0" destOrd="0" presId="urn:microsoft.com/office/officeart/2005/8/layout/orgChart1"/>
    <dgm:cxn modelId="{3FEB0137-1B78-42D3-8BA8-4D4E9E458C25}" srcId="{B8AEBCA8-C344-45B4-8608-1FEC8DBA005A}" destId="{668C832C-933D-49CC-973B-99641BF87C38}" srcOrd="0" destOrd="0" parTransId="{B79E7F2B-B5BC-4529-A839-21403AFC41EB}" sibTransId="{2EC8AF45-D515-4922-8773-666C0A9D1F78}"/>
    <dgm:cxn modelId="{31EA7EB3-9920-47BF-A0F2-016A4036E50B}" srcId="{9C1D3BA0-7EAF-4A0D-88E6-477100D76655}" destId="{BFBDD395-1A20-456D-8393-4AC6ACB9E55E}" srcOrd="4" destOrd="0" parTransId="{DF39314C-FB2C-4890-A9FD-7A423680CF67}" sibTransId="{510DC140-33EE-405E-8D5C-E8BCDB180334}"/>
    <dgm:cxn modelId="{1A5C62D0-37E5-4DF9-9111-DDF45B960065}" type="presOf" srcId="{BDE46A2F-D82B-40A6-A4C5-F54B06C1F89F}" destId="{64D05357-0D34-4FCB-948B-F34DFE811798}" srcOrd="0" destOrd="0" presId="urn:microsoft.com/office/officeart/2005/8/layout/orgChart1"/>
    <dgm:cxn modelId="{A7FA24E7-BFA3-4E88-AE37-7DEDC997FC18}" type="presOf" srcId="{6E34AC82-8768-48A0-9848-07FD9848F3FA}" destId="{B3A46C88-F563-4EA8-95D2-93C5B311F255}" srcOrd="0" destOrd="0" presId="urn:microsoft.com/office/officeart/2005/8/layout/orgChart1"/>
    <dgm:cxn modelId="{C2EE3E98-8095-49DB-807B-F8688144C639}" type="presOf" srcId="{668C832C-933D-49CC-973B-99641BF87C38}" destId="{5074D18D-4CEC-4510-9D19-230A9FF6D2F6}" srcOrd="1" destOrd="0" presId="urn:microsoft.com/office/officeart/2005/8/layout/orgChart1"/>
    <dgm:cxn modelId="{AB635205-B08D-4880-8133-5DF1CD2EE243}" type="presOf" srcId="{CD3A8DAA-F4E9-47F8-B97E-C28C5748BF46}" destId="{7CC8202F-098D-4BE9-9AC8-838A3EE879ED}" srcOrd="0" destOrd="0" presId="urn:microsoft.com/office/officeart/2005/8/layout/orgChart1"/>
    <dgm:cxn modelId="{33607235-9803-4249-9279-09897210A093}" srcId="{72CB5248-0EF7-4CF6-A438-47F8CAB02B63}" destId="{F7513402-6845-47BF-8B52-920B4585659B}" srcOrd="1" destOrd="0" parTransId="{F948BBC3-DBD4-4F01-9897-52CC2F2CC3B8}" sibTransId="{4FDA721A-FF1A-4493-8BBA-050C7FD5E1CD}"/>
    <dgm:cxn modelId="{C94A6AE1-01BC-4BA7-A7F4-7446356A8E73}" srcId="{668C832C-933D-49CC-973B-99641BF87C38}" destId="{9C1D3BA0-7EAF-4A0D-88E6-477100D76655}" srcOrd="2" destOrd="0" parTransId="{C483AD2F-FBDD-4ED5-8C7F-36B1DA70BCD4}" sibTransId="{3155981E-8A7F-4074-A46F-6B21F3960A26}"/>
    <dgm:cxn modelId="{715B6EBA-4032-4B3A-AB2E-44CF1D38D089}" type="presOf" srcId="{9C1D3BA0-7EAF-4A0D-88E6-477100D76655}" destId="{0C6E54DC-2724-40CF-A503-69F66C0E80EF}" srcOrd="1" destOrd="0" presId="urn:microsoft.com/office/officeart/2005/8/layout/orgChart1"/>
    <dgm:cxn modelId="{29B24CE0-2108-4DCE-9785-F308C4202845}" type="presOf" srcId="{B8AEBCA8-C344-45B4-8608-1FEC8DBA005A}" destId="{33F10949-5489-42FC-BE94-B10051178B65}" srcOrd="0" destOrd="0" presId="urn:microsoft.com/office/officeart/2005/8/layout/orgChart1"/>
    <dgm:cxn modelId="{F86ECF20-C08D-4C62-9D4B-B90261EFA292}" type="presOf" srcId="{F948BBC3-DBD4-4F01-9897-52CC2F2CC3B8}" destId="{07591006-2868-472B-BCA4-BBD7DDED857E}" srcOrd="0" destOrd="0" presId="urn:microsoft.com/office/officeart/2005/8/layout/orgChart1"/>
    <dgm:cxn modelId="{9ABB4CBD-025D-4146-8B75-E884FB70CCE4}" type="presOf" srcId="{72CB5248-0EF7-4CF6-A438-47F8CAB02B63}" destId="{ED78B902-4CD1-4C26-8E38-7A2FD97E715E}" srcOrd="1" destOrd="0" presId="urn:microsoft.com/office/officeart/2005/8/layout/orgChart1"/>
    <dgm:cxn modelId="{FB383375-E395-4F03-9D08-B145FCEE6B3B}" type="presOf" srcId="{73BE429C-4A1C-47C4-BFDD-E69672953F18}" destId="{C8A39169-CA9D-47FC-891B-7AEA2E835760}" srcOrd="0" destOrd="0" presId="urn:microsoft.com/office/officeart/2005/8/layout/orgChart1"/>
    <dgm:cxn modelId="{C9EF22E1-5BFD-44CC-997A-411A692627C8}" type="presOf" srcId="{BF2A5CCB-1684-49BB-8FC6-8612D8294F63}" destId="{65F26E6F-02CD-4E2F-91D0-8065004BC87A}" srcOrd="1" destOrd="0" presId="urn:microsoft.com/office/officeart/2005/8/layout/orgChart1"/>
    <dgm:cxn modelId="{6F71F161-D9F7-4FA5-910E-1EAECF0D0C00}" type="presOf" srcId="{F7513402-6845-47BF-8B52-920B4585659B}" destId="{56221258-E742-4444-A0BE-A55AE25F1730}" srcOrd="0" destOrd="0" presId="urn:microsoft.com/office/officeart/2005/8/layout/orgChart1"/>
    <dgm:cxn modelId="{A585FDAB-EACA-4DCC-B4DB-9219AA57D940}" srcId="{9C1D3BA0-7EAF-4A0D-88E6-477100D76655}" destId="{CBBB4266-6327-4108-B43F-4F31975BA40A}" srcOrd="3" destOrd="0" parTransId="{148928B5-1B08-4587-BA06-74E18650769B}" sibTransId="{9BE3D1E6-5F7F-45DF-AA33-44A0F7342E68}"/>
    <dgm:cxn modelId="{C883C2D1-71C0-46E0-B36E-2DAB78272E87}" type="presOf" srcId="{635BD21D-6338-488B-8D80-0C805D3C5FA6}" destId="{6F7098F1-ECD5-45A1-9871-264018BCFB37}" srcOrd="1" destOrd="0" presId="urn:microsoft.com/office/officeart/2005/8/layout/orgChart1"/>
    <dgm:cxn modelId="{47914071-1723-4F71-9A74-C4DEEC5BD1BE}" type="presOf" srcId="{F7513402-6845-47BF-8B52-920B4585659B}" destId="{FBD18418-C000-4493-ABD6-DE39D0A73B9E}" srcOrd="1" destOrd="0" presId="urn:microsoft.com/office/officeart/2005/8/layout/orgChart1"/>
    <dgm:cxn modelId="{B8FF674F-8117-4FCA-9E77-ACF9E4B9008E}" type="presOf" srcId="{195A747B-6FAB-4A8D-8543-D8BEA5D3BD85}" destId="{A90FFFC9-3C1F-4272-88F3-22CCAE584EC7}" srcOrd="1" destOrd="0" presId="urn:microsoft.com/office/officeart/2005/8/layout/orgChart1"/>
    <dgm:cxn modelId="{7A5B8618-2B09-4D54-8C85-1AA1C3747A78}" type="presOf" srcId="{635BD21D-6338-488B-8D80-0C805D3C5FA6}" destId="{A804F371-D4C4-4644-9A47-49BDD4DD4445}" srcOrd="0" destOrd="0" presId="urn:microsoft.com/office/officeart/2005/8/layout/orgChart1"/>
    <dgm:cxn modelId="{B9E417CA-3D6E-431B-B43E-5269DB0B4A1A}" type="presOf" srcId="{749B2F84-C948-4782-BDB3-96B41806C49A}" destId="{8E269B43-B3D2-42DC-85E5-B321AC00706B}" srcOrd="0" destOrd="0" presId="urn:microsoft.com/office/officeart/2005/8/layout/orgChart1"/>
    <dgm:cxn modelId="{0E93F917-69BC-4F5B-B355-17A3A82BC235}" srcId="{9C1D3BA0-7EAF-4A0D-88E6-477100D76655}" destId="{CD3A8DAA-F4E9-47F8-B97E-C28C5748BF46}" srcOrd="1" destOrd="0" parTransId="{76E5B07F-420A-40B6-A7BF-C83F70FBDB8D}" sibTransId="{4C22B875-781E-42E5-B9FA-6EC0CD53EAE9}"/>
    <dgm:cxn modelId="{5E217981-4D23-412D-B699-052529CEB9DF}" type="presOf" srcId="{F44C95AF-6885-4B95-8179-DAE80F516E95}" destId="{91A2DFD0-19A3-4E6D-A508-2C3FBA83FDE2}" srcOrd="1" destOrd="0" presId="urn:microsoft.com/office/officeart/2005/8/layout/orgChart1"/>
    <dgm:cxn modelId="{123F5D60-4EC7-4BE9-A422-CEFCAA722806}" type="presParOf" srcId="{33F10949-5489-42FC-BE94-B10051178B65}" destId="{FEAE38ED-9A14-47B0-8BDD-FEA105C37B97}" srcOrd="0" destOrd="0" presId="urn:microsoft.com/office/officeart/2005/8/layout/orgChart1"/>
    <dgm:cxn modelId="{D260C367-864C-4E47-8CAD-E2AECCFFF470}" type="presParOf" srcId="{FEAE38ED-9A14-47B0-8BDD-FEA105C37B97}" destId="{F5739D46-652C-41B1-886C-14C1D747E02E}" srcOrd="0" destOrd="0" presId="urn:microsoft.com/office/officeart/2005/8/layout/orgChart1"/>
    <dgm:cxn modelId="{5D6EB229-34D4-4BC3-AF7B-E4AE7984FCF8}" type="presParOf" srcId="{F5739D46-652C-41B1-886C-14C1D747E02E}" destId="{1840CC79-B6C7-45C8-83A9-CD440F621036}" srcOrd="0" destOrd="0" presId="urn:microsoft.com/office/officeart/2005/8/layout/orgChart1"/>
    <dgm:cxn modelId="{3304121C-4662-4C01-A349-FBB889333CC5}" type="presParOf" srcId="{F5739D46-652C-41B1-886C-14C1D747E02E}" destId="{5074D18D-4CEC-4510-9D19-230A9FF6D2F6}" srcOrd="1" destOrd="0" presId="urn:microsoft.com/office/officeart/2005/8/layout/orgChart1"/>
    <dgm:cxn modelId="{B159EA28-8152-4C85-A2F7-01B63F110125}" type="presParOf" srcId="{FEAE38ED-9A14-47B0-8BDD-FEA105C37B97}" destId="{60D853A8-F9CE-402E-88B6-84D943ACA6F5}" srcOrd="1" destOrd="0" presId="urn:microsoft.com/office/officeart/2005/8/layout/orgChart1"/>
    <dgm:cxn modelId="{320DDBCD-52B1-4FA4-858C-3BCC9A95CCE4}" type="presParOf" srcId="{60D853A8-F9CE-402E-88B6-84D943ACA6F5}" destId="{64D05357-0D34-4FCB-948B-F34DFE811798}" srcOrd="0" destOrd="0" presId="urn:microsoft.com/office/officeart/2005/8/layout/orgChart1"/>
    <dgm:cxn modelId="{83C81705-E1D9-42F5-82CD-23F638B42144}" type="presParOf" srcId="{60D853A8-F9CE-402E-88B6-84D943ACA6F5}" destId="{4D70E477-FA0F-4509-A2EB-6CD272ECFA26}" srcOrd="1" destOrd="0" presId="urn:microsoft.com/office/officeart/2005/8/layout/orgChart1"/>
    <dgm:cxn modelId="{FE22403E-09E9-4033-BD49-2724C5C048DF}" type="presParOf" srcId="{4D70E477-FA0F-4509-A2EB-6CD272ECFA26}" destId="{C267977A-1DCF-436C-AC42-028429056607}" srcOrd="0" destOrd="0" presId="urn:microsoft.com/office/officeart/2005/8/layout/orgChart1"/>
    <dgm:cxn modelId="{56DEE823-9869-4D06-998B-43677CAF0297}" type="presParOf" srcId="{C267977A-1DCF-436C-AC42-028429056607}" destId="{A804F371-D4C4-4644-9A47-49BDD4DD4445}" srcOrd="0" destOrd="0" presId="urn:microsoft.com/office/officeart/2005/8/layout/orgChart1"/>
    <dgm:cxn modelId="{D7AF5417-EAEC-4E4F-A5E1-62B66D55FAE8}" type="presParOf" srcId="{C267977A-1DCF-436C-AC42-028429056607}" destId="{6F7098F1-ECD5-45A1-9871-264018BCFB37}" srcOrd="1" destOrd="0" presId="urn:microsoft.com/office/officeart/2005/8/layout/orgChart1"/>
    <dgm:cxn modelId="{8BD82475-B142-47ED-BD94-BBA32AEF1967}" type="presParOf" srcId="{4D70E477-FA0F-4509-A2EB-6CD272ECFA26}" destId="{E130DFE5-FADE-42B3-A45E-CFACF9717325}" srcOrd="1" destOrd="0" presId="urn:microsoft.com/office/officeart/2005/8/layout/orgChart1"/>
    <dgm:cxn modelId="{5F3B7BC1-C206-4214-AEC8-7DAA50F55FEC}" type="presParOf" srcId="{4D70E477-FA0F-4509-A2EB-6CD272ECFA26}" destId="{8A2836AA-662C-45D2-9F31-CEDB1900FCA6}" srcOrd="2" destOrd="0" presId="urn:microsoft.com/office/officeart/2005/8/layout/orgChart1"/>
    <dgm:cxn modelId="{6BC145FD-298D-4DB7-9EC5-1327AE01906B}" type="presParOf" srcId="{60D853A8-F9CE-402E-88B6-84D943ACA6F5}" destId="{9BC57433-6A2A-48E7-AD62-A76EA317C235}" srcOrd="2" destOrd="0" presId="urn:microsoft.com/office/officeart/2005/8/layout/orgChart1"/>
    <dgm:cxn modelId="{77116D61-80A3-4F3C-89F7-D874F22D2420}" type="presParOf" srcId="{60D853A8-F9CE-402E-88B6-84D943ACA6F5}" destId="{0432252C-59F2-4AC4-9AB9-50D5CB291F3F}" srcOrd="3" destOrd="0" presId="urn:microsoft.com/office/officeart/2005/8/layout/orgChart1"/>
    <dgm:cxn modelId="{D436E8E0-A3F8-452C-BCAB-C6D4B77739E0}" type="presParOf" srcId="{0432252C-59F2-4AC4-9AB9-50D5CB291F3F}" destId="{C0CA315C-333F-4C48-8B58-710F445C7A99}" srcOrd="0" destOrd="0" presId="urn:microsoft.com/office/officeart/2005/8/layout/orgChart1"/>
    <dgm:cxn modelId="{28D48DEB-A74D-4337-AE64-174893808329}" type="presParOf" srcId="{C0CA315C-333F-4C48-8B58-710F445C7A99}" destId="{1AA7B9A6-A0D0-4284-9322-F01476821A43}" srcOrd="0" destOrd="0" presId="urn:microsoft.com/office/officeart/2005/8/layout/orgChart1"/>
    <dgm:cxn modelId="{B81FDF19-FC6B-405E-9511-AF30CE8B2C1D}" type="presParOf" srcId="{C0CA315C-333F-4C48-8B58-710F445C7A99}" destId="{ED78B902-4CD1-4C26-8E38-7A2FD97E715E}" srcOrd="1" destOrd="0" presId="urn:microsoft.com/office/officeart/2005/8/layout/orgChart1"/>
    <dgm:cxn modelId="{0F1B2258-AB69-4CB4-AD15-D8A4A64BA02C}" type="presParOf" srcId="{0432252C-59F2-4AC4-9AB9-50D5CB291F3F}" destId="{4BCE96F1-E240-4695-96C7-7E8384E1225F}" srcOrd="1" destOrd="0" presId="urn:microsoft.com/office/officeart/2005/8/layout/orgChart1"/>
    <dgm:cxn modelId="{4120C004-1809-4CE3-AEDE-38C93FD1C6AE}" type="presParOf" srcId="{4BCE96F1-E240-4695-96C7-7E8384E1225F}" destId="{3F4D0547-A903-4D53-8AFA-500CA560676D}" srcOrd="0" destOrd="0" presId="urn:microsoft.com/office/officeart/2005/8/layout/orgChart1"/>
    <dgm:cxn modelId="{ADD82E80-F302-46D6-94B9-BA60DDFFB02C}" type="presParOf" srcId="{4BCE96F1-E240-4695-96C7-7E8384E1225F}" destId="{F8CC1CF8-52EC-4454-8E18-5CD36F983A32}" srcOrd="1" destOrd="0" presId="urn:microsoft.com/office/officeart/2005/8/layout/orgChart1"/>
    <dgm:cxn modelId="{D70EB054-6E3A-4988-B25E-ACC851773A70}" type="presParOf" srcId="{F8CC1CF8-52EC-4454-8E18-5CD36F983A32}" destId="{5F98F46A-FCD2-4E18-930D-F5A40043F505}" srcOrd="0" destOrd="0" presId="urn:microsoft.com/office/officeart/2005/8/layout/orgChart1"/>
    <dgm:cxn modelId="{68EB2ACD-FF75-42C8-AAA0-C6C08B10D992}" type="presParOf" srcId="{5F98F46A-FCD2-4E18-930D-F5A40043F505}" destId="{D1E66B1E-3A79-4B63-9096-C754510A7906}" srcOrd="0" destOrd="0" presId="urn:microsoft.com/office/officeart/2005/8/layout/orgChart1"/>
    <dgm:cxn modelId="{E8C8FFD4-5FFB-4A82-B4AE-46FB99875790}" type="presParOf" srcId="{5F98F46A-FCD2-4E18-930D-F5A40043F505}" destId="{9C7894A7-9E61-4954-97D4-BECB0E6CB9E4}" srcOrd="1" destOrd="0" presId="urn:microsoft.com/office/officeart/2005/8/layout/orgChart1"/>
    <dgm:cxn modelId="{0D5AC332-A98D-4136-B4DC-FD97B0B3DB5C}" type="presParOf" srcId="{F8CC1CF8-52EC-4454-8E18-5CD36F983A32}" destId="{1E8611A3-6F56-493D-8A94-B79C71FB0F1E}" srcOrd="1" destOrd="0" presId="urn:microsoft.com/office/officeart/2005/8/layout/orgChart1"/>
    <dgm:cxn modelId="{19228BA2-3029-4792-8B26-9B8281C718DD}" type="presParOf" srcId="{F8CC1CF8-52EC-4454-8E18-5CD36F983A32}" destId="{E4183AE3-1DDE-488E-8614-28B04DD2CD8A}" srcOrd="2" destOrd="0" presId="urn:microsoft.com/office/officeart/2005/8/layout/orgChart1"/>
    <dgm:cxn modelId="{EF381148-A33E-427A-983F-FA7330812246}" type="presParOf" srcId="{4BCE96F1-E240-4695-96C7-7E8384E1225F}" destId="{07591006-2868-472B-BCA4-BBD7DDED857E}" srcOrd="2" destOrd="0" presId="urn:microsoft.com/office/officeart/2005/8/layout/orgChart1"/>
    <dgm:cxn modelId="{F4BB1030-FF5D-414B-9905-5A7B2E85D8C3}" type="presParOf" srcId="{4BCE96F1-E240-4695-96C7-7E8384E1225F}" destId="{D03C78A5-C582-4FCD-8269-E9036FEF615D}" srcOrd="3" destOrd="0" presId="urn:microsoft.com/office/officeart/2005/8/layout/orgChart1"/>
    <dgm:cxn modelId="{7D5F0B64-9C7F-41A3-9260-3D5724C21C60}" type="presParOf" srcId="{D03C78A5-C582-4FCD-8269-E9036FEF615D}" destId="{7F245F00-8333-4B57-8D24-5D2A8597562A}" srcOrd="0" destOrd="0" presId="urn:microsoft.com/office/officeart/2005/8/layout/orgChart1"/>
    <dgm:cxn modelId="{50CDE586-9E2E-4D98-B8D5-8A8E71210259}" type="presParOf" srcId="{7F245F00-8333-4B57-8D24-5D2A8597562A}" destId="{56221258-E742-4444-A0BE-A55AE25F1730}" srcOrd="0" destOrd="0" presId="urn:microsoft.com/office/officeart/2005/8/layout/orgChart1"/>
    <dgm:cxn modelId="{6DF195AA-718A-4A1A-B089-9779ED8131D9}" type="presParOf" srcId="{7F245F00-8333-4B57-8D24-5D2A8597562A}" destId="{FBD18418-C000-4493-ABD6-DE39D0A73B9E}" srcOrd="1" destOrd="0" presId="urn:microsoft.com/office/officeart/2005/8/layout/orgChart1"/>
    <dgm:cxn modelId="{3E18BCA4-17C5-4536-936D-A32CB887BAF8}" type="presParOf" srcId="{D03C78A5-C582-4FCD-8269-E9036FEF615D}" destId="{38352062-08F5-4C57-AB7E-1B44121244E2}" srcOrd="1" destOrd="0" presId="urn:microsoft.com/office/officeart/2005/8/layout/orgChart1"/>
    <dgm:cxn modelId="{003D81DB-0524-4E29-AD60-FF10139E8C61}" type="presParOf" srcId="{D03C78A5-C582-4FCD-8269-E9036FEF615D}" destId="{F49A3E9C-094B-4E90-ACEF-D55378AA2A9E}" srcOrd="2" destOrd="0" presId="urn:microsoft.com/office/officeart/2005/8/layout/orgChart1"/>
    <dgm:cxn modelId="{00A1D314-AB3E-4FED-910B-0B49E345F3F7}" type="presParOf" srcId="{4BCE96F1-E240-4695-96C7-7E8384E1225F}" destId="{9E37AEA1-42D8-44FC-BBAE-FA89FC9E83F6}" srcOrd="4" destOrd="0" presId="urn:microsoft.com/office/officeart/2005/8/layout/orgChart1"/>
    <dgm:cxn modelId="{9ADF8A27-9128-4BBA-BE29-A2CC1E1C2892}" type="presParOf" srcId="{4BCE96F1-E240-4695-96C7-7E8384E1225F}" destId="{36156BB1-17D0-4BF2-9279-4646FF4766FA}" srcOrd="5" destOrd="0" presId="urn:microsoft.com/office/officeart/2005/8/layout/orgChart1"/>
    <dgm:cxn modelId="{4E98D446-9FE0-4CB8-8F3E-A56869AE6144}" type="presParOf" srcId="{36156BB1-17D0-4BF2-9279-4646FF4766FA}" destId="{0621957D-B743-48EB-B1D8-E2E6F239A7EE}" srcOrd="0" destOrd="0" presId="urn:microsoft.com/office/officeart/2005/8/layout/orgChart1"/>
    <dgm:cxn modelId="{03FB3C89-E479-4638-8B80-825F8FCDDE2A}" type="presParOf" srcId="{0621957D-B743-48EB-B1D8-E2E6F239A7EE}" destId="{D1C19477-F282-448A-BBB5-F21AD038087A}" srcOrd="0" destOrd="0" presId="urn:microsoft.com/office/officeart/2005/8/layout/orgChart1"/>
    <dgm:cxn modelId="{D083DF47-23F4-4E38-AE7A-152B2D593331}" type="presParOf" srcId="{0621957D-B743-48EB-B1D8-E2E6F239A7EE}" destId="{68E34570-AB96-4073-A7C5-CCDE2B5D8519}" srcOrd="1" destOrd="0" presId="urn:microsoft.com/office/officeart/2005/8/layout/orgChart1"/>
    <dgm:cxn modelId="{5A74CDB8-79A5-49CD-8D88-0CD0553DF8D7}" type="presParOf" srcId="{36156BB1-17D0-4BF2-9279-4646FF4766FA}" destId="{54CFE0BC-2348-48D6-919F-0B38078B2C84}" srcOrd="1" destOrd="0" presId="urn:microsoft.com/office/officeart/2005/8/layout/orgChart1"/>
    <dgm:cxn modelId="{EE45ECDE-2748-4645-8282-A56A3DD2D9EC}" type="presParOf" srcId="{36156BB1-17D0-4BF2-9279-4646FF4766FA}" destId="{5098DB23-CACF-410E-AA23-270703B61DBD}" srcOrd="2" destOrd="0" presId="urn:microsoft.com/office/officeart/2005/8/layout/orgChart1"/>
    <dgm:cxn modelId="{CB72C98E-ED3E-4CB3-82C9-D76EFFDB4089}" type="presParOf" srcId="{4BCE96F1-E240-4695-96C7-7E8384E1225F}" destId="{AB8480C9-696C-45D8-B7E8-45A300128F81}" srcOrd="6" destOrd="0" presId="urn:microsoft.com/office/officeart/2005/8/layout/orgChart1"/>
    <dgm:cxn modelId="{9EA6B4A2-5E99-4413-8377-5416A68C129F}" type="presParOf" srcId="{4BCE96F1-E240-4695-96C7-7E8384E1225F}" destId="{22E16B83-989C-44C7-A23A-E7606AF0F7BA}" srcOrd="7" destOrd="0" presId="urn:microsoft.com/office/officeart/2005/8/layout/orgChart1"/>
    <dgm:cxn modelId="{6798B782-8090-4621-AAD5-120AFC714B25}" type="presParOf" srcId="{22E16B83-989C-44C7-A23A-E7606AF0F7BA}" destId="{1938299E-F944-47CB-8C00-0D555D7DD4C5}" srcOrd="0" destOrd="0" presId="urn:microsoft.com/office/officeart/2005/8/layout/orgChart1"/>
    <dgm:cxn modelId="{9BC8041A-4E14-4FDF-B816-C917BF403785}" type="presParOf" srcId="{1938299E-F944-47CB-8C00-0D555D7DD4C5}" destId="{B3A46C88-F563-4EA8-95D2-93C5B311F255}" srcOrd="0" destOrd="0" presId="urn:microsoft.com/office/officeart/2005/8/layout/orgChart1"/>
    <dgm:cxn modelId="{93536476-807D-47AB-A5EE-08E01D90048E}" type="presParOf" srcId="{1938299E-F944-47CB-8C00-0D555D7DD4C5}" destId="{9AF26F46-AFF0-4514-ABFC-309E61CF59C5}" srcOrd="1" destOrd="0" presId="urn:microsoft.com/office/officeart/2005/8/layout/orgChart1"/>
    <dgm:cxn modelId="{5F73350F-45BA-4EBB-B8F2-536D2F87BF7F}" type="presParOf" srcId="{22E16B83-989C-44C7-A23A-E7606AF0F7BA}" destId="{A8A7D056-F9DF-4931-A6C9-0903E9C8EBA1}" srcOrd="1" destOrd="0" presId="urn:microsoft.com/office/officeart/2005/8/layout/orgChart1"/>
    <dgm:cxn modelId="{FA73BBFA-25FF-42C5-8961-E73CD39B9C14}" type="presParOf" srcId="{22E16B83-989C-44C7-A23A-E7606AF0F7BA}" destId="{980738FF-DCB9-4434-A264-50477CCFE164}" srcOrd="2" destOrd="0" presId="urn:microsoft.com/office/officeart/2005/8/layout/orgChart1"/>
    <dgm:cxn modelId="{49394724-983E-4E56-8A00-2A4E29CCF533}" type="presParOf" srcId="{0432252C-59F2-4AC4-9AB9-50D5CB291F3F}" destId="{9895E33E-34DF-4FB9-8D19-00EDB9F307BA}" srcOrd="2" destOrd="0" presId="urn:microsoft.com/office/officeart/2005/8/layout/orgChart1"/>
    <dgm:cxn modelId="{96E44501-3C07-4EAB-AD26-D99C1AC5AFF3}" type="presParOf" srcId="{60D853A8-F9CE-402E-88B6-84D943ACA6F5}" destId="{B6C3E281-224F-4E1D-A611-C6E824256265}" srcOrd="4" destOrd="0" presId="urn:microsoft.com/office/officeart/2005/8/layout/orgChart1"/>
    <dgm:cxn modelId="{8FB4203D-4854-4D50-BC2F-38CDF60D0F29}" type="presParOf" srcId="{60D853A8-F9CE-402E-88B6-84D943ACA6F5}" destId="{4E242A46-BAAA-4D6B-8C80-4B91440F8A27}" srcOrd="5" destOrd="0" presId="urn:microsoft.com/office/officeart/2005/8/layout/orgChart1"/>
    <dgm:cxn modelId="{A89CB7BB-764D-4F18-8692-D9CC28771504}" type="presParOf" srcId="{4E242A46-BAAA-4D6B-8C80-4B91440F8A27}" destId="{EE9DE94A-5681-4D57-ACA3-1AD25C79363D}" srcOrd="0" destOrd="0" presId="urn:microsoft.com/office/officeart/2005/8/layout/orgChart1"/>
    <dgm:cxn modelId="{146039DC-BA42-47A4-B61D-3655F9A9D769}" type="presParOf" srcId="{EE9DE94A-5681-4D57-ACA3-1AD25C79363D}" destId="{9D4C075F-E000-44D1-BB48-5F27E11F5A17}" srcOrd="0" destOrd="0" presId="urn:microsoft.com/office/officeart/2005/8/layout/orgChart1"/>
    <dgm:cxn modelId="{5D90FBB2-053E-4C08-BADF-43D26CF3A3B4}" type="presParOf" srcId="{EE9DE94A-5681-4D57-ACA3-1AD25C79363D}" destId="{0C6E54DC-2724-40CF-A503-69F66C0E80EF}" srcOrd="1" destOrd="0" presId="urn:microsoft.com/office/officeart/2005/8/layout/orgChart1"/>
    <dgm:cxn modelId="{52062AA2-E0AF-4FD9-97D3-B6A12E196DEF}" type="presParOf" srcId="{4E242A46-BAAA-4D6B-8C80-4B91440F8A27}" destId="{5B9AB22C-2C8C-4CBA-8500-9F66E8654F46}" srcOrd="1" destOrd="0" presId="urn:microsoft.com/office/officeart/2005/8/layout/orgChart1"/>
    <dgm:cxn modelId="{05CE3B3F-4551-4843-8073-B9EE1B45239B}" type="presParOf" srcId="{5B9AB22C-2C8C-4CBA-8500-9F66E8654F46}" destId="{1941FA99-A8F8-48A7-899F-76E93196527E}" srcOrd="0" destOrd="0" presId="urn:microsoft.com/office/officeart/2005/8/layout/orgChart1"/>
    <dgm:cxn modelId="{8C017585-E4E9-4BDE-BDDA-6AB801865ABB}" type="presParOf" srcId="{5B9AB22C-2C8C-4CBA-8500-9F66E8654F46}" destId="{DE48FF47-4B6F-4A06-A852-A51340757508}" srcOrd="1" destOrd="0" presId="urn:microsoft.com/office/officeart/2005/8/layout/orgChart1"/>
    <dgm:cxn modelId="{85D0C1E9-9C61-4CD6-8DD8-827B539183D4}" type="presParOf" srcId="{DE48FF47-4B6F-4A06-A852-A51340757508}" destId="{FB25776E-8536-4B82-9219-4F4FA90E9713}" srcOrd="0" destOrd="0" presId="urn:microsoft.com/office/officeart/2005/8/layout/orgChart1"/>
    <dgm:cxn modelId="{53FAB469-F25F-4863-9901-A981B105457F}" type="presParOf" srcId="{FB25776E-8536-4B82-9219-4F4FA90E9713}" destId="{471AFEC0-D9B6-40AB-8D3A-1BFA46BAC9A7}" srcOrd="0" destOrd="0" presId="urn:microsoft.com/office/officeart/2005/8/layout/orgChart1"/>
    <dgm:cxn modelId="{FB2047F0-AC60-4CA6-947C-91243DDFCDDA}" type="presParOf" srcId="{FB25776E-8536-4B82-9219-4F4FA90E9713}" destId="{65F26E6F-02CD-4E2F-91D0-8065004BC87A}" srcOrd="1" destOrd="0" presId="urn:microsoft.com/office/officeart/2005/8/layout/orgChart1"/>
    <dgm:cxn modelId="{760E4C69-DC9B-4E71-AE3A-8A1391D653EB}" type="presParOf" srcId="{DE48FF47-4B6F-4A06-A852-A51340757508}" destId="{1D583F93-E078-44D1-9F11-8783BD3518EF}" srcOrd="1" destOrd="0" presId="urn:microsoft.com/office/officeart/2005/8/layout/orgChart1"/>
    <dgm:cxn modelId="{7132C17D-EB1E-4731-8247-5651925173D3}" type="presParOf" srcId="{DE48FF47-4B6F-4A06-A852-A51340757508}" destId="{DB62BD16-AA53-4905-8D9C-734CA95E16EA}" srcOrd="2" destOrd="0" presId="urn:microsoft.com/office/officeart/2005/8/layout/orgChart1"/>
    <dgm:cxn modelId="{0A7AA1E0-4E53-4204-9F34-D7BA40C44954}" type="presParOf" srcId="{5B9AB22C-2C8C-4CBA-8500-9F66E8654F46}" destId="{E6B16CCB-4E6F-4287-8533-AF3DD973DF9F}" srcOrd="2" destOrd="0" presId="urn:microsoft.com/office/officeart/2005/8/layout/orgChart1"/>
    <dgm:cxn modelId="{4BAA71D0-A0F0-4C1D-BDCB-E68A29564930}" type="presParOf" srcId="{5B9AB22C-2C8C-4CBA-8500-9F66E8654F46}" destId="{71E42E91-671F-4A4A-8E5D-4FEF8E8A319F}" srcOrd="3" destOrd="0" presId="urn:microsoft.com/office/officeart/2005/8/layout/orgChart1"/>
    <dgm:cxn modelId="{600EE64F-4417-4DFC-ACE1-214EC2DBFC7F}" type="presParOf" srcId="{71E42E91-671F-4A4A-8E5D-4FEF8E8A319F}" destId="{06E8E3FE-2580-420A-8BCD-F5F626305ACD}" srcOrd="0" destOrd="0" presId="urn:microsoft.com/office/officeart/2005/8/layout/orgChart1"/>
    <dgm:cxn modelId="{CFA03C0D-AC52-4D74-A7D9-1E32CEF41E14}" type="presParOf" srcId="{06E8E3FE-2580-420A-8BCD-F5F626305ACD}" destId="{7CC8202F-098D-4BE9-9AC8-838A3EE879ED}" srcOrd="0" destOrd="0" presId="urn:microsoft.com/office/officeart/2005/8/layout/orgChart1"/>
    <dgm:cxn modelId="{6442E2D7-4D90-40E7-8438-688060E4FA3C}" type="presParOf" srcId="{06E8E3FE-2580-420A-8BCD-F5F626305ACD}" destId="{599A54BF-AB3F-4BAD-8FC7-A2BAA025178B}" srcOrd="1" destOrd="0" presId="urn:microsoft.com/office/officeart/2005/8/layout/orgChart1"/>
    <dgm:cxn modelId="{38071B0D-F909-4BAF-A3D2-697EAFB0AAD5}" type="presParOf" srcId="{71E42E91-671F-4A4A-8E5D-4FEF8E8A319F}" destId="{33294CCB-A699-4E32-BB30-E9518D865F85}" srcOrd="1" destOrd="0" presId="urn:microsoft.com/office/officeart/2005/8/layout/orgChart1"/>
    <dgm:cxn modelId="{F06A6CD0-8C54-4647-B4E8-60144C87ADDC}" type="presParOf" srcId="{71E42E91-671F-4A4A-8E5D-4FEF8E8A319F}" destId="{0B1534CA-FBE0-44D2-8B91-8896BDD78367}" srcOrd="2" destOrd="0" presId="urn:microsoft.com/office/officeart/2005/8/layout/orgChart1"/>
    <dgm:cxn modelId="{E24BA038-0A35-49B9-900F-0A2ED98F496E}" type="presParOf" srcId="{5B9AB22C-2C8C-4CBA-8500-9F66E8654F46}" destId="{EF9C25D3-4094-4CD2-AF77-0A92B48D51D1}" srcOrd="4" destOrd="0" presId="urn:microsoft.com/office/officeart/2005/8/layout/orgChart1"/>
    <dgm:cxn modelId="{8DD43252-7439-4402-B7DC-CFC9FF9121AC}" type="presParOf" srcId="{5B9AB22C-2C8C-4CBA-8500-9F66E8654F46}" destId="{36AF4572-8EB0-4ECF-9C93-0EB78DA7E4FC}" srcOrd="5" destOrd="0" presId="urn:microsoft.com/office/officeart/2005/8/layout/orgChart1"/>
    <dgm:cxn modelId="{4A99C150-8EF0-433D-AAA3-B9E691127DBB}" type="presParOf" srcId="{36AF4572-8EB0-4ECF-9C93-0EB78DA7E4FC}" destId="{C9789FF3-42BD-4C10-96AD-BC072AE02361}" srcOrd="0" destOrd="0" presId="urn:microsoft.com/office/officeart/2005/8/layout/orgChart1"/>
    <dgm:cxn modelId="{3FB09FB5-3294-4131-8CC0-A1B18821972A}" type="presParOf" srcId="{C9789FF3-42BD-4C10-96AD-BC072AE02361}" destId="{5F5B34EC-4449-4B32-9C94-A5E21BC8A32C}" srcOrd="0" destOrd="0" presId="urn:microsoft.com/office/officeart/2005/8/layout/orgChart1"/>
    <dgm:cxn modelId="{CD80CEB7-5A8D-4578-88AC-57DE6D14786C}" type="presParOf" srcId="{C9789FF3-42BD-4C10-96AD-BC072AE02361}" destId="{91A2DFD0-19A3-4E6D-A508-2C3FBA83FDE2}" srcOrd="1" destOrd="0" presId="urn:microsoft.com/office/officeart/2005/8/layout/orgChart1"/>
    <dgm:cxn modelId="{B6EA4363-F00F-4FAA-964E-B7DDE8F78CB2}" type="presParOf" srcId="{36AF4572-8EB0-4ECF-9C93-0EB78DA7E4FC}" destId="{97B413B5-7576-49C6-A39C-06879157D265}" srcOrd="1" destOrd="0" presId="urn:microsoft.com/office/officeart/2005/8/layout/orgChart1"/>
    <dgm:cxn modelId="{54011E24-7828-4464-A84C-BCA1B8E24F65}" type="presParOf" srcId="{36AF4572-8EB0-4ECF-9C93-0EB78DA7E4FC}" destId="{547A0347-536A-427D-A206-EA79EBE0D10F}" srcOrd="2" destOrd="0" presId="urn:microsoft.com/office/officeart/2005/8/layout/orgChart1"/>
    <dgm:cxn modelId="{9AA6C31B-B67D-47E2-9605-210CEA9F8197}" type="presParOf" srcId="{5B9AB22C-2C8C-4CBA-8500-9F66E8654F46}" destId="{C429E832-5977-4507-BC07-7BBE771F6441}" srcOrd="6" destOrd="0" presId="urn:microsoft.com/office/officeart/2005/8/layout/orgChart1"/>
    <dgm:cxn modelId="{8E5EB933-4283-4111-9189-DD9198EE5E0B}" type="presParOf" srcId="{5B9AB22C-2C8C-4CBA-8500-9F66E8654F46}" destId="{A4FA0EE6-19A5-4062-BE64-ACFF2B7942A7}" srcOrd="7" destOrd="0" presId="urn:microsoft.com/office/officeart/2005/8/layout/orgChart1"/>
    <dgm:cxn modelId="{5C46975D-A5FF-4CDD-B382-F843DDCB79AC}" type="presParOf" srcId="{A4FA0EE6-19A5-4062-BE64-ACFF2B7942A7}" destId="{1B593F4B-C6AD-4FC7-B6CB-FF13D2566084}" srcOrd="0" destOrd="0" presId="urn:microsoft.com/office/officeart/2005/8/layout/orgChart1"/>
    <dgm:cxn modelId="{318DECC0-7E29-470A-B849-D37DA55349A7}" type="presParOf" srcId="{1B593F4B-C6AD-4FC7-B6CB-FF13D2566084}" destId="{0AC17993-19A4-4FF7-AC9C-F1CEF29D65B9}" srcOrd="0" destOrd="0" presId="urn:microsoft.com/office/officeart/2005/8/layout/orgChart1"/>
    <dgm:cxn modelId="{0F7696F3-3F7A-4377-83AB-3806A2B92A3A}" type="presParOf" srcId="{1B593F4B-C6AD-4FC7-B6CB-FF13D2566084}" destId="{F42B5476-53A2-48FB-A58A-FD4F25DD2045}" srcOrd="1" destOrd="0" presId="urn:microsoft.com/office/officeart/2005/8/layout/orgChart1"/>
    <dgm:cxn modelId="{1A741BFE-33F3-4EBC-808C-A7CB5C90E5A9}" type="presParOf" srcId="{A4FA0EE6-19A5-4062-BE64-ACFF2B7942A7}" destId="{B1D67066-AF0E-44CB-BE8E-4BFB5FA04472}" srcOrd="1" destOrd="0" presId="urn:microsoft.com/office/officeart/2005/8/layout/orgChart1"/>
    <dgm:cxn modelId="{311ABB44-0559-4F5A-AB73-ED49B66C6B8D}" type="presParOf" srcId="{A4FA0EE6-19A5-4062-BE64-ACFF2B7942A7}" destId="{E3921D11-85CC-40CC-A3C1-A2719A57C7FD}" srcOrd="2" destOrd="0" presId="urn:microsoft.com/office/officeart/2005/8/layout/orgChart1"/>
    <dgm:cxn modelId="{5DC7B3DF-6AF7-40E4-923A-87D86FA0AB08}" type="presParOf" srcId="{5B9AB22C-2C8C-4CBA-8500-9F66E8654F46}" destId="{E4079519-F16E-4BB4-8663-104DC2CDE0FF}" srcOrd="8" destOrd="0" presId="urn:microsoft.com/office/officeart/2005/8/layout/orgChart1"/>
    <dgm:cxn modelId="{4CAA5954-A881-4B03-B1DD-9DE1E5B19224}" type="presParOf" srcId="{5B9AB22C-2C8C-4CBA-8500-9F66E8654F46}" destId="{36F1FC63-A931-4483-9681-F117C51597AB}" srcOrd="9" destOrd="0" presId="urn:microsoft.com/office/officeart/2005/8/layout/orgChart1"/>
    <dgm:cxn modelId="{A311B10F-5C43-4074-BF6D-FA30D088B971}" type="presParOf" srcId="{36F1FC63-A931-4483-9681-F117C51597AB}" destId="{0CF175BF-E8BB-436C-A185-3631DAB4E392}" srcOrd="0" destOrd="0" presId="urn:microsoft.com/office/officeart/2005/8/layout/orgChart1"/>
    <dgm:cxn modelId="{4C44D02E-3D8E-429C-8C27-33DFD86DF27C}" type="presParOf" srcId="{0CF175BF-E8BB-436C-A185-3631DAB4E392}" destId="{C5CD1C44-CAC7-4B7E-807F-845438237E4E}" srcOrd="0" destOrd="0" presId="urn:microsoft.com/office/officeart/2005/8/layout/orgChart1"/>
    <dgm:cxn modelId="{A4391381-9BC5-4A5C-97A7-52441D014DDF}" type="presParOf" srcId="{0CF175BF-E8BB-436C-A185-3631DAB4E392}" destId="{5670F8C4-3FB1-44CC-8205-EBDC1F4AFECC}" srcOrd="1" destOrd="0" presId="urn:microsoft.com/office/officeart/2005/8/layout/orgChart1"/>
    <dgm:cxn modelId="{B67ADE09-68E8-49D6-B240-3A805942C728}" type="presParOf" srcId="{36F1FC63-A931-4483-9681-F117C51597AB}" destId="{B13E9CE6-6B29-4BC9-ADDB-B20CE37FEFE8}" srcOrd="1" destOrd="0" presId="urn:microsoft.com/office/officeart/2005/8/layout/orgChart1"/>
    <dgm:cxn modelId="{9D4F0283-DBD5-465C-A1B6-1858755BEA91}" type="presParOf" srcId="{36F1FC63-A931-4483-9681-F117C51597AB}" destId="{EBE698E4-FCE7-43E7-A219-4BC0B10CC6B9}" srcOrd="2" destOrd="0" presId="urn:microsoft.com/office/officeart/2005/8/layout/orgChart1"/>
    <dgm:cxn modelId="{CC5D9CEF-36AF-4213-A262-6A0970C07B58}" type="presParOf" srcId="{4E242A46-BAAA-4D6B-8C80-4B91440F8A27}" destId="{2ABEF147-9D89-40DB-BCF2-A468733B87B4}" srcOrd="2" destOrd="0" presId="urn:microsoft.com/office/officeart/2005/8/layout/orgChart1"/>
    <dgm:cxn modelId="{02280452-7ACE-41FA-9785-56030D87634D}" type="presParOf" srcId="{FEAE38ED-9A14-47B0-8BDD-FEA105C37B97}" destId="{5E977DB9-8358-4A7D-924E-05A39D3B499F}" srcOrd="2" destOrd="0" presId="urn:microsoft.com/office/officeart/2005/8/layout/orgChart1"/>
    <dgm:cxn modelId="{CBE745EB-A38C-4B68-85EA-2C77A6CC39F8}" type="presParOf" srcId="{33F10949-5489-42FC-BE94-B10051178B65}" destId="{A5644E75-1459-4302-9584-7E52989DC239}" srcOrd="1" destOrd="0" presId="urn:microsoft.com/office/officeart/2005/8/layout/orgChart1"/>
    <dgm:cxn modelId="{B158FF3F-6A17-47D2-8FB7-DDBC174BF7EE}" type="presParOf" srcId="{A5644E75-1459-4302-9584-7E52989DC239}" destId="{8D32C289-4A33-4CB7-97D1-2D0C20999596}" srcOrd="0" destOrd="0" presId="urn:microsoft.com/office/officeart/2005/8/layout/orgChart1"/>
    <dgm:cxn modelId="{A5955620-820B-45C1-B2E6-CA754839285C}" type="presParOf" srcId="{8D32C289-4A33-4CB7-97D1-2D0C20999596}" destId="{6CE213D8-E681-4DD8-9F39-10C7CBAACF47}" srcOrd="0" destOrd="0" presId="urn:microsoft.com/office/officeart/2005/8/layout/orgChart1"/>
    <dgm:cxn modelId="{99FFA166-08CE-4202-9DC7-F3C6B015610C}" type="presParOf" srcId="{8D32C289-4A33-4CB7-97D1-2D0C20999596}" destId="{3686A85B-AC2F-4ADF-B0D2-1BCFA8157E7A}" srcOrd="1" destOrd="0" presId="urn:microsoft.com/office/officeart/2005/8/layout/orgChart1"/>
    <dgm:cxn modelId="{77C4E249-FF3B-492B-AAC6-4EDE2B2FD7B5}" type="presParOf" srcId="{A5644E75-1459-4302-9584-7E52989DC239}" destId="{41C6AB84-9B93-48F0-A5B9-AC0F366D600A}" srcOrd="1" destOrd="0" presId="urn:microsoft.com/office/officeart/2005/8/layout/orgChart1"/>
    <dgm:cxn modelId="{27ED4818-45CC-4203-AD92-67E61BF50662}" type="presParOf" srcId="{41C6AB84-9B93-48F0-A5B9-AC0F366D600A}" destId="{E09272CB-8EF6-409E-9DEC-8E2B83BCC4B8}" srcOrd="0" destOrd="0" presId="urn:microsoft.com/office/officeart/2005/8/layout/orgChart1"/>
    <dgm:cxn modelId="{095263CC-5954-44D0-8705-3C676085603D}" type="presParOf" srcId="{41C6AB84-9B93-48F0-A5B9-AC0F366D600A}" destId="{3A5A84B8-4285-4BCA-B325-E492F8015719}" srcOrd="1" destOrd="0" presId="urn:microsoft.com/office/officeart/2005/8/layout/orgChart1"/>
    <dgm:cxn modelId="{E0DF2698-A935-4D03-8480-9F2CBF60384D}" type="presParOf" srcId="{3A5A84B8-4285-4BCA-B325-E492F8015719}" destId="{472E8622-E642-424B-BDD4-A7290385D76B}" srcOrd="0" destOrd="0" presId="urn:microsoft.com/office/officeart/2005/8/layout/orgChart1"/>
    <dgm:cxn modelId="{19E43D1E-1452-4A5A-8483-DD0C02AC88DB}" type="presParOf" srcId="{472E8622-E642-424B-BDD4-A7290385D76B}" destId="{5C34E467-8995-413C-BE3C-4BD7F23AA8BF}" srcOrd="0" destOrd="0" presId="urn:microsoft.com/office/officeart/2005/8/layout/orgChart1"/>
    <dgm:cxn modelId="{F8F4B782-4E28-47FF-AFBA-EE85A37075BC}" type="presParOf" srcId="{472E8622-E642-424B-BDD4-A7290385D76B}" destId="{A90FFFC9-3C1F-4272-88F3-22CCAE584EC7}" srcOrd="1" destOrd="0" presId="urn:microsoft.com/office/officeart/2005/8/layout/orgChart1"/>
    <dgm:cxn modelId="{F214FEB7-9278-4165-89E6-A42D822FFB95}" type="presParOf" srcId="{3A5A84B8-4285-4BCA-B325-E492F8015719}" destId="{E67D5AA3-0637-4614-AB13-AC59553B9471}" srcOrd="1" destOrd="0" presId="urn:microsoft.com/office/officeart/2005/8/layout/orgChart1"/>
    <dgm:cxn modelId="{FE7B4336-C184-4C49-8A52-B3ADFEDB8D9E}" type="presParOf" srcId="{3A5A84B8-4285-4BCA-B325-E492F8015719}" destId="{27583F09-6451-442A-8A32-87CC92E6B3D7}" srcOrd="2" destOrd="0" presId="urn:microsoft.com/office/officeart/2005/8/layout/orgChart1"/>
    <dgm:cxn modelId="{D8A8170B-2E99-452E-9766-3BC39E2E9F8F}" type="presParOf" srcId="{41C6AB84-9B93-48F0-A5B9-AC0F366D600A}" destId="{C8A39169-CA9D-47FC-891B-7AEA2E835760}" srcOrd="2" destOrd="0" presId="urn:microsoft.com/office/officeart/2005/8/layout/orgChart1"/>
    <dgm:cxn modelId="{75CEFB34-4932-441C-8C1E-D90A3D66B066}" type="presParOf" srcId="{41C6AB84-9B93-48F0-A5B9-AC0F366D600A}" destId="{EB015A88-A403-4B13-9D34-19580A07ECB3}" srcOrd="3" destOrd="0" presId="urn:microsoft.com/office/officeart/2005/8/layout/orgChart1"/>
    <dgm:cxn modelId="{F620A8C7-310D-4E81-B538-8BF473CE4E55}" type="presParOf" srcId="{EB015A88-A403-4B13-9D34-19580A07ECB3}" destId="{0E24F6FA-2987-4FC2-A832-74EECA1CF346}" srcOrd="0" destOrd="0" presId="urn:microsoft.com/office/officeart/2005/8/layout/orgChart1"/>
    <dgm:cxn modelId="{5DEB2C26-87E5-4A42-A04C-7FA37F143462}" type="presParOf" srcId="{0E24F6FA-2987-4FC2-A832-74EECA1CF346}" destId="{8E269B43-B3D2-42DC-85E5-B321AC00706B}" srcOrd="0" destOrd="0" presId="urn:microsoft.com/office/officeart/2005/8/layout/orgChart1"/>
    <dgm:cxn modelId="{E0FF9A4C-C99F-4E24-8D0B-ACCC4D98F065}" type="presParOf" srcId="{0E24F6FA-2987-4FC2-A832-74EECA1CF346}" destId="{2BC370F0-5B2B-47CC-97A5-DECE687E6B8C}" srcOrd="1" destOrd="0" presId="urn:microsoft.com/office/officeart/2005/8/layout/orgChart1"/>
    <dgm:cxn modelId="{5C53D3BD-1ECE-4141-B45F-09B9DB42A7D4}" type="presParOf" srcId="{EB015A88-A403-4B13-9D34-19580A07ECB3}" destId="{76146637-F7FE-4EC7-8BCD-930293BC9E0F}" srcOrd="1" destOrd="0" presId="urn:microsoft.com/office/officeart/2005/8/layout/orgChart1"/>
    <dgm:cxn modelId="{94C7ED66-B3B0-4453-9519-5D35B7928A62}" type="presParOf" srcId="{EB015A88-A403-4B13-9D34-19580A07ECB3}" destId="{BB4561EE-99E0-42B2-A9B4-B8C0D47A5839}" srcOrd="2" destOrd="0" presId="urn:microsoft.com/office/officeart/2005/8/layout/orgChart1"/>
    <dgm:cxn modelId="{1D106484-DC76-4985-9C7E-A295ECA07D8C}" type="presParOf" srcId="{A5644E75-1459-4302-9584-7E52989DC239}" destId="{FD9D2A92-B957-4855-BF13-E6CD1BA94F9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39169-CA9D-47FC-891B-7AEA2E835760}">
      <dsp:nvSpPr>
        <dsp:cNvPr id="0" name=""/>
        <dsp:cNvSpPr/>
      </dsp:nvSpPr>
      <dsp:spPr>
        <a:xfrm>
          <a:off x="6739737" y="599926"/>
          <a:ext cx="722579" cy="250812"/>
        </a:xfrm>
        <a:custGeom>
          <a:avLst/>
          <a:gdLst/>
          <a:ahLst/>
          <a:cxnLst/>
          <a:rect l="0" t="0" r="0" b="0"/>
          <a:pathLst>
            <a:path>
              <a:moveTo>
                <a:pt x="0" y="0"/>
              </a:moveTo>
              <a:lnTo>
                <a:pt x="0" y="125406"/>
              </a:lnTo>
              <a:lnTo>
                <a:pt x="722579" y="125406"/>
              </a:lnTo>
              <a:lnTo>
                <a:pt x="722579" y="2508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9272CB-8EF6-409E-9DEC-8E2B83BCC4B8}">
      <dsp:nvSpPr>
        <dsp:cNvPr id="0" name=""/>
        <dsp:cNvSpPr/>
      </dsp:nvSpPr>
      <dsp:spPr>
        <a:xfrm>
          <a:off x="6017158" y="599926"/>
          <a:ext cx="722579" cy="250812"/>
        </a:xfrm>
        <a:custGeom>
          <a:avLst/>
          <a:gdLst/>
          <a:ahLst/>
          <a:cxnLst/>
          <a:rect l="0" t="0" r="0" b="0"/>
          <a:pathLst>
            <a:path>
              <a:moveTo>
                <a:pt x="722579" y="0"/>
              </a:moveTo>
              <a:lnTo>
                <a:pt x="722579" y="125406"/>
              </a:lnTo>
              <a:lnTo>
                <a:pt x="0" y="125406"/>
              </a:lnTo>
              <a:lnTo>
                <a:pt x="0" y="2508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079519-F16E-4BB4-8663-104DC2CDE0FF}">
      <dsp:nvSpPr>
        <dsp:cNvPr id="0" name=""/>
        <dsp:cNvSpPr/>
      </dsp:nvSpPr>
      <dsp:spPr>
        <a:xfrm>
          <a:off x="4094261" y="1447911"/>
          <a:ext cx="179151" cy="3941340"/>
        </a:xfrm>
        <a:custGeom>
          <a:avLst/>
          <a:gdLst/>
          <a:ahLst/>
          <a:cxnLst/>
          <a:rect l="0" t="0" r="0" b="0"/>
          <a:pathLst>
            <a:path>
              <a:moveTo>
                <a:pt x="0" y="0"/>
              </a:moveTo>
              <a:lnTo>
                <a:pt x="0" y="3941340"/>
              </a:lnTo>
              <a:lnTo>
                <a:pt x="179151" y="39413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29E832-5977-4507-BC07-7BBE771F6441}">
      <dsp:nvSpPr>
        <dsp:cNvPr id="0" name=""/>
        <dsp:cNvSpPr/>
      </dsp:nvSpPr>
      <dsp:spPr>
        <a:xfrm>
          <a:off x="4094261" y="1447911"/>
          <a:ext cx="179151" cy="3093355"/>
        </a:xfrm>
        <a:custGeom>
          <a:avLst/>
          <a:gdLst/>
          <a:ahLst/>
          <a:cxnLst/>
          <a:rect l="0" t="0" r="0" b="0"/>
          <a:pathLst>
            <a:path>
              <a:moveTo>
                <a:pt x="0" y="0"/>
              </a:moveTo>
              <a:lnTo>
                <a:pt x="0" y="3093355"/>
              </a:lnTo>
              <a:lnTo>
                <a:pt x="179151" y="309335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9C25D3-4094-4CD2-AF77-0A92B48D51D1}">
      <dsp:nvSpPr>
        <dsp:cNvPr id="0" name=""/>
        <dsp:cNvSpPr/>
      </dsp:nvSpPr>
      <dsp:spPr>
        <a:xfrm>
          <a:off x="4094261" y="1447911"/>
          <a:ext cx="179151" cy="2245369"/>
        </a:xfrm>
        <a:custGeom>
          <a:avLst/>
          <a:gdLst/>
          <a:ahLst/>
          <a:cxnLst/>
          <a:rect l="0" t="0" r="0" b="0"/>
          <a:pathLst>
            <a:path>
              <a:moveTo>
                <a:pt x="0" y="0"/>
              </a:moveTo>
              <a:lnTo>
                <a:pt x="0" y="2245369"/>
              </a:lnTo>
              <a:lnTo>
                <a:pt x="179151" y="22453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B16CCB-4E6F-4287-8533-AF3DD973DF9F}">
      <dsp:nvSpPr>
        <dsp:cNvPr id="0" name=""/>
        <dsp:cNvSpPr/>
      </dsp:nvSpPr>
      <dsp:spPr>
        <a:xfrm>
          <a:off x="4094261" y="1447911"/>
          <a:ext cx="179151" cy="1397384"/>
        </a:xfrm>
        <a:custGeom>
          <a:avLst/>
          <a:gdLst/>
          <a:ahLst/>
          <a:cxnLst/>
          <a:rect l="0" t="0" r="0" b="0"/>
          <a:pathLst>
            <a:path>
              <a:moveTo>
                <a:pt x="0" y="0"/>
              </a:moveTo>
              <a:lnTo>
                <a:pt x="0" y="1397384"/>
              </a:lnTo>
              <a:lnTo>
                <a:pt x="179151" y="139738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41FA99-A8F8-48A7-899F-76E93196527E}">
      <dsp:nvSpPr>
        <dsp:cNvPr id="0" name=""/>
        <dsp:cNvSpPr/>
      </dsp:nvSpPr>
      <dsp:spPr>
        <a:xfrm>
          <a:off x="4094261" y="1447911"/>
          <a:ext cx="179151" cy="549399"/>
        </a:xfrm>
        <a:custGeom>
          <a:avLst/>
          <a:gdLst/>
          <a:ahLst/>
          <a:cxnLst/>
          <a:rect l="0" t="0" r="0" b="0"/>
          <a:pathLst>
            <a:path>
              <a:moveTo>
                <a:pt x="0" y="0"/>
              </a:moveTo>
              <a:lnTo>
                <a:pt x="0" y="549399"/>
              </a:lnTo>
              <a:lnTo>
                <a:pt x="179151" y="5493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C3E281-224F-4E1D-A611-C6E824256265}">
      <dsp:nvSpPr>
        <dsp:cNvPr id="0" name=""/>
        <dsp:cNvSpPr/>
      </dsp:nvSpPr>
      <dsp:spPr>
        <a:xfrm>
          <a:off x="3126841" y="599926"/>
          <a:ext cx="1445158" cy="250812"/>
        </a:xfrm>
        <a:custGeom>
          <a:avLst/>
          <a:gdLst/>
          <a:ahLst/>
          <a:cxnLst/>
          <a:rect l="0" t="0" r="0" b="0"/>
          <a:pathLst>
            <a:path>
              <a:moveTo>
                <a:pt x="0" y="0"/>
              </a:moveTo>
              <a:lnTo>
                <a:pt x="0" y="125406"/>
              </a:lnTo>
              <a:lnTo>
                <a:pt x="1445158" y="125406"/>
              </a:lnTo>
              <a:lnTo>
                <a:pt x="1445158" y="2508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8480C9-696C-45D8-B7E8-45A300128F81}">
      <dsp:nvSpPr>
        <dsp:cNvPr id="0" name=""/>
        <dsp:cNvSpPr/>
      </dsp:nvSpPr>
      <dsp:spPr>
        <a:xfrm>
          <a:off x="2649103" y="1447911"/>
          <a:ext cx="179151" cy="3093355"/>
        </a:xfrm>
        <a:custGeom>
          <a:avLst/>
          <a:gdLst/>
          <a:ahLst/>
          <a:cxnLst/>
          <a:rect l="0" t="0" r="0" b="0"/>
          <a:pathLst>
            <a:path>
              <a:moveTo>
                <a:pt x="0" y="0"/>
              </a:moveTo>
              <a:lnTo>
                <a:pt x="0" y="3093355"/>
              </a:lnTo>
              <a:lnTo>
                <a:pt x="179151" y="309335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37AEA1-42D8-44FC-BBAE-FA89FC9E83F6}">
      <dsp:nvSpPr>
        <dsp:cNvPr id="0" name=""/>
        <dsp:cNvSpPr/>
      </dsp:nvSpPr>
      <dsp:spPr>
        <a:xfrm>
          <a:off x="2649103" y="1447911"/>
          <a:ext cx="179151" cy="2245369"/>
        </a:xfrm>
        <a:custGeom>
          <a:avLst/>
          <a:gdLst/>
          <a:ahLst/>
          <a:cxnLst/>
          <a:rect l="0" t="0" r="0" b="0"/>
          <a:pathLst>
            <a:path>
              <a:moveTo>
                <a:pt x="0" y="0"/>
              </a:moveTo>
              <a:lnTo>
                <a:pt x="0" y="2245369"/>
              </a:lnTo>
              <a:lnTo>
                <a:pt x="179151" y="22453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591006-2868-472B-BCA4-BBD7DDED857E}">
      <dsp:nvSpPr>
        <dsp:cNvPr id="0" name=""/>
        <dsp:cNvSpPr/>
      </dsp:nvSpPr>
      <dsp:spPr>
        <a:xfrm>
          <a:off x="2649103" y="1447911"/>
          <a:ext cx="179151" cy="1397384"/>
        </a:xfrm>
        <a:custGeom>
          <a:avLst/>
          <a:gdLst/>
          <a:ahLst/>
          <a:cxnLst/>
          <a:rect l="0" t="0" r="0" b="0"/>
          <a:pathLst>
            <a:path>
              <a:moveTo>
                <a:pt x="0" y="0"/>
              </a:moveTo>
              <a:lnTo>
                <a:pt x="0" y="1397384"/>
              </a:lnTo>
              <a:lnTo>
                <a:pt x="179151" y="139738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4D0547-A903-4D53-8AFA-500CA560676D}">
      <dsp:nvSpPr>
        <dsp:cNvPr id="0" name=""/>
        <dsp:cNvSpPr/>
      </dsp:nvSpPr>
      <dsp:spPr>
        <a:xfrm>
          <a:off x="2649103" y="1447911"/>
          <a:ext cx="179151" cy="549399"/>
        </a:xfrm>
        <a:custGeom>
          <a:avLst/>
          <a:gdLst/>
          <a:ahLst/>
          <a:cxnLst/>
          <a:rect l="0" t="0" r="0" b="0"/>
          <a:pathLst>
            <a:path>
              <a:moveTo>
                <a:pt x="0" y="0"/>
              </a:moveTo>
              <a:lnTo>
                <a:pt x="0" y="549399"/>
              </a:lnTo>
              <a:lnTo>
                <a:pt x="179151" y="54939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C57433-6A2A-48E7-AD62-A76EA317C235}">
      <dsp:nvSpPr>
        <dsp:cNvPr id="0" name=""/>
        <dsp:cNvSpPr/>
      </dsp:nvSpPr>
      <dsp:spPr>
        <a:xfrm>
          <a:off x="3081121" y="599926"/>
          <a:ext cx="91440" cy="250812"/>
        </a:xfrm>
        <a:custGeom>
          <a:avLst/>
          <a:gdLst/>
          <a:ahLst/>
          <a:cxnLst/>
          <a:rect l="0" t="0" r="0" b="0"/>
          <a:pathLst>
            <a:path>
              <a:moveTo>
                <a:pt x="45720" y="0"/>
              </a:moveTo>
              <a:lnTo>
                <a:pt x="45720" y="2508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D05357-0D34-4FCB-948B-F34DFE811798}">
      <dsp:nvSpPr>
        <dsp:cNvPr id="0" name=""/>
        <dsp:cNvSpPr/>
      </dsp:nvSpPr>
      <dsp:spPr>
        <a:xfrm>
          <a:off x="1681683" y="599926"/>
          <a:ext cx="1445158" cy="250812"/>
        </a:xfrm>
        <a:custGeom>
          <a:avLst/>
          <a:gdLst/>
          <a:ahLst/>
          <a:cxnLst/>
          <a:rect l="0" t="0" r="0" b="0"/>
          <a:pathLst>
            <a:path>
              <a:moveTo>
                <a:pt x="1445158" y="0"/>
              </a:moveTo>
              <a:lnTo>
                <a:pt x="1445158" y="125406"/>
              </a:lnTo>
              <a:lnTo>
                <a:pt x="0" y="125406"/>
              </a:lnTo>
              <a:lnTo>
                <a:pt x="0" y="2508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40CC79-B6C7-45C8-83A9-CD440F621036}">
      <dsp:nvSpPr>
        <dsp:cNvPr id="0" name=""/>
        <dsp:cNvSpPr/>
      </dsp:nvSpPr>
      <dsp:spPr>
        <a:xfrm>
          <a:off x="2529668" y="2753"/>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EID</a:t>
          </a:r>
          <a:endParaRPr lang="en-US" sz="3900" kern="1200" dirty="0"/>
        </a:p>
      </dsp:txBody>
      <dsp:txXfrm>
        <a:off x="2529668" y="2753"/>
        <a:ext cx="1194345" cy="597172"/>
      </dsp:txXfrm>
    </dsp:sp>
    <dsp:sp modelId="{A804F371-D4C4-4644-9A47-49BDD4DD4445}">
      <dsp:nvSpPr>
        <dsp:cNvPr id="0" name=""/>
        <dsp:cNvSpPr/>
      </dsp:nvSpPr>
      <dsp:spPr>
        <a:xfrm>
          <a:off x="1084510" y="850738"/>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RCd</a:t>
          </a:r>
          <a:endParaRPr lang="en-US" sz="3900" kern="1200" dirty="0"/>
        </a:p>
      </dsp:txBody>
      <dsp:txXfrm>
        <a:off x="1084510" y="850738"/>
        <a:ext cx="1194345" cy="597172"/>
      </dsp:txXfrm>
    </dsp:sp>
    <dsp:sp modelId="{1AA7B9A6-A0D0-4284-9322-F01476821A43}">
      <dsp:nvSpPr>
        <dsp:cNvPr id="0" name=""/>
        <dsp:cNvSpPr/>
      </dsp:nvSpPr>
      <dsp:spPr>
        <a:xfrm>
          <a:off x="2529668" y="850738"/>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RC2</a:t>
          </a:r>
          <a:endParaRPr lang="en-US" sz="3900" kern="1200" dirty="0"/>
        </a:p>
      </dsp:txBody>
      <dsp:txXfrm>
        <a:off x="2529668" y="850738"/>
        <a:ext cx="1194345" cy="597172"/>
      </dsp:txXfrm>
    </dsp:sp>
    <dsp:sp modelId="{D1E66B1E-3A79-4B63-9096-C754510A7906}">
      <dsp:nvSpPr>
        <dsp:cNvPr id="0" name=""/>
        <dsp:cNvSpPr/>
      </dsp:nvSpPr>
      <dsp:spPr>
        <a:xfrm>
          <a:off x="2828255" y="1698724"/>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SUI</a:t>
          </a:r>
          <a:endParaRPr lang="en-US" sz="3900" kern="1200" dirty="0"/>
        </a:p>
      </dsp:txBody>
      <dsp:txXfrm>
        <a:off x="2828255" y="1698724"/>
        <a:ext cx="1194345" cy="597172"/>
      </dsp:txXfrm>
    </dsp:sp>
    <dsp:sp modelId="{56221258-E742-4444-A0BE-A55AE25F1730}">
      <dsp:nvSpPr>
        <dsp:cNvPr id="0" name=""/>
        <dsp:cNvSpPr/>
      </dsp:nvSpPr>
      <dsp:spPr>
        <a:xfrm>
          <a:off x="2828255" y="2546709"/>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HLP</a:t>
          </a:r>
          <a:endParaRPr lang="en-US" sz="3900" kern="1200" dirty="0"/>
        </a:p>
      </dsp:txBody>
      <dsp:txXfrm>
        <a:off x="2828255" y="2546709"/>
        <a:ext cx="1194345" cy="597172"/>
      </dsp:txXfrm>
    </dsp:sp>
    <dsp:sp modelId="{D1C19477-F282-448A-BBB5-F21AD038087A}">
      <dsp:nvSpPr>
        <dsp:cNvPr id="0" name=""/>
        <dsp:cNvSpPr/>
      </dsp:nvSpPr>
      <dsp:spPr>
        <a:xfrm>
          <a:off x="2828255" y="3394695"/>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SFD</a:t>
          </a:r>
          <a:endParaRPr lang="en-US" sz="3900" kern="1200" dirty="0"/>
        </a:p>
      </dsp:txBody>
      <dsp:txXfrm>
        <a:off x="2828255" y="3394695"/>
        <a:ext cx="1194345" cy="597172"/>
      </dsp:txXfrm>
    </dsp:sp>
    <dsp:sp modelId="{B3A46C88-F563-4EA8-95D2-93C5B311F255}">
      <dsp:nvSpPr>
        <dsp:cNvPr id="0" name=""/>
        <dsp:cNvSpPr/>
      </dsp:nvSpPr>
      <dsp:spPr>
        <a:xfrm>
          <a:off x="2828255" y="4242680"/>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NFC</a:t>
          </a:r>
          <a:endParaRPr lang="en-US" sz="3900" kern="1200" dirty="0"/>
        </a:p>
      </dsp:txBody>
      <dsp:txXfrm>
        <a:off x="2828255" y="4242680"/>
        <a:ext cx="1194345" cy="597172"/>
      </dsp:txXfrm>
    </dsp:sp>
    <dsp:sp modelId="{9D4C075F-E000-44D1-BB48-5F27E11F5A17}">
      <dsp:nvSpPr>
        <dsp:cNvPr id="0" name=""/>
        <dsp:cNvSpPr/>
      </dsp:nvSpPr>
      <dsp:spPr>
        <a:xfrm>
          <a:off x="3974827" y="850738"/>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RC7</a:t>
          </a:r>
          <a:endParaRPr lang="en-US" sz="3900" kern="1200" dirty="0"/>
        </a:p>
      </dsp:txBody>
      <dsp:txXfrm>
        <a:off x="3974827" y="850738"/>
        <a:ext cx="1194345" cy="597172"/>
      </dsp:txXfrm>
    </dsp:sp>
    <dsp:sp modelId="{471AFEC0-D9B6-40AB-8D3A-1BFA46BAC9A7}">
      <dsp:nvSpPr>
        <dsp:cNvPr id="0" name=""/>
        <dsp:cNvSpPr/>
      </dsp:nvSpPr>
      <dsp:spPr>
        <a:xfrm>
          <a:off x="4273413" y="1698724"/>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STW</a:t>
          </a:r>
          <a:endParaRPr lang="en-US" sz="3900" kern="1200" dirty="0"/>
        </a:p>
      </dsp:txBody>
      <dsp:txXfrm>
        <a:off x="4273413" y="1698724"/>
        <a:ext cx="1194345" cy="597172"/>
      </dsp:txXfrm>
    </dsp:sp>
    <dsp:sp modelId="{7CC8202F-098D-4BE9-9AC8-838A3EE879ED}">
      <dsp:nvSpPr>
        <dsp:cNvPr id="0" name=""/>
        <dsp:cNvSpPr/>
      </dsp:nvSpPr>
      <dsp:spPr>
        <a:xfrm>
          <a:off x="4273413" y="2546709"/>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AXY</a:t>
          </a:r>
          <a:endParaRPr lang="en-US" sz="3900" kern="1200" dirty="0"/>
        </a:p>
      </dsp:txBody>
      <dsp:txXfrm>
        <a:off x="4273413" y="2546709"/>
        <a:ext cx="1194345" cy="597172"/>
      </dsp:txXfrm>
    </dsp:sp>
    <dsp:sp modelId="{5F5B34EC-4449-4B32-9C94-A5E21BC8A32C}">
      <dsp:nvSpPr>
        <dsp:cNvPr id="0" name=""/>
        <dsp:cNvSpPr/>
      </dsp:nvSpPr>
      <dsp:spPr>
        <a:xfrm>
          <a:off x="4273413" y="3394695"/>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ANP</a:t>
          </a:r>
          <a:endParaRPr lang="en-US" sz="3900" kern="1200" dirty="0"/>
        </a:p>
      </dsp:txBody>
      <dsp:txXfrm>
        <a:off x="4273413" y="3394695"/>
        <a:ext cx="1194345" cy="597172"/>
      </dsp:txXfrm>
    </dsp:sp>
    <dsp:sp modelId="{0AC17993-19A4-4FF7-AC9C-F1CEF29D65B9}">
      <dsp:nvSpPr>
        <dsp:cNvPr id="0" name=""/>
        <dsp:cNvSpPr/>
      </dsp:nvSpPr>
      <dsp:spPr>
        <a:xfrm>
          <a:off x="4273413" y="4242680"/>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BRF</a:t>
          </a:r>
          <a:endParaRPr lang="en-US" sz="3900" kern="1200" dirty="0"/>
        </a:p>
      </dsp:txBody>
      <dsp:txXfrm>
        <a:off x="4273413" y="4242680"/>
        <a:ext cx="1194345" cy="597172"/>
      </dsp:txXfrm>
    </dsp:sp>
    <dsp:sp modelId="{C5CD1C44-CAC7-4B7E-807F-845438237E4E}">
      <dsp:nvSpPr>
        <dsp:cNvPr id="0" name=""/>
        <dsp:cNvSpPr/>
      </dsp:nvSpPr>
      <dsp:spPr>
        <a:xfrm>
          <a:off x="4273413" y="5090665"/>
          <a:ext cx="1194345" cy="59717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MSF</a:t>
          </a:r>
          <a:endParaRPr lang="en-US" sz="3900" kern="1200" dirty="0"/>
        </a:p>
      </dsp:txBody>
      <dsp:txXfrm>
        <a:off x="4273413" y="5090665"/>
        <a:ext cx="1194345" cy="597172"/>
      </dsp:txXfrm>
    </dsp:sp>
    <dsp:sp modelId="{6CE213D8-E681-4DD8-9F39-10C7CBAACF47}">
      <dsp:nvSpPr>
        <dsp:cNvPr id="0" name=""/>
        <dsp:cNvSpPr/>
      </dsp:nvSpPr>
      <dsp:spPr>
        <a:xfrm>
          <a:off x="6142564" y="2753"/>
          <a:ext cx="1194345" cy="597172"/>
        </a:xfrm>
        <a:prstGeom prst="rect">
          <a:avLst/>
        </a:prstGeom>
        <a:solidFill>
          <a:schemeClr val="accent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THD</a:t>
          </a:r>
          <a:endParaRPr lang="en-US" sz="3900" kern="1200" dirty="0"/>
        </a:p>
      </dsp:txBody>
      <dsp:txXfrm>
        <a:off x="6142564" y="2753"/>
        <a:ext cx="1194345" cy="597172"/>
      </dsp:txXfrm>
    </dsp:sp>
    <dsp:sp modelId="{5C34E467-8995-413C-BE3C-4BD7F23AA8BF}">
      <dsp:nvSpPr>
        <dsp:cNvPr id="0" name=""/>
        <dsp:cNvSpPr/>
      </dsp:nvSpPr>
      <dsp:spPr>
        <a:xfrm>
          <a:off x="5419985" y="850738"/>
          <a:ext cx="1194345" cy="597172"/>
        </a:xfrm>
        <a:prstGeom prst="rect">
          <a:avLst/>
        </a:prstGeom>
        <a:solidFill>
          <a:schemeClr val="accent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RC6</a:t>
          </a:r>
          <a:endParaRPr lang="en-US" sz="3900" kern="1200" dirty="0"/>
        </a:p>
      </dsp:txBody>
      <dsp:txXfrm>
        <a:off x="5419985" y="850738"/>
        <a:ext cx="1194345" cy="597172"/>
      </dsp:txXfrm>
    </dsp:sp>
    <dsp:sp modelId="{8E269B43-B3D2-42DC-85E5-B321AC00706B}">
      <dsp:nvSpPr>
        <dsp:cNvPr id="0" name=""/>
        <dsp:cNvSpPr/>
      </dsp:nvSpPr>
      <dsp:spPr>
        <a:xfrm>
          <a:off x="6865143" y="850738"/>
          <a:ext cx="1194345" cy="597172"/>
        </a:xfrm>
        <a:prstGeom prst="rect">
          <a:avLst/>
        </a:prstGeom>
        <a:solidFill>
          <a:schemeClr val="accent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kern="1200" dirty="0" smtClean="0"/>
            <a:t>RC8</a:t>
          </a:r>
          <a:endParaRPr lang="en-US" sz="3900" kern="1200" dirty="0"/>
        </a:p>
      </dsp:txBody>
      <dsp:txXfrm>
        <a:off x="6865143" y="850738"/>
        <a:ext cx="1194345" cy="59717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B1ADCA9-5491-48F1-8D01-54963C8F895A}" type="datetimeFigureOut">
              <a:rPr lang="en-US" smtClean="0"/>
              <a:t>4/30/2015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61C164A-8C2D-4919-8E72-9E1713555AF7}" type="slidenum">
              <a:rPr lang="en-US" smtClean="0"/>
              <a:t>‹#›</a:t>
            </a:fld>
            <a:endParaRPr lang="en-US"/>
          </a:p>
        </p:txBody>
      </p:sp>
    </p:spTree>
    <p:extLst>
      <p:ext uri="{BB962C8B-B14F-4D97-AF65-F5344CB8AC3E}">
        <p14:creationId xmlns:p14="http://schemas.microsoft.com/office/powerpoint/2010/main" val="4037078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701041" y="4415790"/>
            <a:ext cx="5608319" cy="4183380"/>
          </a:xfrm>
          <a:prstGeom prst="rect">
            <a:avLst/>
          </a:prstGeom>
          <a:noFill/>
          <a:ln>
            <a:noFill/>
          </a:ln>
        </p:spPr>
        <p:txBody>
          <a:bodyPr lIns="93162" tIns="93162" rIns="93162" bIns="93162"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34362233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1" name="Shape 81"/>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smtClean="0"/>
              <a:t>Hello everyone, my name is Isabella Romero and I am co-author with </a:t>
            </a:r>
            <a:r>
              <a:rPr lang="en-US" i="0" baseline="0" dirty="0" err="1" smtClean="0"/>
              <a:t>Nasreen</a:t>
            </a:r>
            <a:r>
              <a:rPr lang="en-US" i="0" baseline="0" dirty="0" smtClean="0"/>
              <a:t> </a:t>
            </a:r>
            <a:r>
              <a:rPr lang="en-US" i="0" baseline="0" dirty="0" err="1" smtClean="0"/>
              <a:t>Toorabally</a:t>
            </a:r>
            <a:r>
              <a:rPr lang="en-US" i="0" baseline="0" dirty="0" smtClean="0"/>
              <a:t>. We are both here today representing the CSU Monterey Bay, Psychology Department with our study, looking into the "Construct Validity of MMPI-2-RF Scales in a Forensic Inpatient Hospital Setting“.</a:t>
            </a:r>
            <a:endParaRPr lang="en-US" i="0" dirty="0" smtClean="0"/>
          </a:p>
          <a:p>
            <a:endParaRPr lang="en-US" dirty="0" smtClean="0"/>
          </a:p>
          <a:p>
            <a:endParaRPr lang="en-US" dirty="0" smtClean="0"/>
          </a:p>
        </p:txBody>
      </p:sp>
    </p:spTree>
    <p:extLst>
      <p:ext uri="{BB962C8B-B14F-4D97-AF65-F5344CB8AC3E}">
        <p14:creationId xmlns:p14="http://schemas.microsoft.com/office/powerpoint/2010/main" val="330249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9" name="Shape 12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1714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9600" dirty="0" smtClean="0"/>
              <a:t>The Minnesota Multiphasic Personality Inventory-2  is one of the </a:t>
            </a:r>
            <a:r>
              <a:rPr lang="en-US" sz="9600" b="1" dirty="0" smtClean="0"/>
              <a:t>most widely used assessments tools  </a:t>
            </a:r>
            <a:r>
              <a:rPr lang="en-US" sz="9600" dirty="0" smtClean="0"/>
              <a:t>by mental health clinicians in the U.S. (</a:t>
            </a:r>
            <a:r>
              <a:rPr lang="en-US" sz="9600" dirty="0" err="1" smtClean="0"/>
              <a:t>Camara</a:t>
            </a:r>
            <a:r>
              <a:rPr lang="en-US" sz="9600" dirty="0" smtClean="0"/>
              <a:t>, et. al, 2000; Graham, 2011)</a:t>
            </a:r>
          </a:p>
          <a:p>
            <a:pPr marL="171450" indent="-171450" rtl="0" fontAlgn="base">
              <a:buFont typeface="Arial" panose="020B0604020202020204" pitchFamily="34" charset="0"/>
              <a:buChar char="•"/>
            </a:pPr>
            <a:endParaRPr lang="en-US" sz="1100" b="0" i="0" u="none" strike="noStrike" kern="1200" dirty="0" smtClean="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100" b="0" i="0" u="none" strike="noStrike" kern="1200" dirty="0" smtClean="0">
                <a:solidFill>
                  <a:schemeClr val="tx1"/>
                </a:solidFill>
                <a:effectLst/>
                <a:latin typeface="+mn-lt"/>
                <a:ea typeface="+mn-ea"/>
                <a:cs typeface="+mn-cs"/>
              </a:rPr>
              <a:t>[Click]  The</a:t>
            </a:r>
            <a:r>
              <a:rPr lang="en-US" sz="1100" b="0" i="0" u="none" strike="noStrike" kern="1200" baseline="0" dirty="0" smtClean="0">
                <a:solidFill>
                  <a:schemeClr val="tx1"/>
                </a:solidFill>
                <a:effectLst/>
                <a:latin typeface="+mn-lt"/>
                <a:ea typeface="+mn-ea"/>
                <a:cs typeface="+mn-cs"/>
              </a:rPr>
              <a:t> latest edition of the assessment, the MMPI-2-Restructured Form, is a </a:t>
            </a:r>
            <a:r>
              <a:rPr lang="en-US" sz="1100" b="0" i="0" u="none" strike="noStrike" kern="1200" dirty="0" smtClean="0">
                <a:solidFill>
                  <a:schemeClr val="tx1"/>
                </a:solidFill>
                <a:effectLst/>
                <a:latin typeface="+mn-lt"/>
                <a:ea typeface="+mn-ea"/>
                <a:cs typeface="+mn-cs"/>
              </a:rPr>
              <a:t>338 item,</a:t>
            </a:r>
            <a:r>
              <a:rPr lang="en-US" sz="1100" b="0" i="0" u="none" strike="noStrike" kern="1200" baseline="0" dirty="0" smtClean="0">
                <a:solidFill>
                  <a:schemeClr val="tx1"/>
                </a:solidFill>
                <a:effectLst/>
                <a:latin typeface="+mn-lt"/>
                <a:ea typeface="+mn-ea"/>
                <a:cs typeface="+mn-cs"/>
              </a:rPr>
              <a:t> self report measure.</a:t>
            </a:r>
            <a:endParaRPr lang="en-US" sz="1100" b="0" i="0" u="none" strike="noStrike" kern="1200" dirty="0" smtClean="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100" b="0" i="0" u="none" strike="noStrike" kern="1200" dirty="0" smtClean="0">
                <a:solidFill>
                  <a:schemeClr val="tx1"/>
                </a:solidFill>
                <a:effectLst/>
                <a:latin typeface="+mn-lt"/>
                <a:ea typeface="+mn-ea"/>
                <a:cs typeface="+mn-cs"/>
              </a:rPr>
              <a:t>[Click]</a:t>
            </a:r>
            <a:r>
              <a:rPr lang="en-US" sz="1100" b="0" i="0" u="none" strike="noStrike" kern="1200" baseline="0" dirty="0" smtClean="0">
                <a:solidFill>
                  <a:schemeClr val="tx1"/>
                </a:solidFill>
                <a:effectLst/>
                <a:latin typeface="+mn-lt"/>
                <a:ea typeface="+mn-ea"/>
                <a:cs typeface="+mn-cs"/>
              </a:rPr>
              <a:t> Using </a:t>
            </a:r>
            <a:r>
              <a:rPr lang="en-US" sz="1100" b="0" i="0" u="none" strike="noStrike" kern="1200" dirty="0" smtClean="0">
                <a:solidFill>
                  <a:schemeClr val="tx1"/>
                </a:solidFill>
                <a:effectLst/>
                <a:latin typeface="+mn-lt"/>
                <a:ea typeface="+mn-ea"/>
                <a:cs typeface="+mn-cs"/>
              </a:rPr>
              <a:t>51 scales, it measures psychopathology</a:t>
            </a:r>
            <a:r>
              <a:rPr lang="en-US" sz="1100" b="0" i="0" u="none" strike="noStrike" kern="1200" baseline="0" dirty="0" smtClean="0">
                <a:solidFill>
                  <a:schemeClr val="tx1"/>
                </a:solidFill>
                <a:effectLst/>
                <a:latin typeface="+mn-lt"/>
                <a:ea typeface="+mn-ea"/>
                <a:cs typeface="+mn-cs"/>
              </a:rPr>
              <a:t> and personality constructs and unlike many tools, it has validity scales to evaluate the accuracy of self-reported symptoms. </a:t>
            </a:r>
          </a:p>
          <a:p>
            <a:pPr marL="171450" indent="-171450" rtl="0" fontAlgn="base">
              <a:buFont typeface="Arial" panose="020B0604020202020204" pitchFamily="34" charset="0"/>
              <a:buChar char="•"/>
            </a:pPr>
            <a:endParaRPr lang="en-US" sz="1100" b="0" i="0" u="none" strike="noStrike" kern="1200" baseline="0" dirty="0" smtClean="0">
              <a:solidFill>
                <a:schemeClr val="tx1"/>
              </a:solidFill>
              <a:effectLst/>
              <a:latin typeface="+mn-lt"/>
              <a:ea typeface="+mn-ea"/>
              <a:cs typeface="+mn-cs"/>
            </a:endParaRPr>
          </a:p>
          <a:p>
            <a:pPr marL="0" indent="0" rtl="0" fontAlgn="base">
              <a:buFont typeface="Arial" panose="020B0604020202020204" pitchFamily="34" charset="0"/>
              <a:buNone/>
            </a:pPr>
            <a:endParaRPr lang="en-US" sz="1100" b="0" i="0" u="none" strike="noStrike" kern="1200" baseline="0" dirty="0" smtClean="0">
              <a:solidFill>
                <a:schemeClr val="tx1"/>
              </a:solidFill>
              <a:effectLst/>
              <a:latin typeface="+mn-lt"/>
              <a:ea typeface="+mn-ea"/>
              <a:cs typeface="+mn-cs"/>
            </a:endParaRPr>
          </a:p>
          <a:p>
            <a:pPr marL="0" indent="0" rtl="0" fontAlgn="base">
              <a:buFont typeface="Arial" panose="020B0604020202020204" pitchFamily="34" charset="0"/>
              <a:buNone/>
            </a:pPr>
            <a:endParaRPr lang="en-US" sz="1100" b="0" i="0" u="none" strike="noStrike" kern="1200" baseline="0" dirty="0" smtClean="0">
              <a:solidFill>
                <a:schemeClr val="tx1"/>
              </a:solidFill>
              <a:effectLst/>
              <a:latin typeface="+mn-lt"/>
              <a:ea typeface="+mn-ea"/>
              <a:cs typeface="+mn-cs"/>
            </a:endParaRPr>
          </a:p>
          <a:p>
            <a:pPr rtl="0"/>
            <a:endParaRPr lang="en-US" sz="1100" b="0" i="0" u="none" strike="noStrike" kern="1200" baseline="0" dirty="0" smtClean="0">
              <a:solidFill>
                <a:schemeClr val="tx1"/>
              </a:solidFill>
              <a:effectLst/>
              <a:latin typeface="+mn-lt"/>
              <a:ea typeface="+mn-ea"/>
              <a:cs typeface="+mn-cs"/>
            </a:endParaRPr>
          </a:p>
          <a:p>
            <a:pPr rtl="0"/>
            <a:endParaRPr lang="en-US" sz="1100" b="0" i="0" u="none" strike="noStrike" kern="1200" baseline="0" dirty="0" smtClean="0">
              <a:solidFill>
                <a:schemeClr val="tx1"/>
              </a:solidFill>
              <a:effectLst/>
              <a:latin typeface="+mn-lt"/>
              <a:ea typeface="+mn-ea"/>
              <a:cs typeface="+mn-cs"/>
            </a:endParaRPr>
          </a:p>
          <a:p>
            <a:pPr rtl="0" fontAlgn="base"/>
            <a:endParaRPr lang="en-US" sz="1100" b="0" i="0" u="none" strike="noStrike" kern="1200" dirty="0" smtClean="0">
              <a:solidFill>
                <a:schemeClr val="tx1"/>
              </a:solidFill>
              <a:effectLst/>
              <a:latin typeface="+mn-lt"/>
              <a:ea typeface="+mn-ea"/>
              <a:cs typeface="+mn-cs"/>
            </a:endParaRPr>
          </a:p>
          <a:p>
            <a:pPr rtl="0">
              <a:spcBef>
                <a:spcPts val="0"/>
              </a:spcBef>
              <a:buNone/>
            </a:pPr>
            <a:endParaRPr lang="en" dirty="0"/>
          </a:p>
        </p:txBody>
      </p:sp>
    </p:spTree>
    <p:extLst>
      <p:ext uri="{BB962C8B-B14F-4D97-AF65-F5344CB8AC3E}">
        <p14:creationId xmlns:p14="http://schemas.microsoft.com/office/powerpoint/2010/main" val="1974814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We wanted to know: C</a:t>
            </a:r>
            <a:r>
              <a:rPr lang="en-US" dirty="0" smtClean="0"/>
              <a:t>an this</a:t>
            </a:r>
            <a:r>
              <a:rPr lang="en-US" baseline="0" dirty="0" smtClean="0"/>
              <a:t> version of the assessment</a:t>
            </a:r>
            <a:r>
              <a:rPr lang="en-US" dirty="0" smtClean="0"/>
              <a:t> distinguish between patients diagnosed with different disorders (which</a:t>
            </a:r>
            <a:r>
              <a:rPr lang="en-US" baseline="0" dirty="0" smtClean="0"/>
              <a:t> provides support for the construct validity of an assessment)</a:t>
            </a:r>
            <a:r>
              <a:rPr lang="en-US" dirty="0" smtClean="0"/>
              <a:t> in a forensic</a:t>
            </a:r>
            <a:r>
              <a:rPr lang="en-US" baseline="0" dirty="0" smtClean="0"/>
              <a:t> inpatient setting, where individuals may be likely to distort their responses</a:t>
            </a:r>
            <a:r>
              <a:rPr lang="en-US" dirty="0" smtClean="0"/>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dirty="0"/>
          </a:p>
        </p:txBody>
      </p:sp>
    </p:spTree>
    <p:extLst>
      <p:ext uri="{BB962C8B-B14F-4D97-AF65-F5344CB8AC3E}">
        <p14:creationId xmlns:p14="http://schemas.microsoft.com/office/powerpoint/2010/main" val="363447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sz="1100" kern="1200" dirty="0" smtClean="0">
                <a:solidFill>
                  <a:schemeClr val="tx1"/>
                </a:solidFill>
                <a:effectLst/>
                <a:latin typeface="+mn-lt"/>
                <a:ea typeface="+mn-ea"/>
                <a:cs typeface="+mn-cs"/>
              </a:rPr>
              <a:t>Existing MMPI-2-RF literature provides preliminary</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evidence for its</a:t>
            </a:r>
            <a:r>
              <a:rPr lang="en-US" sz="1100" kern="1200" baseline="0" dirty="0" smtClean="0">
                <a:solidFill>
                  <a:schemeClr val="tx1"/>
                </a:solidFill>
                <a:effectLst/>
                <a:latin typeface="+mn-lt"/>
                <a:ea typeface="+mn-ea"/>
                <a:cs typeface="+mn-cs"/>
              </a:rPr>
              <a:t> ability to distinguish </a:t>
            </a:r>
            <a:r>
              <a:rPr lang="en-US" sz="1100" kern="1200" dirty="0" smtClean="0">
                <a:solidFill>
                  <a:schemeClr val="tx1"/>
                </a:solidFill>
                <a:effectLst/>
                <a:latin typeface="+mn-lt"/>
                <a:ea typeface="+mn-ea"/>
                <a:cs typeface="+mn-cs"/>
              </a:rPr>
              <a:t>among certain diagnostic groups.</a:t>
            </a:r>
            <a:endParaRPr dirty="0"/>
          </a:p>
        </p:txBody>
      </p:sp>
    </p:spTree>
    <p:extLst>
      <p:ext uri="{BB962C8B-B14F-4D97-AF65-F5344CB8AC3E}">
        <p14:creationId xmlns:p14="http://schemas.microsoft.com/office/powerpoint/2010/main" val="47511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3" name="Shape 1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171450" indent="-171450">
              <a:spcBef>
                <a:spcPts val="0"/>
              </a:spcBef>
              <a:buFontTx/>
              <a:buChar char="-"/>
            </a:pPr>
            <a:r>
              <a:rPr lang="en-US" sz="1100" kern="1200" dirty="0" smtClean="0">
                <a:solidFill>
                  <a:schemeClr val="tx1"/>
                </a:solidFill>
                <a:effectLst/>
                <a:latin typeface="+mn-lt"/>
                <a:ea typeface="+mn-ea"/>
                <a:cs typeface="+mn-cs"/>
              </a:rPr>
              <a:t>For example, a recent study found the MMPI-2-rf Emotional/Internalizing Dysfunction and Thought Dysfunction scales to</a:t>
            </a:r>
            <a:r>
              <a:rPr lang="en-US" sz="1100" kern="1200" baseline="0" dirty="0" smtClean="0">
                <a:solidFill>
                  <a:schemeClr val="tx1"/>
                </a:solidFill>
                <a:effectLst/>
                <a:latin typeface="+mn-lt"/>
                <a:ea typeface="+mn-ea"/>
                <a:cs typeface="+mn-cs"/>
              </a:rPr>
              <a:t> be </a:t>
            </a:r>
            <a:r>
              <a:rPr lang="en-US" sz="1100" kern="1200" dirty="0" smtClean="0">
                <a:solidFill>
                  <a:schemeClr val="tx1"/>
                </a:solidFill>
                <a:effectLst/>
                <a:latin typeface="+mn-lt"/>
                <a:ea typeface="+mn-ea"/>
                <a:cs typeface="+mn-cs"/>
              </a:rPr>
              <a:t>useful in differentiating between patients diagnosed with schizophrenia and</a:t>
            </a:r>
            <a:r>
              <a:rPr lang="en-US" sz="1100" kern="1200" baseline="0" dirty="0" smtClean="0">
                <a:solidFill>
                  <a:schemeClr val="tx1"/>
                </a:solidFill>
                <a:effectLst/>
                <a:latin typeface="+mn-lt"/>
                <a:ea typeface="+mn-ea"/>
                <a:cs typeface="+mn-cs"/>
              </a:rPr>
              <a:t> those with </a:t>
            </a:r>
            <a:r>
              <a:rPr lang="en-US" sz="1100" kern="1200" dirty="0" smtClean="0">
                <a:solidFill>
                  <a:schemeClr val="tx1"/>
                </a:solidFill>
                <a:effectLst/>
                <a:latin typeface="+mn-lt"/>
                <a:ea typeface="+mn-ea"/>
                <a:cs typeface="+mn-cs"/>
              </a:rPr>
              <a:t>mood disorders such as major depressive disorder, at a </a:t>
            </a:r>
            <a:r>
              <a:rPr lang="en-US" sz="1100" b="1" kern="1200" dirty="0" smtClean="0">
                <a:solidFill>
                  <a:schemeClr val="tx1"/>
                </a:solidFill>
                <a:effectLst/>
                <a:latin typeface="+mn-lt"/>
                <a:ea typeface="+mn-ea"/>
                <a:cs typeface="+mn-cs"/>
              </a:rPr>
              <a:t>mental health and addiction treatment center.</a:t>
            </a:r>
          </a:p>
          <a:p>
            <a:pPr marL="171450" indent="-171450">
              <a:spcBef>
                <a:spcPts val="0"/>
              </a:spcBef>
              <a:buFontTx/>
              <a:buChar char="-"/>
            </a:pPr>
            <a:endParaRPr lang="en-US" sz="1100" b="1"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100" b="0" i="0" u="none" strike="noStrike" kern="1200" dirty="0" smtClean="0">
                <a:solidFill>
                  <a:schemeClr val="tx1"/>
                </a:solidFill>
                <a:effectLst/>
                <a:latin typeface="+mn-lt"/>
                <a:ea typeface="+mn-ea"/>
                <a:cs typeface="+mn-cs"/>
              </a:rPr>
              <a:t>No research to date has investigated the differential diagnoses of the MMPI-2-rf for mood,</a:t>
            </a:r>
            <a:r>
              <a:rPr lang="en-US" sz="1100" b="0" i="0" u="none" strike="noStrike" kern="1200" baseline="0" dirty="0" smtClean="0">
                <a:solidFill>
                  <a:schemeClr val="tx1"/>
                </a:solidFill>
                <a:effectLst/>
                <a:latin typeface="+mn-lt"/>
                <a:ea typeface="+mn-ea"/>
                <a:cs typeface="+mn-cs"/>
              </a:rPr>
              <a:t> </a:t>
            </a:r>
            <a:r>
              <a:rPr lang="en-US" sz="1100" b="0" i="0" u="none" strike="noStrike" kern="1200" dirty="0" smtClean="0">
                <a:solidFill>
                  <a:schemeClr val="tx1"/>
                </a:solidFill>
                <a:effectLst/>
                <a:latin typeface="+mn-lt"/>
                <a:ea typeface="+mn-ea"/>
                <a:cs typeface="+mn-cs"/>
              </a:rPr>
              <a:t>psychotic disorders, or comorbid diagnoses of both</a:t>
            </a:r>
            <a:r>
              <a:rPr lang="en-US" sz="1100" b="0" i="0" u="none" strike="noStrike" kern="1200" baseline="0" dirty="0" smtClean="0">
                <a:solidFill>
                  <a:schemeClr val="tx1"/>
                </a:solidFill>
                <a:effectLst/>
                <a:latin typeface="+mn-lt"/>
                <a:ea typeface="+mn-ea"/>
                <a:cs typeface="+mn-cs"/>
              </a:rPr>
              <a:t> disorders, </a:t>
            </a:r>
            <a:r>
              <a:rPr lang="en-US" sz="1100" b="0" i="0" u="none" strike="noStrike" kern="1200" dirty="0" smtClean="0">
                <a:solidFill>
                  <a:schemeClr val="tx1"/>
                </a:solidFill>
                <a:effectLst/>
                <a:latin typeface="+mn-lt"/>
                <a:ea typeface="+mn-ea"/>
                <a:cs typeface="+mn-cs"/>
              </a:rPr>
              <a:t>within a forensic inpatient population.</a:t>
            </a:r>
          </a:p>
          <a:p>
            <a:pPr marL="171450" indent="-171450">
              <a:spcBef>
                <a:spcPts val="0"/>
              </a:spcBef>
              <a:buFontTx/>
              <a:buChar char="-"/>
            </a:pPr>
            <a:endParaRPr lang="en-US" sz="1100" kern="1200" dirty="0" smtClean="0">
              <a:solidFill>
                <a:schemeClr val="tx1"/>
              </a:solidFill>
              <a:effectLst/>
              <a:latin typeface="+mn-lt"/>
              <a:ea typeface="+mn-ea"/>
              <a:cs typeface="+mn-cs"/>
            </a:endParaRPr>
          </a:p>
          <a:p>
            <a:pPr marL="0" indent="0">
              <a:spcBef>
                <a:spcPts val="0"/>
              </a:spcBef>
              <a:buFontTx/>
              <a:buNone/>
            </a:pPr>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667402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i="1" baseline="0" dirty="0" smtClean="0"/>
              <a:t>[CLICK] The MMPI-2-RF </a:t>
            </a:r>
            <a:r>
              <a:rPr lang="en-US" i="1" u="sng" baseline="0" dirty="0" smtClean="0"/>
              <a:t>can also be used to assess </a:t>
            </a:r>
            <a:r>
              <a:rPr lang="en-US" i="1" baseline="0" dirty="0" smtClean="0"/>
              <a:t>individuals with paraphilic disorders.</a:t>
            </a:r>
          </a:p>
          <a:p>
            <a:pPr marL="171450" indent="-171450">
              <a:buFontTx/>
              <a:buChar char="-"/>
            </a:pPr>
            <a:r>
              <a:rPr lang="en-US" i="1" baseline="0" dirty="0" smtClean="0"/>
              <a:t>[CLICK] The literature suggests that sex offenders who offend against children report higher levels of depression, anxiety, and somatic concerns, as well as lower self-esteem on the MMPI compared to sex offenders who offend against adults</a:t>
            </a:r>
          </a:p>
          <a:p>
            <a:pPr marL="171450" indent="-171450">
              <a:buFontTx/>
              <a:buChar char="-"/>
            </a:pPr>
            <a:r>
              <a:rPr lang="en-US" i="1" baseline="0" dirty="0" smtClean="0"/>
              <a:t>However, research is needed on individuals with paraphilic disorders using the MMPI-2-RF </a:t>
            </a:r>
            <a:endParaRPr lang="en-US" dirty="0" smtClean="0"/>
          </a:p>
          <a:p>
            <a:endParaRPr lang="en-US" dirty="0" smtClean="0"/>
          </a:p>
        </p:txBody>
      </p:sp>
    </p:spTree>
    <p:extLst>
      <p:ext uri="{BB962C8B-B14F-4D97-AF65-F5344CB8AC3E}">
        <p14:creationId xmlns:p14="http://schemas.microsoft.com/office/powerpoint/2010/main" val="3803378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i="1" u="none" baseline="0" dirty="0" smtClean="0"/>
              <a:t>Two studies were used to fill the gap in the literature on forensic inpatients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i="1" u="none" baseline="0" dirty="0" smtClean="0"/>
              <a:t>[CLICK] Study 1 compared mood and psychotic disorders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i="1" u="none" baseline="0" dirty="0" smtClean="0"/>
              <a:t>[CLICK] and Study 2 investigated pedophilic disorder vs. other paraphilic disorders</a:t>
            </a:r>
          </a:p>
        </p:txBody>
      </p:sp>
    </p:spTree>
    <p:extLst>
      <p:ext uri="{BB962C8B-B14F-4D97-AF65-F5344CB8AC3E}">
        <p14:creationId xmlns:p14="http://schemas.microsoft.com/office/powerpoint/2010/main" val="2396455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baseline="0" dirty="0" smtClean="0"/>
              <a:t>Now I'll discuss study 1, comparing mood and psychotic disorder groups</a:t>
            </a:r>
          </a:p>
        </p:txBody>
      </p:sp>
    </p:spTree>
    <p:extLst>
      <p:ext uri="{BB962C8B-B14F-4D97-AF65-F5344CB8AC3E}">
        <p14:creationId xmlns:p14="http://schemas.microsoft.com/office/powerpoint/2010/main" val="1074386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smtClean="0">
                <a:solidFill>
                  <a:schemeClr val="tx1"/>
                </a:solidFill>
                <a:effectLst/>
                <a:latin typeface="+mn-lt"/>
                <a:ea typeface="+mn-ea"/>
                <a:cs typeface="+mn-cs"/>
              </a:rPr>
              <a:t>Here</a:t>
            </a:r>
            <a:r>
              <a:rPr lang="en-US" sz="1100" b="0" i="0" u="none" strike="noStrike" kern="1200" baseline="0" dirty="0" smtClean="0">
                <a:solidFill>
                  <a:schemeClr val="tx1"/>
                </a:solidFill>
                <a:effectLst/>
                <a:latin typeface="+mn-lt"/>
                <a:ea typeface="+mn-ea"/>
                <a:cs typeface="+mn-cs"/>
              </a:rPr>
              <a:t> we have the s</a:t>
            </a:r>
            <a:r>
              <a:rPr lang="en-US" sz="1100" b="0" i="0" u="none" strike="noStrike" kern="1200" dirty="0" smtClean="0">
                <a:solidFill>
                  <a:schemeClr val="tx1"/>
                </a:solidFill>
                <a:effectLst/>
                <a:latin typeface="+mn-lt"/>
                <a:ea typeface="+mn-ea"/>
                <a:cs typeface="+mn-cs"/>
              </a:rPr>
              <a:t>ample demographics of</a:t>
            </a:r>
            <a:r>
              <a:rPr lang="en-US" sz="1100" b="0" i="0" u="none" strike="noStrike" kern="1200" baseline="0" dirty="0" smtClean="0">
                <a:solidFill>
                  <a:schemeClr val="tx1"/>
                </a:solidFill>
                <a:effectLst/>
                <a:latin typeface="+mn-lt"/>
                <a:ea typeface="+mn-ea"/>
                <a:cs typeface="+mn-cs"/>
              </a:rPr>
              <a:t> study 1. Mostly male, Caucasian with a mean age of 41 yrs. and a standard deviation of 11.4 years.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0" i="0" u="none" strike="noStrike" kern="1200" dirty="0" smtClean="0">
              <a:solidFill>
                <a:schemeClr val="tx1"/>
              </a:solidFill>
              <a:effectLst/>
              <a:latin typeface="+mn-lt"/>
              <a:ea typeface="+mn-ea"/>
              <a:cs typeface="+mn-cs"/>
            </a:endParaRPr>
          </a:p>
          <a:p>
            <a:pPr>
              <a:spcBef>
                <a:spcPts val="0"/>
              </a:spcBef>
              <a:buNone/>
            </a:pPr>
            <a:r>
              <a:rPr lang="en-US" dirty="0" smtClean="0"/>
              <a:t>Study</a:t>
            </a:r>
            <a:r>
              <a:rPr lang="en-US" baseline="0" dirty="0" smtClean="0"/>
              <a:t> 2 reflected a sub sample with similar demographics.</a:t>
            </a:r>
            <a:endParaRPr dirty="0"/>
          </a:p>
        </p:txBody>
      </p:sp>
    </p:spTree>
    <p:extLst>
      <p:ext uri="{BB962C8B-B14F-4D97-AF65-F5344CB8AC3E}">
        <p14:creationId xmlns:p14="http://schemas.microsoft.com/office/powerpoint/2010/main" val="3345943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7" name="Shape 167"/>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spcBef>
                <a:spcPts val="0"/>
              </a:spcBef>
              <a:buFont typeface="Arial" panose="020B0604020202020204" pitchFamily="34" charset="0"/>
              <a:buChar char="•"/>
            </a:pPr>
            <a:r>
              <a:rPr lang="en-US" sz="1200" kern="1200" dirty="0" err="1" smtClean="0">
                <a:solidFill>
                  <a:schemeClr val="tx1"/>
                </a:solidFill>
                <a:effectLst/>
                <a:latin typeface="+mn-lt"/>
                <a:ea typeface="+mn-ea"/>
                <a:cs typeface="+mn-cs"/>
              </a:rPr>
              <a:t>Deidentified</a:t>
            </a:r>
            <a:r>
              <a:rPr lang="en-US" sz="1200" kern="1200" dirty="0" smtClean="0">
                <a:solidFill>
                  <a:schemeClr val="tx1"/>
                </a:solidFill>
                <a:effectLst/>
                <a:latin typeface="+mn-lt"/>
                <a:ea typeface="+mn-ea"/>
                <a:cs typeface="+mn-cs"/>
              </a:rPr>
              <a:t> archival data were examined from a sample of 1,111 inpatients treated at a large forensic psychiatric facility in the western United States</a:t>
            </a:r>
          </a:p>
          <a:p>
            <a:pPr marL="171450" indent="-171450">
              <a:spcBef>
                <a:spcPts val="0"/>
              </a:spcBef>
              <a:buFont typeface="Arial" panose="020B0604020202020204" pitchFamily="34" charset="0"/>
              <a:buChar cha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DSM-IV-TR Axis I diagnoses were recoded to create four patient groups.</a:t>
            </a:r>
            <a:r>
              <a:rPr lang="en-US" sz="1200" kern="1200" baseline="0" dirty="0" smtClean="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dirty="0" smtClean="0"/>
              <a:t>(1) those with at least one </a:t>
            </a:r>
            <a:r>
              <a:rPr lang="en-US" sz="1200" b="1" dirty="0" smtClean="0"/>
              <a:t>mood disorder</a:t>
            </a:r>
            <a:r>
              <a:rPr lang="en-US" sz="1200" dirty="0" smtClean="0"/>
              <a:t> but no psychotic disorders </a:t>
            </a:r>
          </a:p>
          <a:p>
            <a:endParaRPr lang="en-US" sz="1200" dirty="0" smtClean="0"/>
          </a:p>
          <a:p>
            <a:r>
              <a:rPr lang="en-US" sz="1200" dirty="0" smtClean="0"/>
              <a:t>(2) those with </a:t>
            </a:r>
            <a:r>
              <a:rPr lang="en-US" sz="1200" b="1" dirty="0" smtClean="0"/>
              <a:t>mood </a:t>
            </a:r>
            <a:r>
              <a:rPr lang="en-US" sz="1200" b="1" i="1" dirty="0" smtClean="0"/>
              <a:t>and </a:t>
            </a:r>
            <a:r>
              <a:rPr lang="en-US" sz="1200" b="1" dirty="0" smtClean="0"/>
              <a:t>psychotic disorders</a:t>
            </a:r>
            <a:endParaRPr lang="en-US" sz="1200" dirty="0" smtClean="0"/>
          </a:p>
          <a:p>
            <a:pPr marL="0" indent="0">
              <a:buNone/>
            </a:pPr>
            <a:endParaRPr lang="en-US" sz="1200" dirty="0" smtClean="0"/>
          </a:p>
          <a:p>
            <a:r>
              <a:rPr lang="en-US" sz="1200" dirty="0" smtClean="0"/>
              <a:t>(3) those with at least one </a:t>
            </a:r>
            <a:r>
              <a:rPr lang="en-US" sz="1200" b="1" dirty="0" smtClean="0"/>
              <a:t>psychotic disorder</a:t>
            </a:r>
            <a:r>
              <a:rPr lang="en-US" sz="1200" dirty="0" smtClean="0"/>
              <a:t> but no mood disorders </a:t>
            </a:r>
          </a:p>
          <a:p>
            <a:pPr marL="0" indent="0">
              <a:buNone/>
            </a:pPr>
            <a:endParaRPr lang="en-US" sz="1200" dirty="0" smtClean="0"/>
          </a:p>
          <a:p>
            <a:r>
              <a:rPr lang="en-US" sz="1200" dirty="0" smtClean="0"/>
              <a:t>(4) those with </a:t>
            </a:r>
            <a:r>
              <a:rPr lang="en-US" sz="1200" b="1" dirty="0" smtClean="0"/>
              <a:t>neither</a:t>
            </a:r>
            <a:r>
              <a:rPr lang="en-US" sz="1200" dirty="0" smtClean="0"/>
              <a:t> mood or psychotic disorders </a:t>
            </a:r>
          </a:p>
          <a:p>
            <a:pPr marL="171450" indent="-171450">
              <a:spcBef>
                <a:spcPts val="0"/>
              </a:spcBef>
              <a:buFont typeface="Arial" panose="020B0604020202020204" pitchFamily="34" charset="0"/>
              <a:buChar char="•"/>
            </a:pPr>
            <a:endParaRPr lang="en-US" sz="1200" kern="1200" dirty="0" smtClean="0">
              <a:solidFill>
                <a:schemeClr val="tx1"/>
              </a:solidFill>
              <a:effectLst/>
              <a:latin typeface="+mn-lt"/>
              <a:ea typeface="+mn-ea"/>
              <a:cs typeface="+mn-cs"/>
            </a:endParaRPr>
          </a:p>
          <a:p>
            <a:pPr>
              <a:spcBef>
                <a:spcPts val="0"/>
              </a:spcBef>
              <a:buNone/>
            </a:pPr>
            <a:endParaRPr lang="en-US" sz="1200" kern="1200" dirty="0" smtClean="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[CLICK] Invalid protocols</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were removed using standardized procedures</a:t>
            </a:r>
            <a:r>
              <a:rPr lang="en-US" sz="1200" b="0" i="1" u="none" strike="noStrike" kern="1200" dirty="0" smtClean="0">
                <a:solidFill>
                  <a:schemeClr val="tx1"/>
                </a:solidFill>
                <a:effectLst/>
                <a:latin typeface="+mn-lt"/>
                <a:ea typeface="+mn-ea"/>
                <a:cs typeface="+mn-cs"/>
              </a:rPr>
              <a:t> </a:t>
            </a:r>
            <a:r>
              <a:rPr lang="en-US" sz="1200" b="0" i="0" u="none" strike="noStrike" kern="1200" baseline="0" dirty="0" smtClean="0">
                <a:solidFill>
                  <a:schemeClr val="tx1"/>
                </a:solidFill>
                <a:effectLst/>
                <a:latin typeface="+mn-lt"/>
                <a:ea typeface="+mn-ea"/>
                <a:cs typeface="+mn-cs"/>
              </a:rPr>
              <a:t>[CLICK] leaving us with our final diagnostic group sizes for study 1.</a:t>
            </a:r>
            <a:endParaRPr lang="en-US" sz="1200" b="0" i="0" u="none" strike="noStrike" kern="1200" dirty="0" smtClean="0">
              <a:solidFill>
                <a:schemeClr val="tx1"/>
              </a:solidFill>
              <a:effectLst/>
              <a:latin typeface="+mn-lt"/>
              <a:ea typeface="+mn-ea"/>
              <a:cs typeface="+mn-cs"/>
            </a:endParaRPr>
          </a:p>
          <a:p>
            <a:pPr marL="171450" indent="-171450" fontAlgn="base">
              <a:buFont typeface="Arial" panose="020B0604020202020204" pitchFamily="34" charset="0"/>
              <a:buChar char="•"/>
            </a:pPr>
            <a:endParaRPr lang="en"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3593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sz="1200" baseline="0" dirty="0" smtClean="0"/>
              <a:t>I first hypothesized;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a:t>
            </a:r>
            <a:r>
              <a:rPr lang="en-US" sz="1200" baseline="0" dirty="0" smtClean="0"/>
              <a:t> purely</a:t>
            </a:r>
            <a:r>
              <a:rPr lang="en-US" sz="1200" dirty="0" smtClean="0"/>
              <a:t> </a:t>
            </a:r>
            <a:r>
              <a:rPr lang="en-US" sz="1200" u="sng" dirty="0" smtClean="0"/>
              <a:t>mood disorders group</a:t>
            </a:r>
            <a:r>
              <a:rPr lang="en-US" sz="1200" dirty="0" smtClean="0"/>
              <a:t> and the </a:t>
            </a:r>
            <a:r>
              <a:rPr lang="en-US" sz="1200" u="sng" dirty="0" smtClean="0"/>
              <a:t>mood</a:t>
            </a:r>
            <a:r>
              <a:rPr lang="en-US" sz="1200" u="sng" baseline="0" dirty="0" smtClean="0"/>
              <a:t> with a </a:t>
            </a:r>
            <a:r>
              <a:rPr lang="en-US" sz="1200" u="sng" dirty="0" smtClean="0"/>
              <a:t>psychotic disorder</a:t>
            </a:r>
            <a:r>
              <a:rPr lang="en-US" sz="1200" dirty="0" smtClean="0"/>
              <a:t> group would exhibit </a:t>
            </a:r>
            <a:r>
              <a:rPr lang="en-US" sz="1200" u="none" dirty="0" smtClean="0"/>
              <a:t>higher scores </a:t>
            </a:r>
            <a:r>
              <a:rPr lang="en-US" sz="1200" dirty="0" smtClean="0"/>
              <a:t>on these internalizing scales</a:t>
            </a:r>
            <a:r>
              <a:rPr lang="en-US" sz="1200" baseline="0" dirty="0" smtClean="0"/>
              <a:t> which measure depressive symptoms as well as mood instability</a:t>
            </a:r>
            <a:r>
              <a:rPr lang="en-US" sz="1200" dirty="0" smtClean="0"/>
              <a:t>, as compared to the purely </a:t>
            </a:r>
            <a:r>
              <a:rPr lang="en-US" sz="1200" u="sng" dirty="0" smtClean="0"/>
              <a:t>psychotic disorders group </a:t>
            </a:r>
            <a:r>
              <a:rPr lang="en-US" sz="1200" dirty="0" smtClean="0"/>
              <a:t>and "</a:t>
            </a:r>
            <a:r>
              <a:rPr lang="en-US" sz="1200" u="sng" dirty="0" smtClean="0"/>
              <a:t>other" diagnostic group.</a:t>
            </a:r>
            <a:endParaRPr lang="en-US" sz="1200" u="none" dirty="0" smtClean="0"/>
          </a:p>
          <a:p>
            <a:pPr>
              <a:spcBef>
                <a:spcPts val="0"/>
              </a:spcBef>
              <a:buNone/>
            </a:pPr>
            <a:endParaRPr lang="en" sz="1200" dirty="0" smtClean="0">
              <a:solidFill>
                <a:schemeClr val="dk1"/>
              </a:solidFill>
              <a:latin typeface="Calibri"/>
              <a:ea typeface="Calibri"/>
              <a:cs typeface="Calibri"/>
              <a:sym typeface="Calibri"/>
            </a:endParaRPr>
          </a:p>
          <a:p>
            <a:pPr>
              <a:spcBef>
                <a:spcPts val="0"/>
              </a:spcBef>
              <a:buNone/>
            </a:pPr>
            <a:endParaRPr lang="en" sz="1200" dirty="0" smtClean="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3794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171450" marR="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I also</a:t>
            </a:r>
            <a:r>
              <a:rPr lang="en-US" sz="1200" baseline="0" dirty="0" smtClean="0"/>
              <a:t> hypothesized, </a:t>
            </a:r>
            <a:endParaRPr lang="en-US" sz="1200" dirty="0" smtClean="0"/>
          </a:p>
          <a:p>
            <a:pPr marL="171450" marR="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 purely </a:t>
            </a:r>
            <a:r>
              <a:rPr lang="en-US" sz="1200" u="sng" dirty="0" smtClean="0"/>
              <a:t>psychotic disorders </a:t>
            </a:r>
            <a:r>
              <a:rPr lang="en-US" sz="1200" dirty="0" smtClean="0"/>
              <a:t>and </a:t>
            </a:r>
            <a:r>
              <a:rPr lang="en-US" sz="1200" u="sng" dirty="0" smtClean="0"/>
              <a:t>mood</a:t>
            </a:r>
            <a:r>
              <a:rPr lang="en-US" sz="1200" u="sng" baseline="0" dirty="0" smtClean="0"/>
              <a:t> with a </a:t>
            </a:r>
            <a:r>
              <a:rPr lang="en-US" sz="1200" u="sng" dirty="0" smtClean="0"/>
              <a:t>psychotic disorders groups</a:t>
            </a:r>
            <a:r>
              <a:rPr lang="en-US" sz="1200" dirty="0" smtClean="0"/>
              <a:t> would exhibit </a:t>
            </a:r>
            <a:r>
              <a:rPr lang="en-US" sz="1200" u="sng" dirty="0" smtClean="0"/>
              <a:t>higher scores</a:t>
            </a:r>
            <a:r>
              <a:rPr lang="en-US" sz="1200" dirty="0" smtClean="0"/>
              <a:t> on </a:t>
            </a:r>
            <a:r>
              <a:rPr lang="en-US" sz="1200" dirty="0" err="1" smtClean="0"/>
              <a:t>psychoticsm</a:t>
            </a:r>
            <a:r>
              <a:rPr lang="en-US" sz="1200" dirty="0" smtClean="0"/>
              <a:t>-related symptom scales,</a:t>
            </a:r>
            <a:r>
              <a:rPr lang="en-US" sz="1200" baseline="0" dirty="0" smtClean="0"/>
              <a:t> </a:t>
            </a:r>
            <a:r>
              <a:rPr lang="en-US" sz="1200" dirty="0" smtClean="0"/>
              <a:t>as compared to the mood disorder and other disorder groups</a:t>
            </a:r>
          </a:p>
          <a:p>
            <a:pPr>
              <a:spcBef>
                <a:spcPts val="0"/>
              </a:spcBef>
              <a:buNone/>
            </a:pPr>
            <a:endParaRPr lang="en" sz="1200" dirty="0" smtClean="0">
              <a:solidFill>
                <a:schemeClr val="dk1"/>
              </a:solidFill>
              <a:latin typeface="Calibri"/>
              <a:ea typeface="Calibri"/>
              <a:cs typeface="Calibri"/>
              <a:sym typeface="Calibri"/>
            </a:endParaRPr>
          </a:p>
          <a:p>
            <a:pPr>
              <a:spcBef>
                <a:spcPts val="0"/>
              </a:spcBef>
              <a:buNone/>
            </a:pPr>
            <a:endParaRPr lang="en" sz="1200" dirty="0" smtClean="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619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3850" marR="0" lvl="0" indent="-171450" algn="l" defTabSz="914400" rtl="0" eaLnBrk="1" fontAlgn="auto" latinLnBrk="0" hangingPunct="1">
              <a:lnSpc>
                <a:spcPct val="100000"/>
              </a:lnSpc>
              <a:spcBef>
                <a:spcPts val="0"/>
              </a:spcBef>
              <a:spcAft>
                <a:spcPts val="0"/>
              </a:spcAft>
              <a:buClr>
                <a:schemeClr val="dk1"/>
              </a:buClr>
              <a:buSzPct val="100000"/>
              <a:buFont typeface="Arial" panose="020B0604020202020204" pitchFamily="34" charset="0"/>
              <a:buChar char="•"/>
              <a:tabLst/>
              <a:defRPr/>
            </a:pPr>
            <a:r>
              <a:rPr lang="en" sz="1100" dirty="0" smtClean="0">
                <a:solidFill>
                  <a:schemeClr val="dk1"/>
                </a:solidFill>
                <a:latin typeface="Calibri"/>
                <a:ea typeface="Calibri"/>
                <a:cs typeface="Calibri"/>
                <a:sym typeface="Calibri"/>
              </a:rPr>
              <a:t>In both</a:t>
            </a:r>
            <a:r>
              <a:rPr lang="en" sz="1100" baseline="0" dirty="0" smtClean="0">
                <a:solidFill>
                  <a:schemeClr val="dk1"/>
                </a:solidFill>
                <a:latin typeface="Calibri"/>
                <a:ea typeface="Calibri"/>
                <a:cs typeface="Calibri"/>
                <a:sym typeface="Calibri"/>
              </a:rPr>
              <a:t> studies,</a:t>
            </a:r>
            <a:r>
              <a:rPr lang="en-US" dirty="0" smtClean="0"/>
              <a:t> Independent samples t-tests and</a:t>
            </a:r>
            <a:r>
              <a:rPr lang="en-US" baseline="0" dirty="0" smtClean="0"/>
              <a:t> Hedges’ </a:t>
            </a:r>
            <a:r>
              <a:rPr lang="en-US" i="1" baseline="0" dirty="0" smtClean="0"/>
              <a:t>g </a:t>
            </a:r>
            <a:r>
              <a:rPr lang="en-US" i="0" baseline="0" dirty="0" smtClean="0"/>
              <a:t>were assessed to compare mean scores across groups.</a:t>
            </a:r>
            <a:endParaRPr lang="en" sz="1100" baseline="0" dirty="0" smtClean="0">
              <a:solidFill>
                <a:schemeClr val="dk1"/>
              </a:solidFill>
              <a:latin typeface="Calibri"/>
              <a:ea typeface="Calibri"/>
              <a:cs typeface="Calibri"/>
              <a:sym typeface="Calibri"/>
            </a:endParaRPr>
          </a:p>
          <a:p>
            <a:pPr marL="323850" marR="0" lvl="0" indent="-171450" algn="l" defTabSz="914400" rtl="0" eaLnBrk="1" fontAlgn="auto" latinLnBrk="0" hangingPunct="1">
              <a:lnSpc>
                <a:spcPct val="100000"/>
              </a:lnSpc>
              <a:spcBef>
                <a:spcPts val="0"/>
              </a:spcBef>
              <a:spcAft>
                <a:spcPts val="0"/>
              </a:spcAft>
              <a:buClr>
                <a:schemeClr val="dk1"/>
              </a:buClr>
              <a:buSzPct val="100000"/>
              <a:buFont typeface="Arial" panose="020B0604020202020204" pitchFamily="34" charset="0"/>
              <a:buChar char="•"/>
              <a:tabLst/>
              <a:defRPr/>
            </a:pPr>
            <a:endParaRPr lang="en-US" sz="11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100" kern="1200" dirty="0" smtClean="0">
                <a:solidFill>
                  <a:schemeClr val="tx1"/>
                </a:solidFill>
                <a:effectLst/>
                <a:latin typeface="+mn-lt"/>
                <a:ea typeface="+mn-ea"/>
                <a:cs typeface="+mn-cs"/>
              </a:rPr>
              <a:t>This table</a:t>
            </a:r>
            <a:r>
              <a:rPr lang="en-US" sz="1100" kern="1200" baseline="0" dirty="0" smtClean="0">
                <a:solidFill>
                  <a:schemeClr val="tx1"/>
                </a:solidFill>
                <a:effectLst/>
                <a:latin typeface="+mn-lt"/>
                <a:ea typeface="+mn-ea"/>
                <a:cs typeface="+mn-cs"/>
              </a:rPr>
              <a:t> displays the mean scale scores of each group, as well as hedges' g values for pairwise comparisons, with </a:t>
            </a:r>
            <a:r>
              <a:rPr lang="en-US" sz="1100" u="sng" kern="1200" baseline="0" dirty="0" smtClean="0">
                <a:solidFill>
                  <a:schemeClr val="tx1"/>
                </a:solidFill>
                <a:effectLst/>
                <a:latin typeface="+mn-lt"/>
                <a:ea typeface="+mn-ea"/>
                <a:cs typeface="+mn-cs"/>
              </a:rPr>
              <a:t>all statistically significant </a:t>
            </a:r>
            <a:r>
              <a:rPr lang="en-US" sz="1100" kern="1200" baseline="0" dirty="0" smtClean="0">
                <a:solidFill>
                  <a:schemeClr val="tx1"/>
                </a:solidFill>
                <a:effectLst/>
                <a:latin typeface="+mn-lt"/>
                <a:ea typeface="+mn-ea"/>
                <a:cs typeface="+mn-cs"/>
              </a:rPr>
              <a:t>differences bolded and including an asterisk.</a:t>
            </a:r>
          </a:p>
          <a:p>
            <a:pPr marL="457200" lvl="1"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238203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100" kern="1200" dirty="0" smtClean="0">
                <a:solidFill>
                  <a:schemeClr val="tx1"/>
                </a:solidFill>
                <a:effectLst/>
                <a:latin typeface="+mn-lt"/>
                <a:ea typeface="+mn-ea"/>
                <a:cs typeface="+mn-cs"/>
              </a:rPr>
              <a:t>For hypothesis 1</a:t>
            </a:r>
            <a:r>
              <a:rPr lang="en-US" sz="1100" kern="1200" baseline="0" dirty="0" smtClean="0">
                <a:solidFill>
                  <a:schemeClr val="tx1"/>
                </a:solidFill>
                <a:effectLst/>
                <a:latin typeface="+mn-lt"/>
                <a:ea typeface="+mn-ea"/>
                <a:cs typeface="+mn-cs"/>
              </a:rPr>
              <a:t> most scales demonstrated statistically and practically significant effects in distinguishing </a:t>
            </a:r>
            <a:r>
              <a:rPr lang="en-US" sz="1100" kern="1200" dirty="0" smtClean="0">
                <a:solidFill>
                  <a:schemeClr val="tx1"/>
                </a:solidFill>
                <a:effectLst/>
                <a:latin typeface="+mn-lt"/>
                <a:ea typeface="+mn-ea"/>
                <a:cs typeface="+mn-cs"/>
              </a:rPr>
              <a:t>between mood only and psychotic only groups, </a:t>
            </a:r>
          </a:p>
          <a:p>
            <a:pPr marL="171450" indent="-171450">
              <a:buFont typeface="Arial" panose="020B0604020202020204" pitchFamily="34" charset="0"/>
              <a:buChar char="•"/>
            </a:pPr>
            <a:r>
              <a:rPr lang="en-US" sz="1100" kern="1200" dirty="0" smtClean="0">
                <a:solidFill>
                  <a:schemeClr val="tx1"/>
                </a:solidFill>
                <a:effectLst/>
                <a:latin typeface="+mn-lt"/>
                <a:ea typeface="+mn-ea"/>
                <a:cs typeface="+mn-cs"/>
              </a:rPr>
              <a:t>[Click] with the EID scale</a:t>
            </a:r>
            <a:r>
              <a:rPr lang="en-US" sz="1100" kern="1200" baseline="0" dirty="0" smtClean="0">
                <a:solidFill>
                  <a:schemeClr val="tx1"/>
                </a:solidFill>
                <a:effectLst/>
                <a:latin typeface="+mn-lt"/>
                <a:ea typeface="+mn-ea"/>
                <a:cs typeface="+mn-cs"/>
              </a:rPr>
              <a:t> [Click] demonstrating as most effective</a:t>
            </a:r>
            <a:r>
              <a:rPr lang="en-US" sz="1100" kern="1200" dirty="0" smtClean="0">
                <a:solidFill>
                  <a:schemeClr val="tx1"/>
                </a:solidFill>
                <a:effectLst/>
                <a:latin typeface="+mn-lt"/>
                <a:ea typeface="+mn-ea"/>
                <a:cs typeface="+mn-cs"/>
              </a:rPr>
              <a:t>,</a:t>
            </a:r>
          </a:p>
          <a:p>
            <a:pPr marL="457200" lvl="1"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698432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smtClean="0">
                <a:solidFill>
                  <a:schemeClr val="tx1"/>
                </a:solidFill>
                <a:effectLst/>
                <a:latin typeface="+mn-lt"/>
                <a:ea typeface="+mn-ea"/>
                <a:cs typeface="+mn-cs"/>
              </a:rPr>
              <a:t>The internalizing scales also distinguished between those with comorbid mood and psychotic disorders, and those with only  a psychotic disorder. </a:t>
            </a:r>
            <a:endParaRPr lang="en-US" sz="1100" kern="1200" dirty="0" smtClean="0">
              <a:solidFill>
                <a:schemeClr val="tx1"/>
              </a:solidFill>
              <a:effectLst/>
              <a:latin typeface="+mn-lt"/>
              <a:ea typeface="+mn-ea"/>
              <a:cs typeface="+mn-cs"/>
            </a:endParaRPr>
          </a:p>
          <a:p>
            <a:pPr marL="457200" lvl="1"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781624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kern="1200" dirty="0" smtClean="0">
                <a:solidFill>
                  <a:schemeClr val="tx1"/>
                </a:solidFill>
                <a:effectLst/>
                <a:latin typeface="+mn-lt"/>
                <a:ea typeface="+mn-ea"/>
                <a:cs typeface="+mn-cs"/>
              </a:rPr>
              <a:t>Unexpectedly the "Other Disorder" group reported many depressive symptoms and therefore had few differences compared to the</a:t>
            </a:r>
            <a:r>
              <a:rPr lang="en-US" sz="1100" kern="1200" baseline="0" dirty="0" smtClean="0">
                <a:solidFill>
                  <a:schemeClr val="tx1"/>
                </a:solidFill>
                <a:effectLst/>
                <a:latin typeface="+mn-lt"/>
                <a:ea typeface="+mn-ea"/>
                <a:cs typeface="+mn-cs"/>
              </a:rPr>
              <a:t> mood disorder groups</a:t>
            </a: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1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496131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smtClean="0">
                <a:solidFill>
                  <a:schemeClr val="tx1"/>
                </a:solidFill>
                <a:effectLst/>
                <a:latin typeface="+mn-lt"/>
                <a:ea typeface="+mn-ea"/>
                <a:cs typeface="+mn-cs"/>
              </a:rPr>
              <a:t>Hypothesis 2 was partially</a:t>
            </a:r>
            <a:r>
              <a:rPr lang="en-US" sz="1100" kern="1200" baseline="0" dirty="0" smtClean="0">
                <a:solidFill>
                  <a:schemeClr val="tx1"/>
                </a:solidFill>
                <a:effectLst/>
                <a:latin typeface="+mn-lt"/>
                <a:ea typeface="+mn-ea"/>
                <a:cs typeface="+mn-cs"/>
              </a:rPr>
              <a:t> supported with small, practically significant differences observed between groups with and without psychotic disorders.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smtClean="0">
                <a:solidFill>
                  <a:schemeClr val="tx1"/>
                </a:solidFill>
                <a:effectLst/>
                <a:latin typeface="+mn-lt"/>
                <a:ea typeface="+mn-ea"/>
                <a:cs typeface="+mn-cs"/>
              </a:rPr>
              <a:t>Overall, study 1</a:t>
            </a:r>
            <a:r>
              <a:rPr lang="en-US" sz="1100" kern="1200" baseline="0" dirty="0" smtClean="0">
                <a:solidFill>
                  <a:schemeClr val="tx1"/>
                </a:solidFill>
                <a:effectLst/>
                <a:latin typeface="+mn-lt"/>
                <a:ea typeface="+mn-ea"/>
                <a:cs typeface="+mn-cs"/>
              </a:rPr>
              <a:t> results </a:t>
            </a:r>
            <a:r>
              <a:rPr lang="en-US" sz="1100" kern="1200" dirty="0" smtClean="0">
                <a:solidFill>
                  <a:schemeClr val="tx1"/>
                </a:solidFill>
                <a:effectLst/>
                <a:latin typeface="+mn-lt"/>
                <a:ea typeface="+mn-ea"/>
                <a:cs typeface="+mn-cs"/>
              </a:rPr>
              <a:t>support the construct validity of the MMPI-2-RF scales in distinguishing between mood and/or psychotic disorder</a:t>
            </a:r>
            <a:r>
              <a:rPr lang="en-US" sz="1100" kern="1200" baseline="0" dirty="0" smtClean="0">
                <a:solidFill>
                  <a:schemeClr val="tx1"/>
                </a:solidFill>
                <a:effectLst/>
                <a:latin typeface="+mn-lt"/>
                <a:ea typeface="+mn-ea"/>
                <a:cs typeface="+mn-cs"/>
              </a:rPr>
              <a:t> groups</a:t>
            </a:r>
            <a:r>
              <a:rPr lang="en-US" sz="1100" kern="1200" dirty="0" smtClean="0">
                <a:solidFill>
                  <a:schemeClr val="tx1"/>
                </a:solidFill>
                <a:effectLst/>
                <a:latin typeface="+mn-lt"/>
                <a:ea typeface="+mn-ea"/>
                <a:cs typeface="+mn-cs"/>
              </a:rPr>
              <a:t>. However, patients not diagnosed with</a:t>
            </a:r>
            <a:r>
              <a:rPr lang="en-US" sz="1100" kern="1200" baseline="0" dirty="0" smtClean="0">
                <a:solidFill>
                  <a:schemeClr val="tx1"/>
                </a:solidFill>
                <a:effectLst/>
                <a:latin typeface="+mn-lt"/>
                <a:ea typeface="+mn-ea"/>
                <a:cs typeface="+mn-cs"/>
              </a:rPr>
              <a:t> a mood </a:t>
            </a:r>
            <a:r>
              <a:rPr lang="en-US" sz="1100" kern="1200" dirty="0" smtClean="0">
                <a:solidFill>
                  <a:schemeClr val="tx1"/>
                </a:solidFill>
                <a:effectLst/>
                <a:latin typeface="+mn-lt"/>
                <a:ea typeface="+mn-ea"/>
                <a:cs typeface="+mn-cs"/>
              </a:rPr>
              <a:t>or</a:t>
            </a:r>
            <a:r>
              <a:rPr lang="en-US" sz="1100" kern="1200" baseline="0" dirty="0" smtClean="0">
                <a:solidFill>
                  <a:schemeClr val="tx1"/>
                </a:solidFill>
                <a:effectLst/>
                <a:latin typeface="+mn-lt"/>
                <a:ea typeface="+mn-ea"/>
                <a:cs typeface="+mn-cs"/>
              </a:rPr>
              <a:t> psychotic disorder still reported notable depression related symptoms,  suggesting mental health clinicians should evaluate and treat depression across diagnostic groups.</a:t>
            </a:r>
            <a:endParaRPr lang="en-US" sz="11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322397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5" name="Shape 155"/>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r>
              <a:rPr lang="en-US" dirty="0" err="1" smtClean="0"/>
              <a:t>Naz</a:t>
            </a:r>
            <a:r>
              <a:rPr lang="en-US" dirty="0" smtClean="0"/>
              <a:t> will now discuss study 2 which focused on pedophilic</a:t>
            </a:r>
            <a:r>
              <a:rPr lang="en-US" baseline="0" dirty="0" smtClean="0"/>
              <a:t> disorder vs other paraphilic disorders</a:t>
            </a:r>
            <a:endParaRPr dirty="0"/>
          </a:p>
        </p:txBody>
      </p:sp>
    </p:spTree>
    <p:extLst>
      <p:ext uri="{BB962C8B-B14F-4D97-AF65-F5344CB8AC3E}">
        <p14:creationId xmlns:p14="http://schemas.microsoft.com/office/powerpoint/2010/main" val="3997415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1" name="Shape 161"/>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 sz="1200" dirty="0">
                <a:solidFill>
                  <a:schemeClr val="dk1"/>
                </a:solidFill>
                <a:latin typeface="Calibri"/>
                <a:ea typeface="Calibri"/>
                <a:cs typeface="Calibri"/>
                <a:sym typeface="Calibri"/>
              </a:rPr>
              <a:t>Based on the literature, that compared those who </a:t>
            </a:r>
            <a:r>
              <a:rPr lang="en" sz="1200" dirty="0" smtClean="0">
                <a:solidFill>
                  <a:schemeClr val="dk1"/>
                </a:solidFill>
                <a:latin typeface="Calibri"/>
                <a:ea typeface="Calibri"/>
                <a:cs typeface="Calibri"/>
                <a:sym typeface="Calibri"/>
              </a:rPr>
              <a:t>offend </a:t>
            </a:r>
            <a:r>
              <a:rPr lang="en" sz="1200" dirty="0">
                <a:solidFill>
                  <a:schemeClr val="dk1"/>
                </a:solidFill>
                <a:latin typeface="Calibri"/>
                <a:ea typeface="Calibri"/>
                <a:cs typeface="Calibri"/>
                <a:sym typeface="Calibri"/>
              </a:rPr>
              <a:t>against children versus against adults, I hypothesized that inpatients diagnosed with </a:t>
            </a:r>
            <a:r>
              <a:rPr lang="en" sz="1200" dirty="0" smtClean="0">
                <a:solidFill>
                  <a:schemeClr val="dk1"/>
                </a:solidFill>
                <a:latin typeface="Calibri"/>
                <a:ea typeface="Calibri"/>
                <a:cs typeface="Calibri"/>
                <a:sym typeface="Calibri"/>
              </a:rPr>
              <a:t>paedophilic</a:t>
            </a:r>
            <a:r>
              <a:rPr lang="en" sz="1200" baseline="0" dirty="0" smtClean="0">
                <a:solidFill>
                  <a:schemeClr val="dk1"/>
                </a:solidFill>
                <a:latin typeface="Calibri"/>
                <a:ea typeface="Calibri"/>
                <a:cs typeface="Calibri"/>
                <a:sym typeface="Calibri"/>
              </a:rPr>
              <a:t> disorder</a:t>
            </a:r>
            <a:r>
              <a:rPr lang="en" sz="1200" dirty="0" smtClean="0">
                <a:solidFill>
                  <a:schemeClr val="dk1"/>
                </a:solidFill>
                <a:latin typeface="Calibri"/>
                <a:ea typeface="Calibri"/>
                <a:cs typeface="Calibri"/>
                <a:sym typeface="Calibri"/>
              </a:rPr>
              <a:t> </a:t>
            </a:r>
            <a:r>
              <a:rPr lang="en" sz="1200" dirty="0">
                <a:solidFill>
                  <a:schemeClr val="dk1"/>
                </a:solidFill>
                <a:latin typeface="Calibri"/>
                <a:ea typeface="Calibri"/>
                <a:cs typeface="Calibri"/>
                <a:sym typeface="Calibri"/>
              </a:rPr>
              <a:t>would report significantly higher levels of depression, somatic concerns, anxiety, and interpersonal deficits/introversion, compared to inpatients diagnosed with other paraphilic disorders. </a:t>
            </a:r>
            <a:endParaRPr lang="en" sz="1200" dirty="0" smtClean="0">
              <a:solidFill>
                <a:schemeClr val="dk1"/>
              </a:solidFill>
              <a:latin typeface="Calibri"/>
              <a:ea typeface="Calibri"/>
              <a:cs typeface="Calibri"/>
              <a:sym typeface="Calibri"/>
            </a:endParaRPr>
          </a:p>
          <a:p>
            <a:pPr marL="0" indent="0">
              <a:buFont typeface="Arial" panose="020B0604020202020204" pitchFamily="34" charset="0"/>
              <a:buNone/>
            </a:pPr>
            <a:endParaRPr lang="en" sz="1200" dirty="0">
              <a:solidFill>
                <a:schemeClr val="dk1"/>
              </a:solidFill>
              <a:latin typeface="Calibri"/>
              <a:ea typeface="Calibri"/>
              <a:cs typeface="Calibri"/>
              <a:sym typeface="Calibri"/>
            </a:endParaRPr>
          </a:p>
          <a:p>
            <a:pPr marL="171450" indent="-171450">
              <a:buFont typeface="Arial" panose="020B0604020202020204" pitchFamily="34" charset="0"/>
              <a:buChar char="•"/>
            </a:pPr>
            <a:r>
              <a:rPr lang="en" sz="1200" dirty="0">
                <a:solidFill>
                  <a:schemeClr val="dk1"/>
                </a:solidFill>
                <a:latin typeface="Calibri"/>
                <a:ea typeface="Calibri"/>
                <a:cs typeface="Calibri"/>
                <a:sym typeface="Calibri"/>
              </a:rPr>
              <a:t>In particular, I expected the MMPI-2-RF scores of the following scales to exhibit significant </a:t>
            </a:r>
            <a:r>
              <a:rPr lang="en" sz="1200" dirty="0" smtClean="0">
                <a:solidFill>
                  <a:schemeClr val="dk1"/>
                </a:solidFill>
                <a:latin typeface="Calibri"/>
                <a:ea typeface="Calibri"/>
                <a:cs typeface="Calibri"/>
                <a:sym typeface="Calibri"/>
              </a:rPr>
              <a:t>differences.</a:t>
            </a:r>
            <a:r>
              <a:rPr lang="en" sz="1200" baseline="0" dirty="0" smtClean="0">
                <a:solidFill>
                  <a:schemeClr val="dk1"/>
                </a:solidFill>
                <a:latin typeface="Calibri"/>
                <a:ea typeface="Calibri"/>
                <a:cs typeface="Calibri"/>
                <a:sym typeface="Calibri"/>
              </a:rPr>
              <a:t> </a:t>
            </a:r>
            <a:r>
              <a:rPr lang="en-GB" sz="1200" dirty="0" smtClean="0">
                <a:solidFill>
                  <a:schemeClr val="dk1"/>
                </a:solidFill>
                <a:latin typeface="Calibri"/>
                <a:ea typeface="Calibri"/>
                <a:cs typeface="Calibri"/>
                <a:sym typeface="Calibri"/>
              </a:rPr>
              <a:t>C</a:t>
            </a:r>
            <a:r>
              <a:rPr lang="en" sz="1200" dirty="0" smtClean="0">
                <a:solidFill>
                  <a:schemeClr val="dk1"/>
                </a:solidFill>
                <a:latin typeface="Calibri"/>
                <a:ea typeface="Calibri"/>
                <a:cs typeface="Calibri"/>
                <a:sym typeface="Calibri"/>
              </a:rPr>
              <a:t>oncistent with the literature these scales measure constructs</a:t>
            </a:r>
            <a:r>
              <a:rPr lang="en" sz="1200" baseline="0" dirty="0" smtClean="0">
                <a:solidFill>
                  <a:schemeClr val="dk1"/>
                </a:solidFill>
                <a:latin typeface="Calibri"/>
                <a:ea typeface="Calibri"/>
                <a:cs typeface="Calibri"/>
                <a:sym typeface="Calibri"/>
              </a:rPr>
              <a:t> related to </a:t>
            </a:r>
          </a:p>
          <a:p>
            <a:pPr marL="628650" lvl="1" indent="-171450">
              <a:buFont typeface="Arial" panose="020B0604020202020204" pitchFamily="34" charset="0"/>
              <a:buChar char="•"/>
            </a:pPr>
            <a:r>
              <a:rPr lang="en" sz="1200" baseline="0" dirty="0" smtClean="0">
                <a:solidFill>
                  <a:schemeClr val="dk1"/>
                </a:solidFill>
                <a:latin typeface="Calibri"/>
                <a:ea typeface="Calibri"/>
                <a:cs typeface="Calibri"/>
                <a:sym typeface="Calibri"/>
              </a:rPr>
              <a:t>[CLICK] depression (such as suicidality)</a:t>
            </a:r>
          </a:p>
          <a:p>
            <a:pPr marL="628650" lvl="1" indent="-171450">
              <a:buFont typeface="Arial" panose="020B0604020202020204" pitchFamily="34" charset="0"/>
              <a:buChar char="•"/>
            </a:pPr>
            <a:r>
              <a:rPr lang="en" sz="1200" baseline="0" dirty="0" smtClean="0">
                <a:solidFill>
                  <a:schemeClr val="dk1"/>
                </a:solidFill>
                <a:latin typeface="Calibri"/>
                <a:ea typeface="Calibri"/>
                <a:cs typeface="Calibri"/>
                <a:sym typeface="Calibri"/>
              </a:rPr>
              <a:t>[CLICK] somatic conserns (such as malaise)</a:t>
            </a:r>
          </a:p>
          <a:p>
            <a:pPr marL="628650" lvl="1" indent="-171450">
              <a:buFont typeface="Arial" panose="020B0604020202020204" pitchFamily="34" charset="0"/>
              <a:buChar char="•"/>
            </a:pPr>
            <a:r>
              <a:rPr lang="en" sz="1200" baseline="0" dirty="0" smtClean="0">
                <a:solidFill>
                  <a:schemeClr val="dk1"/>
                </a:solidFill>
                <a:latin typeface="Calibri"/>
                <a:ea typeface="Calibri"/>
                <a:cs typeface="Calibri"/>
                <a:sym typeface="Calibri"/>
              </a:rPr>
              <a:t>[CLICK] anxiety (like stress and worry), and </a:t>
            </a:r>
          </a:p>
          <a:p>
            <a:pPr marL="628650" lvl="1" indent="-171450">
              <a:buFont typeface="Arial" panose="020B0604020202020204" pitchFamily="34" charset="0"/>
              <a:buChar char="•"/>
            </a:pPr>
            <a:r>
              <a:rPr lang="en" sz="1200" baseline="0" dirty="0" smtClean="0">
                <a:solidFill>
                  <a:schemeClr val="dk1"/>
                </a:solidFill>
                <a:latin typeface="Calibri"/>
                <a:ea typeface="Calibri"/>
                <a:cs typeface="Calibri"/>
                <a:sym typeface="Calibri"/>
              </a:rPr>
              <a:t>[CLICK] interpersonal problems related to poor self-esteem (such as, shyness).</a:t>
            </a:r>
            <a:endParaRPr lang="en" sz="1200" dirty="0" smtClean="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1714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7" name="Shape 167"/>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fontAlgn="base">
              <a:buFont typeface="Arial" panose="020B0604020202020204" pitchFamily="34" charset="0"/>
              <a:buChar char="•"/>
            </a:pPr>
            <a:r>
              <a:rPr lang="en-GB" dirty="0"/>
              <a:t>In order to test this hypothesis, </a:t>
            </a:r>
            <a:r>
              <a:rPr lang="en-GB" dirty="0" smtClean="0"/>
              <a:t>psychiatric </a:t>
            </a:r>
            <a:r>
              <a:rPr lang="en-GB" dirty="0"/>
              <a:t>diagnoses were re-coded to form two patient groups</a:t>
            </a:r>
            <a:r>
              <a:rPr lang="en-GB" dirty="0" smtClean="0"/>
              <a:t>: [CLICK] 36 </a:t>
            </a:r>
            <a:r>
              <a:rPr lang="en-GB" dirty="0"/>
              <a:t>diagnosed with </a:t>
            </a:r>
            <a:r>
              <a:rPr lang="en-GB" dirty="0" smtClean="0"/>
              <a:t>paedophilic </a:t>
            </a:r>
            <a:r>
              <a:rPr lang="en-GB" dirty="0"/>
              <a:t>disorder but no other paraphilic disorder, and </a:t>
            </a:r>
            <a:r>
              <a:rPr lang="en-GB" dirty="0" smtClean="0"/>
              <a:t>13 </a:t>
            </a:r>
            <a:r>
              <a:rPr lang="en-GB" dirty="0"/>
              <a:t>diagnosed with at least one paraphilic disorder, but not </a:t>
            </a:r>
            <a:r>
              <a:rPr lang="en-GB" dirty="0" smtClean="0"/>
              <a:t>paedophilic disorder,</a:t>
            </a:r>
            <a:r>
              <a:rPr lang="en-GB" baseline="0" dirty="0" smtClean="0"/>
              <a:t> </a:t>
            </a:r>
            <a:r>
              <a:rPr lang="en" sz="1200" baseline="0" dirty="0" smtClean="0">
                <a:solidFill>
                  <a:schemeClr val="dk1"/>
                </a:solidFill>
                <a:latin typeface="Calibri"/>
                <a:ea typeface="Calibri"/>
                <a:cs typeface="Calibri"/>
                <a:sym typeface="Calibri"/>
              </a:rPr>
              <a:t>who completed the MMPI-2-RF in a valid manner.</a:t>
            </a:r>
            <a:endParaRPr lang="en"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4637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US" dirty="0" smtClean="0"/>
              <a:t>Independent samples t-tests and</a:t>
            </a:r>
            <a:r>
              <a:rPr lang="en-US" baseline="0" dirty="0" smtClean="0"/>
              <a:t> Hedges’ </a:t>
            </a:r>
            <a:r>
              <a:rPr lang="en-US" i="1" baseline="0" dirty="0" smtClean="0"/>
              <a:t>g </a:t>
            </a:r>
            <a:r>
              <a:rPr lang="en-US" i="0" baseline="0" dirty="0" smtClean="0"/>
              <a:t>were examined.</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For scales</a:t>
            </a:r>
            <a:r>
              <a:rPr lang="en-US" baseline="0" dirty="0" smtClean="0"/>
              <a:t> measuring depressive symptoms, 2 exhibited </a:t>
            </a:r>
            <a:r>
              <a:rPr lang="en-US" i="0" baseline="0" dirty="0" smtClean="0"/>
              <a:t>statistical and practical significance:</a:t>
            </a:r>
          </a:p>
          <a:p>
            <a:pPr marL="171450" indent="-171450">
              <a:buFont typeface="Arial" panose="020B0604020202020204" pitchFamily="34" charset="0"/>
              <a:buChar char="•"/>
            </a:pPr>
            <a:endParaRPr lang="en-US" i="0" baseline="0" dirty="0" smtClean="0"/>
          </a:p>
          <a:p>
            <a:pPr marL="171450" indent="-171450">
              <a:buFont typeface="Arial" panose="020B0604020202020204" pitchFamily="34" charset="0"/>
              <a:buChar char="•"/>
            </a:pPr>
            <a:r>
              <a:rPr lang="en-US" i="0" baseline="0" dirty="0" smtClean="0"/>
              <a:t>[CLICK] The emotional/internalizing dysfunction scale and the low positive emotions scale, with effect sizes of 0.63 and .71, respectively. </a:t>
            </a:r>
          </a:p>
          <a:p>
            <a:pPr marL="171450" indent="-171450">
              <a:buFont typeface="Arial" panose="020B0604020202020204" pitchFamily="34" charset="0"/>
              <a:buChar char="•"/>
            </a:pPr>
            <a:endParaRPr lang="en-US" i="0" baseline="0" dirty="0" smtClean="0"/>
          </a:p>
          <a:p>
            <a:pPr marL="171450" indent="-171450">
              <a:buFont typeface="Arial" panose="020B0604020202020204" pitchFamily="34" charset="0"/>
              <a:buChar char="•"/>
            </a:pPr>
            <a:r>
              <a:rPr lang="en-US" i="0" baseline="0" dirty="0" smtClean="0"/>
              <a:t>Specifically, the </a:t>
            </a:r>
            <a:r>
              <a:rPr lang="en-US" i="0" baseline="0" dirty="0" err="1" smtClean="0"/>
              <a:t>paedophilic</a:t>
            </a:r>
            <a:r>
              <a:rPr lang="en-US" i="0" baseline="0" dirty="0" smtClean="0"/>
              <a:t> disorder groups had moderately higher scores of these scales compared to the other paraphilic disorder group.</a:t>
            </a:r>
          </a:p>
        </p:txBody>
      </p:sp>
    </p:spTree>
    <p:extLst>
      <p:ext uri="{BB962C8B-B14F-4D97-AF65-F5344CB8AC3E}">
        <p14:creationId xmlns:p14="http://schemas.microsoft.com/office/powerpoint/2010/main" val="2616685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US" dirty="0" smtClean="0"/>
              <a:t>Independent samples t-tests and</a:t>
            </a:r>
            <a:r>
              <a:rPr lang="en-US" baseline="0" dirty="0" smtClean="0"/>
              <a:t> Hedges’ </a:t>
            </a:r>
            <a:r>
              <a:rPr lang="en-US" i="1" baseline="0" dirty="0" smtClean="0"/>
              <a:t>g </a:t>
            </a:r>
            <a:r>
              <a:rPr lang="en-US" i="0" baseline="0" dirty="0" smtClean="0"/>
              <a:t>were examined.</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For scales</a:t>
            </a:r>
            <a:r>
              <a:rPr lang="en-US" baseline="0" dirty="0" smtClean="0"/>
              <a:t> measuring depressive symptoms, 2 exhibited </a:t>
            </a:r>
            <a:r>
              <a:rPr lang="en-US" i="0" baseline="0" dirty="0" smtClean="0"/>
              <a:t>statistical and practical significance:</a:t>
            </a:r>
          </a:p>
          <a:p>
            <a:pPr marL="171450" indent="-171450">
              <a:buFont typeface="Arial" panose="020B0604020202020204" pitchFamily="34" charset="0"/>
              <a:buChar char="•"/>
            </a:pPr>
            <a:endParaRPr lang="en-US" i="0" baseline="0" dirty="0" smtClean="0"/>
          </a:p>
          <a:p>
            <a:pPr marL="171450" indent="-171450">
              <a:buFont typeface="Arial" panose="020B0604020202020204" pitchFamily="34" charset="0"/>
              <a:buChar char="•"/>
            </a:pPr>
            <a:r>
              <a:rPr lang="en-US" i="0" baseline="0" dirty="0" smtClean="0"/>
              <a:t>[CLICK] The emotional/internalizing dysfunction scale and the low positive emotions scale, with effect sizes of 0.63 and .71, respectively. </a:t>
            </a:r>
          </a:p>
          <a:p>
            <a:pPr marL="171450" indent="-171450">
              <a:buFont typeface="Arial" panose="020B0604020202020204" pitchFamily="34" charset="0"/>
              <a:buChar char="•"/>
            </a:pPr>
            <a:endParaRPr lang="en-US" i="0" baseline="0" dirty="0" smtClean="0"/>
          </a:p>
          <a:p>
            <a:pPr marL="171450" indent="-171450">
              <a:buFont typeface="Arial" panose="020B0604020202020204" pitchFamily="34" charset="0"/>
              <a:buChar char="•"/>
            </a:pPr>
            <a:r>
              <a:rPr lang="en-US" i="0" baseline="0" dirty="0" smtClean="0"/>
              <a:t>Specifically, the </a:t>
            </a:r>
            <a:r>
              <a:rPr lang="en-US" i="0" baseline="0" dirty="0" err="1" smtClean="0"/>
              <a:t>paedophilic</a:t>
            </a:r>
            <a:r>
              <a:rPr lang="en-US" i="0" baseline="0" dirty="0" smtClean="0"/>
              <a:t> disorder groups had moderately higher scores of these scales compared to the other paraphilic disorder group.</a:t>
            </a:r>
          </a:p>
        </p:txBody>
      </p:sp>
    </p:spTree>
    <p:extLst>
      <p:ext uri="{BB962C8B-B14F-4D97-AF65-F5344CB8AC3E}">
        <p14:creationId xmlns:p14="http://schemas.microsoft.com/office/powerpoint/2010/main" val="3174089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US" dirty="0" smtClean="0"/>
              <a:t>Similarly, those diagnosed with pedophilic</a:t>
            </a:r>
            <a:r>
              <a:rPr lang="en-US" baseline="0" dirty="0" smtClean="0"/>
              <a:t> disorder also exhibited more malaise and head pain, with effects of .80 and .72, respectively.</a:t>
            </a:r>
            <a:endParaRPr lang="en-US" dirty="0" smtClean="0"/>
          </a:p>
          <a:p>
            <a:endParaRPr lang="en-US" dirty="0" smtClean="0"/>
          </a:p>
          <a:p>
            <a:endParaRPr lang="en-US" baseline="0" dirty="0" smtClean="0"/>
          </a:p>
        </p:txBody>
      </p:sp>
    </p:spTree>
    <p:extLst>
      <p:ext uri="{BB962C8B-B14F-4D97-AF65-F5344CB8AC3E}">
        <p14:creationId xmlns:p14="http://schemas.microsoft.com/office/powerpoint/2010/main" val="631770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US" dirty="0" smtClean="0"/>
              <a:t>The</a:t>
            </a:r>
            <a:r>
              <a:rPr lang="en-US" baseline="0" dirty="0" smtClean="0"/>
              <a:t> anxiety scales did not exhibit statistically significant t-tests. Nevertheless, the effect sizes were notable, ranging from small to medium levels of practical significance.</a:t>
            </a:r>
          </a:p>
          <a:p>
            <a:endParaRPr lang="en-US" baseline="0" dirty="0" smtClean="0"/>
          </a:p>
          <a:p>
            <a:pPr marL="171450" indent="-171450">
              <a:buFont typeface="Arial" panose="020B0604020202020204" pitchFamily="34" charset="0"/>
              <a:buChar char="•"/>
            </a:pPr>
            <a:r>
              <a:rPr lang="en-US" baseline="0" dirty="0" smtClean="0"/>
              <a:t>[CLICK] The largest effects were seen for the stress and worry scale and </a:t>
            </a:r>
            <a:r>
              <a:rPr lang="en-US" dirty="0" smtClean="0"/>
              <a:t>the negative emotionality</a:t>
            </a:r>
            <a:r>
              <a:rPr lang="en-US" baseline="0" dirty="0" smtClean="0"/>
              <a:t> scale</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In sum, those with </a:t>
            </a:r>
            <a:r>
              <a:rPr lang="en-US" baseline="0" dirty="0" err="1" smtClean="0"/>
              <a:t>paedophilic</a:t>
            </a:r>
            <a:r>
              <a:rPr lang="en-US" baseline="0" dirty="0" smtClean="0"/>
              <a:t> disorder appear to have somewhat more anxiety than those with other paraphilic disorders</a:t>
            </a:r>
          </a:p>
          <a:p>
            <a:pPr marL="0" indent="0">
              <a:buFont typeface="Arial" panose="020B0604020202020204" pitchFamily="34" charset="0"/>
              <a:buNone/>
            </a:pPr>
            <a:endParaRPr lang="en-US" baseline="0" dirty="0" smtClean="0"/>
          </a:p>
          <a:p>
            <a:endParaRPr lang="en-US" dirty="0" smtClean="0"/>
          </a:p>
          <a:p>
            <a:endParaRPr lang="en-US" dirty="0" smtClean="0"/>
          </a:p>
          <a:p>
            <a:endParaRPr dirty="0"/>
          </a:p>
        </p:txBody>
      </p:sp>
    </p:spTree>
    <p:extLst>
      <p:ext uri="{BB962C8B-B14F-4D97-AF65-F5344CB8AC3E}">
        <p14:creationId xmlns:p14="http://schemas.microsoft.com/office/powerpoint/2010/main" val="1771971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a:t>
            </a:r>
            <a:r>
              <a:rPr lang="en-US" baseline="0" dirty="0" smtClean="0"/>
              <a:t> anxiety scales did not exhibit statistically significant t-tests. Nevertheless, the effect sizes were notable, ranging from small to medium levels of practical significance.</a:t>
            </a:r>
          </a:p>
          <a:p>
            <a:endParaRPr lang="en-US" baseline="0" dirty="0" smtClean="0"/>
          </a:p>
          <a:p>
            <a:pPr marL="171450" indent="-171450">
              <a:buFont typeface="Arial" panose="020B0604020202020204" pitchFamily="34" charset="0"/>
              <a:buChar char="•"/>
            </a:pPr>
            <a:r>
              <a:rPr lang="en-US" baseline="0" dirty="0" smtClean="0"/>
              <a:t>[CLICK] The largest effects were seen for the stress and worry scale and </a:t>
            </a:r>
            <a:r>
              <a:rPr lang="en-US" dirty="0" smtClean="0"/>
              <a:t>the negative emotionality</a:t>
            </a:r>
            <a:r>
              <a:rPr lang="en-US" baseline="0" dirty="0" smtClean="0"/>
              <a:t> scale</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In sum, those with </a:t>
            </a:r>
            <a:r>
              <a:rPr lang="en-US" baseline="0" dirty="0" err="1" smtClean="0"/>
              <a:t>paedophilic</a:t>
            </a:r>
            <a:r>
              <a:rPr lang="en-US" baseline="0" dirty="0" smtClean="0"/>
              <a:t> disorder appear to have somewhat more anxiety than those with other paraphilic disorders</a:t>
            </a:r>
          </a:p>
          <a:p>
            <a:pPr marL="0" indent="0">
              <a:buFont typeface="Arial" panose="020B0604020202020204" pitchFamily="34" charset="0"/>
              <a:buNone/>
            </a:pPr>
            <a:endParaRPr lang="en-US" baseline="0"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502730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US" dirty="0" smtClean="0"/>
              <a:t>3</a:t>
            </a:r>
            <a:r>
              <a:rPr lang="en-US" baseline="0" dirty="0" smtClean="0"/>
              <a:t> of the 4 </a:t>
            </a:r>
            <a:r>
              <a:rPr lang="en-US" dirty="0" smtClean="0"/>
              <a:t>introversion/interpersonal deficits scales</a:t>
            </a:r>
            <a:r>
              <a:rPr lang="en-US" baseline="0" dirty="0" smtClean="0"/>
              <a:t> exhibited practically significant differences, with those diagnosed with pedophilic disorder reporting more interpersonal passivity, social avoidance, and shyness than those with other paraphilic disorders.</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i="0" baseline="0" dirty="0" smtClean="0"/>
              <a:t>However, the groups had comparable </a:t>
            </a:r>
            <a:r>
              <a:rPr lang="en-US" i="0" baseline="0" dirty="0" err="1" smtClean="0"/>
              <a:t>Disaffiliativeness</a:t>
            </a:r>
            <a:r>
              <a:rPr lang="en-US" i="0" baseline="0" dirty="0" smtClean="0"/>
              <a:t> scores, indicating they were equally </a:t>
            </a:r>
            <a:r>
              <a:rPr lang="en-US" b="1" i="1" baseline="0" dirty="0" smtClean="0"/>
              <a:t>interested</a:t>
            </a:r>
            <a:r>
              <a:rPr lang="en-US" i="0" baseline="0" dirty="0" smtClean="0"/>
              <a:t> in social relationships</a:t>
            </a:r>
          </a:p>
        </p:txBody>
      </p:sp>
    </p:spTree>
    <p:extLst>
      <p:ext uri="{BB962C8B-B14F-4D97-AF65-F5344CB8AC3E}">
        <p14:creationId xmlns:p14="http://schemas.microsoft.com/office/powerpoint/2010/main" val="2978769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3" name="Shape 17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Although</a:t>
            </a:r>
            <a:r>
              <a:rPr lang="en-US" baseline="0" dirty="0" smtClean="0"/>
              <a:t> I made no hypotheses about the Interest scales, I found the </a:t>
            </a:r>
            <a:r>
              <a:rPr lang="en-US" baseline="0" dirty="0" err="1" smtClean="0"/>
              <a:t>Paedophilic</a:t>
            </a:r>
            <a:r>
              <a:rPr lang="en-US" baseline="0" dirty="0" smtClean="0"/>
              <a:t> Disorder group reported fewer hobbies – like aesthetic/literary or mechanical/physical interests – as compared to the other group, with large effects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Given these findings, treatment focused on developing hobbies may help to increase non-sexual pleasure seeking while reducing depression in individuals with </a:t>
            </a:r>
            <a:r>
              <a:rPr lang="en-US" baseline="0" dirty="0" err="1" smtClean="0"/>
              <a:t>paedophilic</a:t>
            </a:r>
            <a:r>
              <a:rPr lang="en-US" baseline="0" dirty="0" smtClean="0"/>
              <a:t> disorder</a:t>
            </a:r>
          </a:p>
        </p:txBody>
      </p:sp>
    </p:spTree>
    <p:extLst>
      <p:ext uri="{BB962C8B-B14F-4D97-AF65-F5344CB8AC3E}">
        <p14:creationId xmlns:p14="http://schemas.microsoft.com/office/powerpoint/2010/main" val="16159728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3" name="Shape 18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US" sz="900" dirty="0" smtClean="0"/>
              <a:t>[CLICK]</a:t>
            </a:r>
            <a:r>
              <a:rPr lang="en-US" sz="900" baseline="0" dirty="0" smtClean="0"/>
              <a:t> </a:t>
            </a:r>
            <a:r>
              <a:rPr lang="en-US" sz="900" dirty="0" smtClean="0"/>
              <a:t>These </a:t>
            </a:r>
            <a:r>
              <a:rPr lang="en-US" sz="900" dirty="0"/>
              <a:t>two studies </a:t>
            </a:r>
            <a:r>
              <a:rPr lang="en-US" sz="900" b="1" dirty="0"/>
              <a:t>extend the empirical literature </a:t>
            </a:r>
            <a:r>
              <a:rPr lang="en-US" sz="900" dirty="0"/>
              <a:t>demonstrating the </a:t>
            </a:r>
            <a:r>
              <a:rPr lang="en-US" sz="900" dirty="0" smtClean="0"/>
              <a:t>ability </a:t>
            </a:r>
            <a:r>
              <a:rPr lang="en-US" sz="900" dirty="0"/>
              <a:t>of the MMPI-2-RF in </a:t>
            </a:r>
            <a:r>
              <a:rPr lang="en-US" sz="900" dirty="0" smtClean="0"/>
              <a:t>differentiating between the diagnoses </a:t>
            </a:r>
            <a:r>
              <a:rPr lang="en-US" sz="900" dirty="0"/>
              <a:t>of individuals with </a:t>
            </a:r>
            <a:r>
              <a:rPr lang="en-US" sz="900" dirty="0" smtClean="0"/>
              <a:t>severe</a:t>
            </a:r>
            <a:r>
              <a:rPr lang="en-US" sz="900" baseline="0" dirty="0" smtClean="0"/>
              <a:t> mental illnesses</a:t>
            </a:r>
            <a:r>
              <a:rPr lang="en-US" sz="900" dirty="0" smtClean="0"/>
              <a:t>. </a:t>
            </a:r>
            <a:endParaRPr lang="en-US" sz="900" dirty="0"/>
          </a:p>
          <a:p>
            <a:pPr marL="171450" indent="-171450">
              <a:buFont typeface="Arial" panose="020B0604020202020204" pitchFamily="34" charset="0"/>
              <a:buChar char="•"/>
            </a:pPr>
            <a:endParaRPr lang="en-US" sz="900" dirty="0" smtClean="0"/>
          </a:p>
          <a:p>
            <a:pPr marL="171450" indent="-171450">
              <a:buFontTx/>
              <a:buChar char="-"/>
            </a:pPr>
            <a:r>
              <a:rPr lang="en-US" sz="900" i="1" baseline="0" dirty="0" smtClean="0"/>
              <a:t>Study 1 highlighted that the MMPI-2-RF can distinguish between groups diagnosed with mood or psychotic disorders</a:t>
            </a:r>
          </a:p>
          <a:p>
            <a:pPr marL="171450" indent="-171450">
              <a:buFontTx/>
              <a:buChar char="-"/>
            </a:pPr>
            <a:r>
              <a:rPr lang="en-US" sz="900" i="1" baseline="0" dirty="0" smtClean="0"/>
              <a:t>And Study 2, between groups diagnosed with </a:t>
            </a:r>
            <a:r>
              <a:rPr lang="en-US" sz="900" i="1" baseline="0" dirty="0" err="1" smtClean="0"/>
              <a:t>paedophilic</a:t>
            </a:r>
            <a:r>
              <a:rPr lang="en-US" sz="900" i="1" baseline="0" dirty="0" smtClean="0"/>
              <a:t> disorder vs other paraphilic disorders</a:t>
            </a:r>
            <a:endParaRPr lang="en-US" sz="900" i="1" dirty="0" smtClean="0"/>
          </a:p>
          <a:p>
            <a:pPr marL="0" indent="0">
              <a:buFont typeface="Arial" panose="020B0604020202020204" pitchFamily="34" charset="0"/>
              <a:buNone/>
            </a:pPr>
            <a:endParaRPr lang="en-US" sz="900" dirty="0" smtClean="0"/>
          </a:p>
          <a:p>
            <a:pPr marL="171450" indent="-171450">
              <a:buFont typeface="Arial" panose="020B0604020202020204" pitchFamily="34" charset="0"/>
              <a:buChar char="•"/>
            </a:pPr>
            <a:r>
              <a:rPr lang="en-US" sz="900" dirty="0" smtClean="0"/>
              <a:t>Our </a:t>
            </a:r>
            <a:r>
              <a:rPr lang="en-US" sz="900" dirty="0"/>
              <a:t>results </a:t>
            </a:r>
            <a:r>
              <a:rPr lang="en-US" sz="900" dirty="0" smtClean="0"/>
              <a:t>demonstrate </a:t>
            </a:r>
            <a:r>
              <a:rPr lang="en-US" sz="900" dirty="0"/>
              <a:t>the importance of treating a variety of symptoms for </a:t>
            </a:r>
            <a:r>
              <a:rPr lang="en-US" sz="900" dirty="0" smtClean="0"/>
              <a:t>forensic inpatients.</a:t>
            </a:r>
            <a:endParaRPr lang="en-US" sz="900" dirty="0"/>
          </a:p>
          <a:p>
            <a:pPr marL="171450" indent="-171450">
              <a:buFont typeface="Arial" panose="020B0604020202020204" pitchFamily="34" charset="0"/>
              <a:buChar char="•"/>
            </a:pPr>
            <a:endParaRPr lang="en-US" sz="900" dirty="0" smtClean="0"/>
          </a:p>
          <a:p>
            <a:pPr marL="171450" indent="-171450">
              <a:buFont typeface="Arial" panose="020B0604020202020204" pitchFamily="34" charset="0"/>
              <a:buChar char="•"/>
            </a:pPr>
            <a:r>
              <a:rPr lang="en-US" sz="900" dirty="0" smtClean="0"/>
              <a:t>[CLICK] </a:t>
            </a:r>
            <a:r>
              <a:rPr lang="en-US" sz="900" dirty="0"/>
              <a:t>Most specifically, it appears important to </a:t>
            </a:r>
            <a:r>
              <a:rPr lang="en-US" sz="900" b="1" dirty="0" smtClean="0"/>
              <a:t>treat</a:t>
            </a:r>
            <a:r>
              <a:rPr lang="en-US" sz="900" dirty="0" smtClean="0"/>
              <a:t> </a:t>
            </a:r>
            <a:r>
              <a:rPr lang="en-US" sz="900" dirty="0"/>
              <a:t>mood, anxiety, somatic, and psychotic symptoms </a:t>
            </a:r>
            <a:r>
              <a:rPr lang="en-US" sz="900" dirty="0" smtClean="0"/>
              <a:t>across groups</a:t>
            </a:r>
            <a:r>
              <a:rPr lang="en-US" sz="900" dirty="0"/>
              <a:t>, including those </a:t>
            </a:r>
            <a:r>
              <a:rPr lang="en-US" sz="900" dirty="0" smtClean="0"/>
              <a:t>not </a:t>
            </a:r>
            <a:r>
              <a:rPr lang="en-US" sz="900" dirty="0"/>
              <a:t>officially diagnosed with mood or psychotic disorders.</a:t>
            </a:r>
          </a:p>
          <a:p>
            <a:pPr marL="171450" indent="-171450">
              <a:buFont typeface="Arial" panose="020B0604020202020204" pitchFamily="34" charset="0"/>
              <a:buChar char="•"/>
            </a:pPr>
            <a:endParaRPr lang="en-US" sz="900" dirty="0" smtClean="0"/>
          </a:p>
          <a:p>
            <a:pPr marL="171450" indent="-171450">
              <a:buFont typeface="Arial" panose="020B0604020202020204" pitchFamily="34" charset="0"/>
              <a:buChar char="•"/>
            </a:pPr>
            <a:r>
              <a:rPr lang="en-US" sz="900" dirty="0" smtClean="0"/>
              <a:t>[CLICK] Finally, </a:t>
            </a:r>
            <a:r>
              <a:rPr lang="en-US" sz="900" b="1" dirty="0"/>
              <a:t>Future studies </a:t>
            </a:r>
            <a:r>
              <a:rPr lang="en-US" sz="900" dirty="0"/>
              <a:t>should examine the replicability </a:t>
            </a:r>
            <a:r>
              <a:rPr lang="en-US" sz="900" dirty="0" smtClean="0"/>
              <a:t>and </a:t>
            </a:r>
            <a:r>
              <a:rPr lang="en-US" sz="900" dirty="0" err="1" smtClean="0"/>
              <a:t>generalisabiliy</a:t>
            </a:r>
            <a:r>
              <a:rPr lang="en-US" sz="900" dirty="0" smtClean="0"/>
              <a:t> of </a:t>
            </a:r>
            <a:r>
              <a:rPr lang="en-US" sz="900" dirty="0"/>
              <a:t>these findings in larger samples </a:t>
            </a:r>
            <a:r>
              <a:rPr lang="en-US" sz="900" dirty="0" smtClean="0"/>
              <a:t>and other diagnostic groups. </a:t>
            </a:r>
            <a:endParaRPr sz="900" dirty="0"/>
          </a:p>
        </p:txBody>
      </p:sp>
    </p:spTree>
    <p:extLst>
      <p:ext uri="{BB962C8B-B14F-4D97-AF65-F5344CB8AC3E}">
        <p14:creationId xmlns:p14="http://schemas.microsoft.com/office/powerpoint/2010/main" val="3135213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3" name="Shape 183"/>
          <p:cNvSpPr txBox="1">
            <a:spLocks noGrp="1"/>
          </p:cNvSpPr>
          <p:nvPr>
            <p:ph type="body" idx="1"/>
          </p:nvPr>
        </p:nvSpPr>
        <p:spPr>
          <a:xfrm>
            <a:off x="701041" y="4415790"/>
            <a:ext cx="5608319" cy="4183380"/>
          </a:xfrm>
          <a:prstGeom prst="rect">
            <a:avLst/>
          </a:prstGeom>
        </p:spPr>
        <p:txBody>
          <a:bodyPr lIns="93162" tIns="93162" rIns="93162" bIns="93162" anchor="t" anchorCtr="0">
            <a:noAutofit/>
          </a:bodyPr>
          <a:lstStyle/>
          <a:p>
            <a:pPr marL="171450" indent="-171450">
              <a:buFont typeface="Arial" panose="020B0604020202020204" pitchFamily="34" charset="0"/>
              <a:buChar char="•"/>
            </a:pPr>
            <a:r>
              <a:rPr lang="en-US" dirty="0" smtClean="0"/>
              <a:t>Thank you for listening!</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We</a:t>
            </a:r>
            <a:r>
              <a:rPr lang="en-US" baseline="0" dirty="0" smtClean="0"/>
              <a:t> would like to thank the following for making both this study possible and our attendance today</a:t>
            </a:r>
            <a:endParaRPr dirty="0"/>
          </a:p>
        </p:txBody>
      </p:sp>
    </p:spTree>
    <p:extLst>
      <p:ext uri="{BB962C8B-B14F-4D97-AF65-F5344CB8AC3E}">
        <p14:creationId xmlns:p14="http://schemas.microsoft.com/office/powerpoint/2010/main" val="1442062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630848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57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8152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32001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7" name="Shape 1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152400" lvl="0" indent="0" rtl="0">
              <a:spcBef>
                <a:spcPts val="0"/>
              </a:spcBef>
              <a:buClr>
                <a:schemeClr val="dk1"/>
              </a:buClr>
              <a:buSzPct val="100000"/>
              <a:buFont typeface="Calibri"/>
              <a:buNone/>
            </a:pPr>
            <a:r>
              <a:rPr lang="en" sz="1200" dirty="0" smtClean="0">
                <a:solidFill>
                  <a:schemeClr val="dk1"/>
                </a:solidFill>
                <a:latin typeface="Calibri"/>
                <a:ea typeface="Calibri"/>
                <a:cs typeface="Calibri"/>
                <a:sym typeface="Calibri"/>
              </a:rPr>
              <a:t>In both</a:t>
            </a:r>
            <a:r>
              <a:rPr lang="en" sz="1200" baseline="0" dirty="0" smtClean="0">
                <a:solidFill>
                  <a:schemeClr val="dk1"/>
                </a:solidFill>
                <a:latin typeface="Calibri"/>
                <a:ea typeface="Calibri"/>
                <a:cs typeface="Calibri"/>
                <a:sym typeface="Calibri"/>
              </a:rPr>
              <a:t> studies, we compared means of individual sample groups to determine significant differences between them on MMPI-2-RF scale scores.</a:t>
            </a:r>
          </a:p>
          <a:p>
            <a:pPr marL="152400" lvl="0" indent="0" rtl="0">
              <a:spcBef>
                <a:spcPts val="0"/>
              </a:spcBef>
              <a:buClr>
                <a:schemeClr val="dk1"/>
              </a:buClr>
              <a:buSzPct val="100000"/>
              <a:buFont typeface="Calibri"/>
              <a:buNone/>
            </a:pPr>
            <a:endParaRPr lang="en" sz="1200" baseline="0" dirty="0" smtClean="0">
              <a:solidFill>
                <a:schemeClr val="dk1"/>
              </a:solidFill>
              <a:latin typeface="Calibri"/>
              <a:ea typeface="Calibri"/>
              <a:cs typeface="Calibri"/>
              <a:sym typeface="Calibri"/>
            </a:endParaRPr>
          </a:p>
          <a:p>
            <a:pPr marL="152400" lvl="0" indent="0" rtl="0">
              <a:spcBef>
                <a:spcPts val="0"/>
              </a:spcBef>
              <a:buClr>
                <a:schemeClr val="dk1"/>
              </a:buClr>
              <a:buSzPct val="100000"/>
              <a:buFont typeface="Calibri"/>
              <a:buNone/>
            </a:pPr>
            <a:r>
              <a:rPr lang="en" sz="1200" baseline="0" dirty="0" smtClean="0">
                <a:solidFill>
                  <a:schemeClr val="dk1"/>
                </a:solidFill>
                <a:latin typeface="Calibri"/>
                <a:ea typeface="Calibri"/>
                <a:cs typeface="Calibri"/>
                <a:sym typeface="Calibri"/>
              </a:rPr>
              <a:t>To do this we utilized indpendent samples t tests, and followed up by calculating, Hedges' G values to determine the size of these effects.</a:t>
            </a:r>
          </a:p>
          <a:p>
            <a:pPr marL="323850" lvl="0" indent="-171450" rtl="0">
              <a:spcBef>
                <a:spcPts val="0"/>
              </a:spcBef>
              <a:buClr>
                <a:schemeClr val="dk1"/>
              </a:buClr>
              <a:buSzPct val="100000"/>
              <a:buFont typeface="Arial" panose="020B0604020202020204" pitchFamily="34" charset="0"/>
              <a:buChar char="•"/>
            </a:pPr>
            <a:r>
              <a:rPr lang="en" sz="1200" baseline="0" dirty="0" smtClean="0">
                <a:solidFill>
                  <a:schemeClr val="dk1"/>
                </a:solidFill>
                <a:latin typeface="Calibri"/>
                <a:ea typeface="Calibri"/>
                <a:cs typeface="Calibri"/>
                <a:sym typeface="Calibri"/>
              </a:rPr>
              <a:t>Here you can see the range of values and the size of significance associated with them. </a:t>
            </a:r>
          </a:p>
          <a:p>
            <a:pPr marL="152400" lvl="0" indent="0" rtl="0">
              <a:spcBef>
                <a:spcPts val="0"/>
              </a:spcBef>
              <a:buClr>
                <a:schemeClr val="dk1"/>
              </a:buClr>
              <a:buSzPct val="100000"/>
              <a:buFont typeface="Calibri"/>
              <a:buNone/>
            </a:pPr>
            <a:endParaRPr lang="en" sz="1200" baseline="0" dirty="0" smtClean="0">
              <a:solidFill>
                <a:schemeClr val="dk1"/>
              </a:solidFill>
              <a:latin typeface="Calibri"/>
              <a:ea typeface="Calibri"/>
              <a:cs typeface="Calibri"/>
              <a:sym typeface="Calibri"/>
            </a:endParaRPr>
          </a:p>
          <a:p>
            <a:pPr marL="152400" lvl="0" indent="0" rtl="0">
              <a:spcBef>
                <a:spcPts val="0"/>
              </a:spcBef>
              <a:buClr>
                <a:schemeClr val="dk1"/>
              </a:buClr>
              <a:buSzPct val="100000"/>
              <a:buFont typeface="Calibri"/>
              <a:buNone/>
            </a:pPr>
            <a:endParaRPr lang="en" sz="1200" dirty="0" smtClean="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26199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sz="1100" b="0" i="0" u="none" strike="noStrike" kern="1200" baseline="0" dirty="0" smtClean="0">
                <a:solidFill>
                  <a:schemeClr val="tx1"/>
                </a:solidFill>
                <a:effectLst/>
                <a:latin typeface="+mn-lt"/>
                <a:ea typeface="+mn-ea"/>
                <a:cs typeface="+mn-cs"/>
              </a:rPr>
              <a:t>This is a complex test, which uses a hierarchy to measure psychopathology, starting with higher order scales [Click] which broadly measure symptoms of a disorder, which are then followed by [Click] various other more specific scales related to this dysfunction. </a:t>
            </a:r>
          </a:p>
          <a:p>
            <a:pPr marL="171450" indent="-171450" rtl="0">
              <a:buFont typeface="Arial" panose="020B0604020202020204" pitchFamily="34" charset="0"/>
              <a:buChar char="•"/>
            </a:pPr>
            <a:r>
              <a:rPr lang="en-US" sz="1100" b="0" i="0" u="none" strike="noStrike" kern="1200" baseline="0" dirty="0" smtClean="0">
                <a:solidFill>
                  <a:schemeClr val="tx1"/>
                </a:solidFill>
                <a:effectLst/>
                <a:latin typeface="+mn-lt"/>
                <a:ea typeface="+mn-ea"/>
                <a:cs typeface="+mn-cs"/>
              </a:rPr>
              <a:t>For the current studies we will be focusing on scales measuring MOOD disorders, psychotic disorders and on scales associated with pedophilia and other paraphilic disorders, in order to measure statistical and practical significant differences between groups on scale scores.</a:t>
            </a:r>
          </a:p>
          <a:p>
            <a:pPr rtl="0"/>
            <a:endParaRPr lang="en-US" sz="1100" b="0" i="0" u="none" strike="noStrike" kern="1200" baseline="0" dirty="0" smtClean="0">
              <a:solidFill>
                <a:schemeClr val="tx1"/>
              </a:solidFill>
              <a:effectLst/>
              <a:latin typeface="+mn-lt"/>
              <a:ea typeface="+mn-ea"/>
              <a:cs typeface="+mn-cs"/>
            </a:endParaRPr>
          </a:p>
          <a:p>
            <a:pPr marL="171450" indent="-171450" rtl="0">
              <a:buFont typeface="Arial" panose="020B0604020202020204" pitchFamily="34" charset="0"/>
              <a:buChar char="•"/>
            </a:pPr>
            <a:r>
              <a:rPr lang="en-US" sz="1100" b="0" i="0" u="none" strike="noStrike" kern="1200" baseline="0" dirty="0" smtClean="0">
                <a:solidFill>
                  <a:schemeClr val="tx1"/>
                </a:solidFill>
                <a:effectLst/>
                <a:latin typeface="+mn-lt"/>
                <a:ea typeface="+mn-ea"/>
                <a:cs typeface="+mn-cs"/>
              </a:rPr>
              <a:t>As a reference:</a:t>
            </a:r>
          </a:p>
          <a:p>
            <a:pPr rtl="0"/>
            <a:r>
              <a:rPr lang="en-US" sz="1100" b="0" i="0" u="none" strike="noStrike" kern="1200" baseline="0" dirty="0" smtClean="0">
                <a:solidFill>
                  <a:schemeClr val="tx1"/>
                </a:solidFill>
                <a:effectLst/>
                <a:latin typeface="+mn-lt"/>
                <a:ea typeface="+mn-ea"/>
                <a:cs typeface="+mn-cs"/>
              </a:rPr>
              <a:t>[Click] The average score for the general population is 50, while [Click] scores of 65 or greater signify clinically elevated and meaningful symptoms of dysfunction.</a:t>
            </a:r>
          </a:p>
          <a:p>
            <a:pPr rtl="0"/>
            <a:endParaRPr lang="en-US" sz="1100" b="0" i="0" u="none" strike="noStrike"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9711415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Most people with atypical sexual interests do not have a mental disorder!</a:t>
            </a:r>
            <a:endParaRPr lang="en-US" dirty="0"/>
          </a:p>
        </p:txBody>
      </p:sp>
    </p:spTree>
    <p:extLst>
      <p:ext uri="{BB962C8B-B14F-4D97-AF65-F5344CB8AC3E}">
        <p14:creationId xmlns:p14="http://schemas.microsoft.com/office/powerpoint/2010/main" val="3377840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D47A346-C62E-4C2B-A7D0-F58F077DFC80}" type="datetime1">
              <a:rPr lang="en-US" smtClean="0"/>
              <a:t>4/30/2015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777912-BAF1-43C2-8F05-6390F5727924}" type="datetime1">
              <a:rPr lang="en-US" smtClean="0"/>
              <a:t>4/30/2015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AEEC87-FCE5-4A5B-B06A-7A57A8BB2AE8}" type="datetime1">
              <a:rPr lang="en-US" smtClean="0"/>
              <a:t>4/30/2015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A395E63-7616-4EF8-ADC7-CF9EDB1A77A2}" type="datetime1">
              <a:rPr lang="en-US" smtClean="0"/>
              <a:t>4/30/2015</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49533B3-6C0E-45CD-91E2-8528B5EBEF0F}" type="datetime1">
              <a:rPr lang="en-US" smtClean="0"/>
              <a:t>4/30/2015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2C1A2C4-423D-4B16-B1F7-C36EDC1C579D}" type="datetime1">
              <a:rPr lang="en-US" smtClean="0"/>
              <a:t>4/30/2015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3E77C-B4CA-443F-862E-DD0232DC0E0C}" type="datetime1">
              <a:rPr lang="en-US" smtClean="0"/>
              <a:t>4/30/2015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8CFA96-DDE6-4144-A0E8-C57ADE88E91F}" type="datetime1">
              <a:rPr lang="en-US" smtClean="0"/>
              <a:t>4/30/2015</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6FB1D1-663E-4F5D-9786-3C2B400325AF}" type="datetime1">
              <a:rPr lang="en-US" smtClean="0"/>
              <a:t>4/30/2015</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DCBC61-6D3D-4B57-AE45-93113E8D9FDD}" type="datetime1">
              <a:rPr lang="en-US" smtClean="0"/>
              <a:t>4/30/2015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8A8F311-935A-496C-B8F8-10244054A709}" type="datetime1">
              <a:rPr lang="en-US" smtClean="0"/>
              <a:t>4/30/2015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8" name="Shape 28"/>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9" name="Shape 29"/>
          <p:cNvSpPr txBox="1">
            <a:spLocks noGrp="1"/>
          </p:cNvSpPr>
          <p:nvPr>
            <p:ph type="body" idx="1"/>
          </p:nvPr>
        </p:nvSpPr>
        <p:spPr>
          <a:xfrm>
            <a:off x="457200" y="1600201"/>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0" name="Shape 30"/>
          <p:cNvSpPr txBox="1">
            <a:spLocks noGrp="1"/>
          </p:cNvSpPr>
          <p:nvPr>
            <p:ph type="sldNum" idx="12"/>
          </p:nvPr>
        </p:nvSpPr>
        <p:spPr>
          <a:xfrm>
            <a:off x="8556792" y="6333133"/>
            <a:ext cx="548699" cy="5248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pPr>
                <a:spcBef>
                  <a:spcPts val="0"/>
                </a:spcBef>
                <a:buNone/>
              </a:pPr>
              <a:t>‹#›</a:t>
            </a:fld>
            <a:endParaRPr lang="en"/>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7422AD0D-4BA3-44CA-859D-A960B9E3A09E}" type="datetime1">
              <a:rPr lang="en-US" smtClean="0"/>
              <a:t>4/30/2015</a:t>
            </a:fld>
            <a:endParaRPr lang="en-US" sz="1400" dirty="0">
              <a:solidFill>
                <a:srgbClr val="FFFFFF"/>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rgbClr val="FFFFFF"/>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spcBef>
                <a:spcPts val="0"/>
              </a:spcBef>
              <a:buNone/>
            </a:pPr>
            <a:fld id="{00000000-1234-1234-1234-123412341234}" type="slidenum">
              <a:rPr lang="en" smtClean="0"/>
              <a:pPr>
                <a:spcBef>
                  <a:spcPts val="0"/>
                </a:spcBef>
                <a:buNone/>
              </a:pPr>
              <a:t>‹#›</a:t>
            </a:fld>
            <a:endParaRPr lang="en"/>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ctrTitle"/>
          </p:nvPr>
        </p:nvSpPr>
        <p:spPr>
          <a:xfrm>
            <a:off x="1187624" y="188640"/>
            <a:ext cx="7519134" cy="1824203"/>
          </a:xfrm>
          <a:prstGeom prst="rect">
            <a:avLst/>
          </a:prstGeom>
        </p:spPr>
        <p:txBody>
          <a:bodyPr lIns="91425" tIns="91425" rIns="91425" bIns="91425" anchor="b" anchorCtr="0">
            <a:noAutofit/>
          </a:bodyPr>
          <a:lstStyle/>
          <a:p>
            <a:pPr lvl="0" algn="r" rtl="0">
              <a:lnSpc>
                <a:spcPct val="100000"/>
              </a:lnSpc>
              <a:spcBef>
                <a:spcPts val="0"/>
              </a:spcBef>
              <a:buClr>
                <a:schemeClr val="dk1"/>
              </a:buClr>
              <a:buSzPct val="30555"/>
              <a:buFont typeface="Arial"/>
              <a:buNone/>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Construct </a:t>
            </a:r>
            <a:r>
              <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Validity of MMPI-2-RF Scales in a Forensic Inpatient Hospital Setting</a:t>
            </a:r>
          </a:p>
        </p:txBody>
      </p:sp>
      <p:sp>
        <p:nvSpPr>
          <p:cNvPr id="78" name="Shape 78"/>
          <p:cNvSpPr txBox="1">
            <a:spLocks noGrp="1"/>
          </p:cNvSpPr>
          <p:nvPr>
            <p:ph type="subTitle" idx="1"/>
          </p:nvPr>
        </p:nvSpPr>
        <p:spPr>
          <a:xfrm>
            <a:off x="1979712" y="2420888"/>
            <a:ext cx="6692279" cy="2807844"/>
          </a:xfrm>
          <a:prstGeom prst="rect">
            <a:avLst/>
          </a:prstGeom>
          <a:ln>
            <a:noFill/>
          </a:ln>
        </p:spPr>
        <p:txBody>
          <a:bodyPr lIns="91425" tIns="91425" rIns="91425" bIns="91425" anchor="t" anchorCtr="0">
            <a:noAutofit/>
          </a:bodyPr>
          <a:lstStyle/>
          <a:p>
            <a:pPr lvl="0" algn="r" rtl="0">
              <a:lnSpc>
                <a:spcPct val="200000"/>
              </a:lnSpc>
              <a:spcBef>
                <a:spcPts val="0"/>
              </a:spcBef>
              <a:buClr>
                <a:schemeClr val="dk1"/>
              </a:buClr>
              <a:buSzPct val="61111"/>
              <a:buFont typeface="Arial"/>
              <a:buNone/>
            </a:pPr>
            <a:r>
              <a:rPr lang="en" sz="2600" b="1" dirty="0">
                <a:solidFill>
                  <a:schemeClr val="tx2">
                    <a:lumMod val="75000"/>
                  </a:schemeClr>
                </a:solidFill>
                <a:latin typeface="Times New Roman"/>
                <a:ea typeface="Times New Roman"/>
                <a:cs typeface="Times New Roman"/>
                <a:sym typeface="Times New Roman"/>
              </a:rPr>
              <a:t>Nasreen Toorabally &amp; Isabella </a:t>
            </a:r>
            <a:r>
              <a:rPr lang="en" sz="2600" b="1" dirty="0" smtClean="0">
                <a:solidFill>
                  <a:schemeClr val="tx2">
                    <a:lumMod val="75000"/>
                  </a:schemeClr>
                </a:solidFill>
                <a:latin typeface="Times New Roman"/>
                <a:ea typeface="Times New Roman"/>
                <a:cs typeface="Times New Roman"/>
                <a:sym typeface="Times New Roman"/>
              </a:rPr>
              <a:t>Romero</a:t>
            </a:r>
            <a:endParaRPr lang="en" sz="2600" b="1" dirty="0">
              <a:solidFill>
                <a:schemeClr val="tx2">
                  <a:lumMod val="75000"/>
                </a:schemeClr>
              </a:solidFill>
              <a:latin typeface="Times New Roman"/>
              <a:ea typeface="Times New Roman"/>
              <a:cs typeface="Times New Roman"/>
              <a:sym typeface="Times New Roman"/>
            </a:endParaRPr>
          </a:p>
          <a:p>
            <a:pPr lvl="0" algn="r" rtl="0">
              <a:lnSpc>
                <a:spcPct val="150000"/>
              </a:lnSpc>
              <a:spcBef>
                <a:spcPts val="0"/>
              </a:spcBef>
              <a:buClr>
                <a:schemeClr val="dk1"/>
              </a:buClr>
              <a:buSzPct val="78571"/>
              <a:buFont typeface="Arial"/>
              <a:buNone/>
            </a:pPr>
            <a:r>
              <a:rPr lang="en" sz="1600" b="1" dirty="0">
                <a:solidFill>
                  <a:schemeClr val="tx2">
                    <a:lumMod val="75000"/>
                  </a:schemeClr>
                </a:solidFill>
                <a:latin typeface="Times New Roman"/>
                <a:ea typeface="Times New Roman"/>
                <a:cs typeface="Times New Roman"/>
                <a:sym typeface="Times New Roman"/>
              </a:rPr>
              <a:t>Supervised by Dr. Danielle </a:t>
            </a:r>
            <a:r>
              <a:rPr lang="en" sz="1600" b="1" dirty="0" smtClean="0">
                <a:solidFill>
                  <a:schemeClr val="tx2">
                    <a:lumMod val="75000"/>
                  </a:schemeClr>
                </a:solidFill>
                <a:latin typeface="Times New Roman"/>
                <a:ea typeface="Times New Roman"/>
                <a:cs typeface="Times New Roman"/>
                <a:sym typeface="Times New Roman"/>
              </a:rPr>
              <a:t>Burchett</a:t>
            </a:r>
          </a:p>
          <a:p>
            <a:pPr lvl="0" algn="r" rtl="0">
              <a:lnSpc>
                <a:spcPct val="150000"/>
              </a:lnSpc>
              <a:spcBef>
                <a:spcPts val="0"/>
              </a:spcBef>
              <a:buClr>
                <a:schemeClr val="dk1"/>
              </a:buClr>
              <a:buSzPct val="78571"/>
              <a:buFont typeface="Arial"/>
              <a:buNone/>
            </a:pPr>
            <a:r>
              <a:rPr lang="en" sz="1600" b="1" i="1" dirty="0" smtClean="0">
                <a:solidFill>
                  <a:schemeClr val="accent3"/>
                </a:solidFill>
                <a:latin typeface="Times New Roman"/>
                <a:ea typeface="Times New Roman"/>
                <a:cs typeface="Times New Roman"/>
                <a:sym typeface="Times New Roman"/>
              </a:rPr>
              <a:t>California State University,  Monterey Bay</a:t>
            </a:r>
            <a:endParaRPr lang="en" sz="1600" b="1" i="1" dirty="0">
              <a:solidFill>
                <a:schemeClr val="accent3"/>
              </a:solidFill>
              <a:latin typeface="Times New Roman"/>
              <a:ea typeface="Times New Roman"/>
              <a:cs typeface="Times New Roman"/>
              <a:sym typeface="Times New Roman"/>
            </a:endParaRPr>
          </a:p>
          <a:p>
            <a:pPr lvl="0" algn="r" rtl="0">
              <a:lnSpc>
                <a:spcPct val="150000"/>
              </a:lnSpc>
              <a:spcBef>
                <a:spcPts val="0"/>
              </a:spcBef>
              <a:buClr>
                <a:schemeClr val="dk1"/>
              </a:buClr>
              <a:buSzPct val="78571"/>
              <a:buFont typeface="Arial"/>
              <a:buNone/>
            </a:pPr>
            <a:r>
              <a:rPr lang="en" sz="1600" b="1" dirty="0">
                <a:solidFill>
                  <a:schemeClr val="tx2">
                    <a:lumMod val="75000"/>
                  </a:schemeClr>
                </a:solidFill>
                <a:latin typeface="Times New Roman"/>
                <a:ea typeface="Times New Roman"/>
                <a:cs typeface="Times New Roman"/>
                <a:sym typeface="Times New Roman"/>
              </a:rPr>
              <a:t>In collaboration with Dr. David </a:t>
            </a:r>
            <a:r>
              <a:rPr lang="en" sz="1600" b="1" dirty="0" smtClean="0">
                <a:solidFill>
                  <a:schemeClr val="tx2">
                    <a:lumMod val="75000"/>
                  </a:schemeClr>
                </a:solidFill>
                <a:latin typeface="Times New Roman"/>
                <a:ea typeface="Times New Roman"/>
                <a:cs typeface="Times New Roman"/>
                <a:sym typeface="Times New Roman"/>
              </a:rPr>
              <a:t>Glassmire</a:t>
            </a:r>
          </a:p>
          <a:p>
            <a:pPr lvl="0" algn="r" rtl="0">
              <a:lnSpc>
                <a:spcPct val="150000"/>
              </a:lnSpc>
              <a:spcBef>
                <a:spcPts val="0"/>
              </a:spcBef>
              <a:buClr>
                <a:schemeClr val="dk1"/>
              </a:buClr>
              <a:buSzPct val="78571"/>
              <a:buFont typeface="Arial"/>
              <a:buNone/>
            </a:pPr>
            <a:r>
              <a:rPr lang="en" sz="1600" b="1" i="1" dirty="0" smtClean="0">
                <a:solidFill>
                  <a:schemeClr val="accent3"/>
                </a:solidFill>
                <a:latin typeface="Times New Roman"/>
                <a:ea typeface="Times New Roman"/>
                <a:cs typeface="Times New Roman"/>
                <a:sym typeface="Times New Roman"/>
              </a:rPr>
              <a:t>Patton State Hospital</a:t>
            </a:r>
            <a:endParaRPr lang="en" sz="1600" b="1" i="1" dirty="0">
              <a:solidFill>
                <a:schemeClr val="accent3"/>
              </a:solidFill>
              <a:latin typeface="Times New Roman"/>
              <a:ea typeface="Times New Roman"/>
              <a:cs typeface="Times New Roman"/>
              <a:sym typeface="Times New Roman"/>
            </a:endParaRPr>
          </a:p>
          <a:p>
            <a:pPr algn="r">
              <a:spcBef>
                <a:spcPts val="0"/>
              </a:spcBef>
              <a:buNone/>
            </a:pPr>
            <a:endParaRPr sz="3600" dirty="0">
              <a:solidFill>
                <a:schemeClr val="tx2">
                  <a:lumMod val="75000"/>
                </a:schemeClr>
              </a:solidFill>
            </a:endParaRPr>
          </a:p>
        </p:txBody>
      </p:sp>
      <p:cxnSp>
        <p:nvCxnSpPr>
          <p:cNvPr id="7" name="Straight Connector 6"/>
          <p:cNvCxnSpPr/>
          <p:nvPr/>
        </p:nvCxnSpPr>
        <p:spPr>
          <a:xfrm flipH="1">
            <a:off x="4351601" y="4077072"/>
            <a:ext cx="4248472"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Flowchart: Manual Input 12"/>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282"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7098" y="5257167"/>
            <a:ext cx="1082975" cy="1082975"/>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704" y="5463131"/>
            <a:ext cx="2520280" cy="866497"/>
          </a:xfrm>
          <a:prstGeom prst="rect">
            <a:avLst/>
          </a:prstGeom>
        </p:spPr>
      </p:pic>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1</a:t>
            </a:fld>
            <a:endParaRPr lang="en"/>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3333" y="5424839"/>
            <a:ext cx="2858415" cy="9380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2" name="Title 1"/>
          <p:cNvSpPr>
            <a:spLocks noGrp="1"/>
          </p:cNvSpPr>
          <p:nvPr>
            <p:ph type="title"/>
          </p:nvPr>
        </p:nvSpPr>
        <p:spPr>
          <a:xfrm>
            <a:off x="1547664" y="274639"/>
            <a:ext cx="7139136" cy="1143000"/>
          </a:xfrm>
        </p:spPr>
        <p:txBody>
          <a:bodyPr/>
          <a:lstStyle/>
          <a:p>
            <a:r>
              <a:rPr lang="en"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rPr>
              <a:t>MMPI-2-RF</a:t>
            </a:r>
            <a:endParaRPr lang="en-US" b="1" dirty="0">
              <a:solidFill>
                <a:schemeClr val="accent1">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1835697" y="1268760"/>
            <a:ext cx="6912767" cy="4104456"/>
          </a:xfrm>
        </p:spPr>
        <p:txBody>
          <a:bodyPr>
            <a:noAutofit/>
          </a:bodyPr>
          <a:lstStyle/>
          <a:p>
            <a:pPr marL="342900" lvl="1" indent="-342900">
              <a:buFont typeface="Arial" pitchFamily="34" charset="0"/>
              <a:buChar char="•"/>
            </a:pPr>
            <a:r>
              <a:rPr lang="en-US" sz="2400" dirty="0"/>
              <a:t>The Minnesota Multiphasic Personality </a:t>
            </a:r>
            <a:r>
              <a:rPr lang="en-US" sz="2400" dirty="0" smtClean="0"/>
              <a:t>Inventory-2 (MMPI-2) one of the </a:t>
            </a:r>
            <a:r>
              <a:rPr lang="en-US" sz="2400" b="1" dirty="0" smtClean="0"/>
              <a:t>most </a:t>
            </a:r>
            <a:r>
              <a:rPr lang="en-US" sz="2400" b="1" dirty="0"/>
              <a:t>widely used </a:t>
            </a:r>
            <a:r>
              <a:rPr lang="en-US" sz="2400" b="1" dirty="0" smtClean="0"/>
              <a:t>assessment </a:t>
            </a:r>
            <a:r>
              <a:rPr lang="en-US" sz="2400" dirty="0" smtClean="0"/>
              <a:t>tools by mental health clinicians </a:t>
            </a:r>
            <a:r>
              <a:rPr lang="en-US" sz="2400" dirty="0"/>
              <a:t>in the U.S. </a:t>
            </a:r>
            <a:r>
              <a:rPr lang="en-US" sz="2000" dirty="0"/>
              <a:t>(</a:t>
            </a:r>
            <a:r>
              <a:rPr lang="en-US" sz="2000" dirty="0" err="1"/>
              <a:t>Camara</a:t>
            </a:r>
            <a:r>
              <a:rPr lang="en-US" sz="2000" dirty="0"/>
              <a:t>, et. al, 2000; Graham, 2011)</a:t>
            </a:r>
          </a:p>
          <a:p>
            <a:endParaRPr lang="en-US" sz="2400" dirty="0" smtClean="0"/>
          </a:p>
          <a:p>
            <a:r>
              <a:rPr lang="en-US" sz="2400" dirty="0" smtClean="0"/>
              <a:t>The MMPI-2-RF </a:t>
            </a:r>
            <a:r>
              <a:rPr lang="en-US" sz="2400" dirty="0"/>
              <a:t>[</a:t>
            </a:r>
            <a:r>
              <a:rPr lang="en-US" sz="2400" dirty="0" smtClean="0"/>
              <a:t>Restructured Form] </a:t>
            </a:r>
            <a:r>
              <a:rPr lang="en-US" sz="2400" dirty="0"/>
              <a:t>is </a:t>
            </a:r>
            <a:r>
              <a:rPr lang="en-US" sz="2400" dirty="0" smtClean="0"/>
              <a:t>a 338-item </a:t>
            </a:r>
            <a:r>
              <a:rPr lang="en-US" sz="2400" dirty="0"/>
              <a:t>self-report measure. </a:t>
            </a:r>
            <a:r>
              <a:rPr lang="en-US" sz="2400" dirty="0" smtClean="0"/>
              <a:t>Using </a:t>
            </a:r>
            <a:r>
              <a:rPr lang="en-US" sz="2400" b="1" dirty="0"/>
              <a:t>51</a:t>
            </a:r>
            <a:r>
              <a:rPr lang="en-US" sz="2400" dirty="0"/>
              <a:t> </a:t>
            </a:r>
            <a:r>
              <a:rPr lang="en-US" sz="2400" dirty="0" smtClean="0"/>
              <a:t>scales, it measures</a:t>
            </a:r>
          </a:p>
          <a:p>
            <a:pPr lvl="1">
              <a:buFont typeface="Courier New" panose="02070309020205020404" pitchFamily="49" charset="0"/>
              <a:buChar char="o"/>
            </a:pPr>
            <a:r>
              <a:rPr lang="en-US" sz="2400" dirty="0" smtClean="0"/>
              <a:t> psychopathology (mental illness), personality constructs</a:t>
            </a:r>
          </a:p>
          <a:p>
            <a:pPr lvl="1">
              <a:buFont typeface="Courier New" panose="02070309020205020404" pitchFamily="49" charset="0"/>
              <a:buChar char="o"/>
            </a:pPr>
            <a:r>
              <a:rPr lang="en-US" sz="2400" dirty="0" smtClean="0"/>
              <a:t> accuracy of self-report</a:t>
            </a:r>
            <a:endParaRPr lang="en-US" sz="2400" dirty="0"/>
          </a:p>
          <a:p>
            <a:pPr marL="457200" lvl="1" indent="0">
              <a:buNone/>
            </a:pPr>
            <a:r>
              <a:rPr lang="en-US" sz="2400" dirty="0" smtClean="0"/>
              <a:t> </a:t>
            </a:r>
          </a:p>
          <a:p>
            <a:endParaRPr lang="en-US" sz="2400" dirty="0"/>
          </a:p>
          <a:p>
            <a:pPr marL="57150" indent="0">
              <a:buNone/>
            </a:pPr>
            <a:r>
              <a:rPr lang="en-US" sz="2400" dirty="0"/>
              <a:t> </a:t>
            </a:r>
            <a:r>
              <a:rPr lang="en-US" sz="2400" dirty="0" smtClean="0"/>
              <a:t>     </a:t>
            </a:r>
            <a:endParaRPr lang="en-US" sz="2400" dirty="0"/>
          </a:p>
        </p:txBody>
      </p:sp>
      <p:sp>
        <p:nvSpPr>
          <p:cNvPr id="4" name="Flowchart: Manual Input 3"/>
          <p:cNvSpPr/>
          <p:nvPr/>
        </p:nvSpPr>
        <p:spPr>
          <a:xfrm rot="5400000">
            <a:off x="-2511152" y="2511152"/>
            <a:ext cx="6858000" cy="1835696"/>
          </a:xfrm>
          <a:prstGeom prst="flowChartManualInpu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10" descr="http://images.clipartpanda.com/swirl-designs-png-swirl11.png"/>
          <p:cNvPicPr>
            <a:picLocks noChangeAspect="1" noChangeArrowheads="1"/>
          </p:cNvPicPr>
          <p:nvPr/>
        </p:nvPicPr>
        <p:blipFill>
          <a:blip r:embed="rId3"/>
          <a:srcRect/>
          <a:stretch>
            <a:fillRect/>
          </a:stretch>
        </p:blipFill>
        <p:spPr bwMode="auto">
          <a:xfrm rot="6262044">
            <a:off x="-2087509" y="2291016"/>
            <a:ext cx="6408712" cy="2374921"/>
          </a:xfrm>
          <a:prstGeom prst="rect">
            <a:avLst/>
          </a:prstGeom>
          <a:noFill/>
        </p:spPr>
      </p:pic>
      <p:pic>
        <p:nvPicPr>
          <p:cNvPr id="1026" name="Picture 2" descr="https://lh5.googleusercontent.com/yoS1-a--fzzmYOI-LHdEQVoPhum2idSeZ485BPR-NWyU62aAlkNlp6z1zGUSRC4ZDbphhYlwmI97UNeO4UIDgBYSH0FlYAidr37boWxc1T8ohaKnKwVVEaXfGG7NJH3PxX5KLDrmC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6585">
            <a:off x="5617030" y="4638436"/>
            <a:ext cx="3283281" cy="187957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2</a:t>
            </a:fld>
            <a:endParaRPr lang="en"/>
          </a:p>
        </p:txBody>
      </p:sp>
    </p:spTree>
    <p:extLst>
      <p:ext uri="{BB962C8B-B14F-4D97-AF65-F5344CB8AC3E}">
        <p14:creationId xmlns:p14="http://schemas.microsoft.com/office/powerpoint/2010/main" val="356483118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5" name="Title 4"/>
          <p:cNvSpPr>
            <a:spLocks noGrp="1"/>
          </p:cNvSpPr>
          <p:nvPr>
            <p:ph type="title"/>
          </p:nvPr>
        </p:nvSpPr>
        <p:spPr>
          <a:xfrm>
            <a:off x="1835696" y="274639"/>
            <a:ext cx="6851104" cy="1143000"/>
          </a:xfrm>
        </p:spPr>
        <p:txBody>
          <a:bodyPr/>
          <a:lstStyle/>
          <a:p>
            <a:r>
              <a:rPr lang="en-US"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Research Question</a:t>
            </a:r>
            <a:endParaRPr lang="en-US"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1835696" y="1600201"/>
            <a:ext cx="7308304" cy="4525963"/>
          </a:xfrm>
        </p:spPr>
        <p:txBody>
          <a:bodyPr>
            <a:normAutofit/>
          </a:bodyPr>
          <a:lstStyle/>
          <a:p>
            <a:r>
              <a:rPr lang="en-US" dirty="0" smtClean="0"/>
              <a:t>Can </a:t>
            </a:r>
            <a:r>
              <a:rPr lang="en-US" dirty="0"/>
              <a:t>the MMPI-2-RF distinguish between </a:t>
            </a:r>
            <a:r>
              <a:rPr lang="en-US" dirty="0" smtClean="0"/>
              <a:t>individuals </a:t>
            </a:r>
            <a:r>
              <a:rPr lang="en-US" dirty="0"/>
              <a:t>diagnosed with </a:t>
            </a:r>
            <a:r>
              <a:rPr lang="en-US" u="sng" dirty="0"/>
              <a:t>different disorders</a:t>
            </a:r>
            <a:r>
              <a:rPr lang="en-US" dirty="0"/>
              <a:t> </a:t>
            </a:r>
            <a:r>
              <a:rPr lang="en-US" i="1" dirty="0" smtClean="0"/>
              <a:t>(construct validity) </a:t>
            </a:r>
            <a:r>
              <a:rPr lang="en-US" dirty="0" smtClean="0"/>
              <a:t>in </a:t>
            </a:r>
            <a:r>
              <a:rPr lang="en-US" dirty="0"/>
              <a:t>a </a:t>
            </a:r>
            <a:r>
              <a:rPr lang="en-US" b="1" dirty="0"/>
              <a:t>forensic inpatient </a:t>
            </a:r>
            <a:r>
              <a:rPr lang="en-US" b="1" dirty="0" smtClean="0"/>
              <a:t>setting</a:t>
            </a:r>
            <a:r>
              <a:rPr lang="en-US" dirty="0" smtClean="0"/>
              <a:t>?</a:t>
            </a:r>
            <a:endParaRPr lang="en-US" dirty="0"/>
          </a:p>
          <a:p>
            <a:pPr marL="0" indent="0">
              <a:buNone/>
            </a:pPr>
            <a:endParaRPr lang="en-US" dirty="0"/>
          </a:p>
          <a:p>
            <a:pPr marL="0" indent="0">
              <a:buNone/>
            </a:pPr>
            <a:endParaRPr lang="en-US" dirty="0" smtClean="0"/>
          </a:p>
          <a:p>
            <a:pPr marL="0" indent="0">
              <a:buNone/>
            </a:pPr>
            <a:r>
              <a:rPr lang="en-US" dirty="0" smtClean="0">
                <a:effectLst>
                  <a:outerShdw blurRad="38100" dist="38100" dir="2700000" algn="tl">
                    <a:srgbClr val="000000">
                      <a:alpha val="43137"/>
                    </a:srgbClr>
                  </a:outerShdw>
                </a:effectLst>
              </a:rPr>
              <a:t>    </a:t>
            </a:r>
            <a:endParaRPr lang="en-US" dirty="0"/>
          </a:p>
        </p:txBody>
      </p:sp>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a:t>
            </a:fld>
            <a:endParaRPr lang="en"/>
          </a:p>
        </p:txBody>
      </p:sp>
    </p:spTree>
    <p:extLst>
      <p:ext uri="{BB962C8B-B14F-4D97-AF65-F5344CB8AC3E}">
        <p14:creationId xmlns:p14="http://schemas.microsoft.com/office/powerpoint/2010/main" val="320742672"/>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5" name="Title 4"/>
          <p:cNvSpPr>
            <a:spLocks noGrp="1"/>
          </p:cNvSpPr>
          <p:nvPr>
            <p:ph type="title"/>
          </p:nvPr>
        </p:nvSpPr>
        <p:spPr>
          <a:xfrm>
            <a:off x="1691679" y="2564904"/>
            <a:ext cx="7427051" cy="1719064"/>
          </a:xfrm>
        </p:spPr>
        <p:txBody>
          <a:bodyPr/>
          <a:lstStyle/>
          <a:p>
            <a:r>
              <a:rPr lang="en-US"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Past Research</a:t>
            </a:r>
            <a:endParaRPr lang="en-US"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4</a:t>
            </a:fld>
            <a:endParaRPr lang="en"/>
          </a:p>
        </p:txBody>
      </p:sp>
    </p:spTree>
    <p:extLst>
      <p:ext uri="{BB962C8B-B14F-4D97-AF65-F5344CB8AC3E}">
        <p14:creationId xmlns:p14="http://schemas.microsoft.com/office/powerpoint/2010/main" val="61620336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Shape 180"/>
          <p:cNvSpPr txBox="1">
            <a:spLocks noGrp="1"/>
          </p:cNvSpPr>
          <p:nvPr>
            <p:ph type="title"/>
          </p:nvPr>
        </p:nvSpPr>
        <p:spPr>
          <a:xfrm>
            <a:off x="1475655" y="116632"/>
            <a:ext cx="7571184" cy="1143000"/>
          </a:xfrm>
          <a:prstGeom prst="rect">
            <a:avLst/>
          </a:prstGeom>
        </p:spPr>
        <p:txBody>
          <a:bodyPr lIns="91425" tIns="91425" rIns="91425" bIns="91425" anchor="b" anchorCtr="0">
            <a:noAutofit/>
          </a:bodyPr>
          <a:lstStyle/>
          <a:p>
            <a:pPr>
              <a:spcBef>
                <a:spcPts val="0"/>
              </a:spcBef>
            </a:pPr>
            <a:r>
              <a:rPr lang="en-US" sz="3200" b="1" dirty="0">
                <a:solidFill>
                  <a:schemeClr val="accent1">
                    <a:lumMod val="50000"/>
                  </a:schemeClr>
                </a:solidFill>
                <a:effectLst>
                  <a:outerShdw blurRad="38100" dist="38100" dir="2700000" algn="tl">
                    <a:srgbClr val="000000">
                      <a:alpha val="43137"/>
                    </a:srgbClr>
                  </a:outerShdw>
                </a:effectLst>
                <a:latin typeface="Arial"/>
                <a:ea typeface="Arial"/>
                <a:cs typeface="Arial"/>
              </a:rPr>
              <a:t>Psychopathology </a:t>
            </a:r>
            <a:br>
              <a:rPr lang="en-US" sz="3200" b="1" dirty="0">
                <a:solidFill>
                  <a:schemeClr val="accent1">
                    <a:lumMod val="50000"/>
                  </a:schemeClr>
                </a:solidFill>
                <a:effectLst>
                  <a:outerShdw blurRad="38100" dist="38100" dir="2700000" algn="tl">
                    <a:srgbClr val="000000">
                      <a:alpha val="43137"/>
                    </a:srgbClr>
                  </a:outerShdw>
                </a:effectLst>
                <a:latin typeface="Arial"/>
                <a:ea typeface="Arial"/>
                <a:cs typeface="Arial"/>
              </a:rPr>
            </a:br>
            <a:r>
              <a:rPr lang="en-US" sz="3200" b="1" dirty="0">
                <a:solidFill>
                  <a:schemeClr val="accent1">
                    <a:lumMod val="50000"/>
                  </a:schemeClr>
                </a:solidFill>
                <a:effectLst>
                  <a:outerShdw blurRad="38100" dist="38100" dir="2700000" algn="tl">
                    <a:srgbClr val="000000">
                      <a:alpha val="43137"/>
                    </a:srgbClr>
                  </a:outerShdw>
                </a:effectLst>
                <a:latin typeface="Arial"/>
                <a:ea typeface="Arial"/>
                <a:cs typeface="Arial"/>
              </a:rPr>
              <a:t>in Mood vs. Psychotic Disorders</a:t>
            </a:r>
            <a:endParaRPr sz="3200" b="1" dirty="0">
              <a:solidFill>
                <a:schemeClr val="accent1">
                  <a:lumMod val="50000"/>
                </a:schemeClr>
              </a:solidFill>
              <a:effectLst>
                <a:outerShdw blurRad="38100" dist="38100" dir="2700000" algn="tl">
                  <a:srgbClr val="000000">
                    <a:alpha val="43137"/>
                  </a:srgbClr>
                </a:outerShdw>
              </a:effectLst>
              <a:latin typeface="Arial"/>
              <a:ea typeface="Arial"/>
              <a:cs typeface="Arial"/>
            </a:endParaRPr>
          </a:p>
        </p:txBody>
      </p:sp>
      <p:sp>
        <p:nvSpPr>
          <p:cNvPr id="2" name="Content Placeholder 1"/>
          <p:cNvSpPr>
            <a:spLocks noGrp="1"/>
          </p:cNvSpPr>
          <p:nvPr>
            <p:ph idx="1"/>
          </p:nvPr>
        </p:nvSpPr>
        <p:spPr>
          <a:xfrm>
            <a:off x="1763688" y="1916832"/>
            <a:ext cx="6984775" cy="3484983"/>
          </a:xfrm>
        </p:spPr>
        <p:txBody>
          <a:bodyPr>
            <a:normAutofit/>
          </a:bodyPr>
          <a:lstStyle/>
          <a:p>
            <a:r>
              <a:rPr lang="en-US" sz="3000" dirty="0" smtClean="0"/>
              <a:t>EID and THD scales are especially </a:t>
            </a:r>
            <a:r>
              <a:rPr lang="en-US" sz="3000" dirty="0"/>
              <a:t>useful in differentiating between patients diagnosed with schizophrenia or mood disorders </a:t>
            </a:r>
            <a:r>
              <a:rPr lang="en-US" sz="3000" dirty="0" smtClean="0"/>
              <a:t>(e.g., </a:t>
            </a:r>
            <a:r>
              <a:rPr lang="en-US" sz="3000" dirty="0"/>
              <a:t>major depressive </a:t>
            </a:r>
            <a:r>
              <a:rPr lang="en-US" sz="3000" dirty="0" smtClean="0"/>
              <a:t>disorder) </a:t>
            </a:r>
            <a:r>
              <a:rPr lang="en-US" sz="2000" dirty="0" smtClean="0"/>
              <a:t>(</a:t>
            </a:r>
            <a:r>
              <a:rPr lang="en-US" sz="2000" dirty="0" err="1" smtClean="0"/>
              <a:t>Sellbom</a:t>
            </a:r>
            <a:r>
              <a:rPr lang="en-US" sz="2000" dirty="0" smtClean="0"/>
              <a:t> et al., 2012</a:t>
            </a:r>
            <a:r>
              <a:rPr lang="en-US" sz="2000" dirty="0"/>
              <a:t>)</a:t>
            </a:r>
            <a:r>
              <a:rPr lang="en-US" sz="2800" dirty="0"/>
              <a:t>. </a:t>
            </a:r>
            <a:endParaRPr lang="en-US" sz="2800" dirty="0" smtClean="0"/>
          </a:p>
          <a:p>
            <a:endParaRPr lang="en-US" dirty="0" smtClean="0"/>
          </a:p>
        </p:txBody>
      </p:sp>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5</a:t>
            </a:fld>
            <a:endParaRPr lang="en"/>
          </a:p>
        </p:txBody>
      </p:sp>
    </p:spTree>
    <p:extLst>
      <p:ext uri="{BB962C8B-B14F-4D97-AF65-F5344CB8AC3E}">
        <p14:creationId xmlns:p14="http://schemas.microsoft.com/office/powerpoint/2010/main" val="117860952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274639"/>
            <a:ext cx="6635080" cy="1143000"/>
          </a:xfrm>
        </p:spPr>
        <p:txBody>
          <a:bodyPr>
            <a:normAutofit fontScale="90000"/>
          </a:bodyPr>
          <a:lstStyle/>
          <a:p>
            <a:pPr>
              <a:spcBef>
                <a:spcPts val="0"/>
              </a:spcBef>
            </a:pPr>
            <a:r>
              <a:rPr lang="en-US"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Psychopathology </a:t>
            </a:r>
            <a:br>
              <a:rPr lang="en-US"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br>
            <a:r>
              <a:rPr lang="en-US"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in Sex </a:t>
            </a:r>
            <a:r>
              <a:rPr lang="en-US" sz="3600" b="1" dirty="0">
                <a:solidFill>
                  <a:schemeClr val="accent1">
                    <a:lumMod val="50000"/>
                  </a:schemeClr>
                </a:solidFill>
                <a:effectLst>
                  <a:outerShdw blurRad="38100" dist="38100" dir="2700000" algn="tl">
                    <a:srgbClr val="000000">
                      <a:alpha val="43137"/>
                    </a:srgbClr>
                  </a:outerShdw>
                </a:effectLst>
                <a:latin typeface="Arial"/>
                <a:ea typeface="Arial"/>
                <a:cs typeface="Arial"/>
              </a:rPr>
              <a:t>Offenders</a:t>
            </a:r>
          </a:p>
        </p:txBody>
      </p:sp>
      <p:sp>
        <p:nvSpPr>
          <p:cNvPr id="3" name="Content Placeholder 2"/>
          <p:cNvSpPr>
            <a:spLocks noGrp="1"/>
          </p:cNvSpPr>
          <p:nvPr>
            <p:ph idx="1"/>
          </p:nvPr>
        </p:nvSpPr>
        <p:spPr>
          <a:xfrm>
            <a:off x="1835696" y="1600201"/>
            <a:ext cx="6851103" cy="4525963"/>
          </a:xfrm>
        </p:spPr>
        <p:txBody>
          <a:bodyPr>
            <a:normAutofit/>
          </a:bodyPr>
          <a:lstStyle/>
          <a:p>
            <a:r>
              <a:rPr lang="en-US" dirty="0" smtClean="0"/>
              <a:t>Paraphilic </a:t>
            </a:r>
            <a:r>
              <a:rPr lang="en-US" dirty="0"/>
              <a:t>disorders are assessed by MMPI-2-RF, </a:t>
            </a:r>
            <a:r>
              <a:rPr lang="en-US" u="sng" dirty="0"/>
              <a:t>such as pedophilic </a:t>
            </a:r>
            <a:r>
              <a:rPr lang="en-US" u="sng" dirty="0" smtClean="0"/>
              <a:t>disorder</a:t>
            </a:r>
          </a:p>
          <a:p>
            <a:r>
              <a:rPr lang="en-US" dirty="0" smtClean="0"/>
              <a:t>Sex </a:t>
            </a:r>
            <a:r>
              <a:rPr lang="en-US" dirty="0"/>
              <a:t>offenders against children tend to report higher levels of depression, anxiety, and somatic concerns, as well as </a:t>
            </a:r>
            <a:r>
              <a:rPr lang="en-US" dirty="0" smtClean="0"/>
              <a:t>lower </a:t>
            </a:r>
            <a:r>
              <a:rPr lang="en-US" dirty="0"/>
              <a:t>self-esteem </a:t>
            </a:r>
            <a:r>
              <a:rPr lang="en-US" sz="2000" dirty="0"/>
              <a:t>(</a:t>
            </a:r>
            <a:r>
              <a:rPr lang="en-US" sz="2000" dirty="0" err="1"/>
              <a:t>Kalichman</a:t>
            </a:r>
            <a:r>
              <a:rPr lang="en-US" sz="2000" dirty="0"/>
              <a:t>, 1991</a:t>
            </a:r>
            <a:r>
              <a:rPr lang="en-US" sz="2000" dirty="0" smtClean="0"/>
              <a:t>)</a:t>
            </a:r>
            <a:r>
              <a:rPr lang="en-US" sz="2400" dirty="0" smtClean="0"/>
              <a:t>.</a:t>
            </a:r>
            <a:endParaRPr lang="en-US" dirty="0"/>
          </a:p>
          <a:p>
            <a:pPr marL="0" indent="0">
              <a:buNone/>
            </a:pPr>
            <a:endParaRPr lang="en-US" sz="2400" dirty="0" smtClean="0"/>
          </a:p>
        </p:txBody>
      </p:sp>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4" name="Slide Number Placeholder 3"/>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6</a:t>
            </a:fld>
            <a:endParaRPr lang="en"/>
          </a:p>
        </p:txBody>
      </p:sp>
    </p:spTree>
    <p:extLst>
      <p:ext uri="{BB962C8B-B14F-4D97-AF65-F5344CB8AC3E}">
        <p14:creationId xmlns:p14="http://schemas.microsoft.com/office/powerpoint/2010/main" val="133298968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727683" y="116632"/>
            <a:ext cx="7067128" cy="738334"/>
          </a:xfrm>
          <a:prstGeom prst="rect">
            <a:avLst/>
          </a:prstGeom>
        </p:spPr>
        <p:txBody>
          <a:bodyPr lIns="91425" tIns="91425" rIns="91425" bIns="91425" anchor="b" anchorCtr="0">
            <a:noAutofit/>
          </a:bodyPr>
          <a:lstStyle/>
          <a:p>
            <a:pPr>
              <a:spcBef>
                <a:spcPts val="0"/>
              </a:spcBef>
            </a:pPr>
            <a:r>
              <a:rPr lang="en" sz="32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rPr>
              <a:t>Current Study</a:t>
            </a:r>
            <a:endParaRPr lang="en" sz="32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endParaRPr>
          </a:p>
        </p:txBody>
      </p:sp>
      <p:sp>
        <p:nvSpPr>
          <p:cNvPr id="2" name="Content Placeholder 1"/>
          <p:cNvSpPr>
            <a:spLocks noGrp="1"/>
          </p:cNvSpPr>
          <p:nvPr>
            <p:ph idx="1"/>
          </p:nvPr>
        </p:nvSpPr>
        <p:spPr>
          <a:xfrm>
            <a:off x="1969369" y="903595"/>
            <a:ext cx="6851103" cy="5549741"/>
          </a:xfrm>
        </p:spPr>
        <p:txBody>
          <a:bodyPr>
            <a:noAutofit/>
          </a:bodyPr>
          <a:lstStyle/>
          <a:p>
            <a:pPr marL="0" indent="0" algn="ctr" fontAlgn="base">
              <a:buNone/>
            </a:pPr>
            <a:r>
              <a:rPr lang="en-US" sz="2800" dirty="0">
                <a:solidFill>
                  <a:schemeClr val="accent3"/>
                </a:solidFill>
              </a:rPr>
              <a:t>*</a:t>
            </a:r>
            <a:r>
              <a:rPr lang="en-US" sz="2800" dirty="0" smtClean="0">
                <a:solidFill>
                  <a:schemeClr val="accent3"/>
                </a:solidFill>
              </a:rPr>
              <a:t>Can </a:t>
            </a:r>
            <a:r>
              <a:rPr lang="en-US" sz="2800" dirty="0">
                <a:solidFill>
                  <a:schemeClr val="accent3"/>
                </a:solidFill>
              </a:rPr>
              <a:t>the MMPI-2-RF distinguish between patients diagnosed with different disorders (</a:t>
            </a:r>
            <a:r>
              <a:rPr lang="en-US" sz="2800" dirty="0" smtClean="0">
                <a:solidFill>
                  <a:schemeClr val="accent3"/>
                </a:solidFill>
              </a:rPr>
              <a:t>Construct validity) </a:t>
            </a:r>
            <a:r>
              <a:rPr lang="en-US" sz="2800" dirty="0">
                <a:solidFill>
                  <a:schemeClr val="accent3"/>
                </a:solidFill>
              </a:rPr>
              <a:t>in a forensic inpatient setting?</a:t>
            </a:r>
          </a:p>
          <a:p>
            <a:pPr marL="0" indent="0" fontAlgn="base">
              <a:buNone/>
            </a:pPr>
            <a:endParaRPr lang="en-US" sz="1400" dirty="0" smtClean="0"/>
          </a:p>
          <a:p>
            <a:pPr marL="0" indent="0" fontAlgn="base">
              <a:buNone/>
            </a:pPr>
            <a:r>
              <a:rPr lang="en-US" sz="2800" dirty="0" smtClean="0">
                <a:effectLst>
                  <a:outerShdw blurRad="38100" dist="38100" dir="2700000" algn="tl">
                    <a:srgbClr val="000000">
                      <a:alpha val="43137"/>
                    </a:srgbClr>
                  </a:outerShdw>
                </a:effectLst>
              </a:rPr>
              <a:t>Two studies:</a:t>
            </a:r>
            <a:endParaRPr lang="en-US" sz="2800" dirty="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Study 1: </a:t>
            </a:r>
            <a:r>
              <a:rPr lang="en-US" sz="2800" dirty="0"/>
              <a:t>M</a:t>
            </a:r>
            <a:r>
              <a:rPr lang="en-US" sz="2800" dirty="0" smtClean="0"/>
              <a:t>ood vs. Psychotic</a:t>
            </a:r>
          </a:p>
          <a:p>
            <a:pPr marL="0" indent="0">
              <a:buNone/>
            </a:pPr>
            <a:endParaRPr lang="en-US" sz="1200" dirty="0" smtClean="0"/>
          </a:p>
          <a:p>
            <a:r>
              <a:rPr lang="en-US" sz="2800" dirty="0" smtClean="0">
                <a:effectLst>
                  <a:outerShdw blurRad="38100" dist="38100" dir="2700000" algn="tl">
                    <a:srgbClr val="000000">
                      <a:alpha val="43137"/>
                    </a:srgbClr>
                  </a:outerShdw>
                </a:effectLst>
              </a:rPr>
              <a:t>Study 2:</a:t>
            </a:r>
            <a:r>
              <a:rPr lang="en-US" sz="2800" dirty="0" smtClean="0"/>
              <a:t> Pedophilic Disorder vs. </a:t>
            </a:r>
            <a:r>
              <a:rPr lang="en-US" sz="2800" dirty="0"/>
              <a:t>Other Paraphilic Disorders</a:t>
            </a:r>
          </a:p>
          <a:p>
            <a:pPr marL="0" indent="0">
              <a:buNone/>
            </a:pPr>
            <a:r>
              <a:rPr lang="en-US" sz="2800" dirty="0"/>
              <a:t/>
            </a:r>
            <a:br>
              <a:rPr lang="en-US" sz="2800" dirty="0"/>
            </a:br>
            <a:endParaRPr lang="en-US" sz="2800" dirty="0"/>
          </a:p>
        </p:txBody>
      </p:sp>
      <p:sp>
        <p:nvSpPr>
          <p:cNvPr id="10" name="Flowchart: Manual Input 9"/>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7</a:t>
            </a:fld>
            <a:endParaRPr lang="en"/>
          </a:p>
        </p:txBody>
      </p:sp>
    </p:spTree>
    <p:extLst>
      <p:ext uri="{BB962C8B-B14F-4D97-AF65-F5344CB8AC3E}">
        <p14:creationId xmlns:p14="http://schemas.microsoft.com/office/powerpoint/2010/main" val="149755114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ctrTitle"/>
          </p:nvPr>
        </p:nvSpPr>
        <p:spPr>
          <a:xfrm>
            <a:off x="1722995" y="2924944"/>
            <a:ext cx="7452320" cy="1470025"/>
          </a:xfrm>
          <a:prstGeom prst="rect">
            <a:avLst/>
          </a:prstGeom>
        </p:spPr>
        <p:txBody>
          <a:bodyPr lIns="91425" tIns="91425" rIns="91425" bIns="91425" anchor="b" anchorCtr="0">
            <a:noAutofit/>
          </a:bodyPr>
          <a:lstStyle/>
          <a:p>
            <a:pPr>
              <a:spcBef>
                <a:spcPts val="0"/>
              </a:spcBef>
            </a:pPr>
            <a:r>
              <a:rPr lang="en" sz="48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Arial"/>
                <a:cs typeface="Arial" panose="020B0604020202020204" pitchFamily="34" charset="0"/>
                <a:sym typeface="Calibri"/>
              </a:rPr>
              <a:t>Study </a:t>
            </a:r>
            <a:r>
              <a:rPr lang="en" sz="48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ea typeface="Arial"/>
                <a:cs typeface="Arial" panose="020B0604020202020204" pitchFamily="34" charset="0"/>
                <a:sym typeface="Calibri"/>
              </a:rPr>
              <a:t>1</a:t>
            </a:r>
            <a:r>
              <a:rPr lang="en" sz="4800" b="1" dirty="0" smtClean="0">
                <a:solidFill>
                  <a:schemeClr val="tx2">
                    <a:lumMod val="50000"/>
                  </a:schemeClr>
                </a:solidFill>
                <a:latin typeface="Arial" panose="020B0604020202020204" pitchFamily="34" charset="0"/>
                <a:ea typeface="Arial"/>
                <a:cs typeface="Arial" panose="020B0604020202020204" pitchFamily="34" charset="0"/>
                <a:sym typeface="Calibri"/>
              </a:rPr>
              <a:t/>
            </a:r>
            <a:br>
              <a:rPr lang="en" sz="4800" b="1" dirty="0" smtClean="0">
                <a:solidFill>
                  <a:schemeClr val="tx2">
                    <a:lumMod val="50000"/>
                  </a:schemeClr>
                </a:solidFill>
                <a:latin typeface="Arial" panose="020B0604020202020204" pitchFamily="34" charset="0"/>
                <a:ea typeface="Arial"/>
                <a:cs typeface="Arial" panose="020B0604020202020204" pitchFamily="34" charset="0"/>
                <a:sym typeface="Calibri"/>
              </a:rPr>
            </a:br>
            <a:r>
              <a:rPr lang="en" sz="4000" i="1" dirty="0" smtClean="0">
                <a:solidFill>
                  <a:schemeClr val="accent3"/>
                </a:solidFill>
                <a:latin typeface="Arial" panose="020B0604020202020204" pitchFamily="34" charset="0"/>
                <a:ea typeface="Arial"/>
                <a:cs typeface="Arial" panose="020B0604020202020204" pitchFamily="34" charset="0"/>
                <a:sym typeface="Calibri"/>
              </a:rPr>
              <a:t>Mood vs. Psychotic Disorders</a:t>
            </a:r>
            <a:endParaRPr lang="en" sz="4800" i="1" dirty="0">
              <a:solidFill>
                <a:schemeClr val="accent3"/>
              </a:solidFill>
              <a:latin typeface="Arial" panose="020B0604020202020204" pitchFamily="34" charset="0"/>
              <a:ea typeface="Arial"/>
              <a:cs typeface="Arial" panose="020B0604020202020204" pitchFamily="34" charset="0"/>
              <a:sym typeface="Calibri"/>
            </a:endParaRPr>
          </a:p>
        </p:txBody>
      </p:sp>
      <p:sp>
        <p:nvSpPr>
          <p:cNvPr id="5" name="Flowchart: Manual Input 4"/>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8</a:t>
            </a:fld>
            <a:endParaRPr lang="en"/>
          </a:p>
        </p:txBody>
      </p:sp>
    </p:spTree>
    <p:extLst>
      <p:ext uri="{BB962C8B-B14F-4D97-AF65-F5344CB8AC3E}">
        <p14:creationId xmlns:p14="http://schemas.microsoft.com/office/powerpoint/2010/main" val="325213963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547664" y="274639"/>
            <a:ext cx="7139136" cy="1210145"/>
          </a:xfrm>
          <a:prstGeom prst="rect">
            <a:avLst/>
          </a:prstGeom>
        </p:spPr>
        <p:txBody>
          <a:bodyPr lIns="91425" tIns="91425" rIns="91425" bIns="91425" anchor="b" anchorCtr="0">
            <a:noAutofit/>
          </a:bodyPr>
          <a:lstStyle/>
          <a:p>
            <a:pPr>
              <a:spcBef>
                <a:spcPts val="0"/>
              </a:spcBef>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rPr>
              <a:t>Study 1</a:t>
            </a:r>
            <a:r>
              <a:rPr lang="en" sz="40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rPr>
              <a:t/>
            </a:r>
            <a:br>
              <a:rPr lang="en" sz="40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rPr>
            </a:br>
            <a:r>
              <a:rPr lang="en" sz="32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rPr>
              <a:t>Sample Demographics</a:t>
            </a:r>
            <a:endParaRPr lang="en" sz="32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endParaRPr>
          </a:p>
        </p:txBody>
      </p:sp>
      <p:sp>
        <p:nvSpPr>
          <p:cNvPr id="2" name="Content Placeholder 1"/>
          <p:cNvSpPr>
            <a:spLocks noGrp="1"/>
          </p:cNvSpPr>
          <p:nvPr>
            <p:ph idx="1"/>
          </p:nvPr>
        </p:nvSpPr>
        <p:spPr>
          <a:xfrm>
            <a:off x="2051720" y="2032130"/>
            <a:ext cx="6635080" cy="2620887"/>
          </a:xfrm>
        </p:spPr>
        <p:txBody>
          <a:bodyPr/>
          <a:lstStyle/>
          <a:p>
            <a:r>
              <a:rPr lang="en-US" dirty="0" smtClean="0"/>
              <a:t>66.7</a:t>
            </a:r>
            <a:r>
              <a:rPr lang="en-US" dirty="0"/>
              <a:t>% Male</a:t>
            </a:r>
          </a:p>
          <a:p>
            <a:r>
              <a:rPr lang="en-US" dirty="0" smtClean="0"/>
              <a:t>57.1</a:t>
            </a:r>
            <a:r>
              <a:rPr lang="en-US" dirty="0"/>
              <a:t>% Caucasian</a:t>
            </a:r>
          </a:p>
          <a:p>
            <a:r>
              <a:rPr lang="en-US" dirty="0" smtClean="0"/>
              <a:t>20</a:t>
            </a:r>
            <a:r>
              <a:rPr lang="en-US" dirty="0"/>
              <a:t>% African American</a:t>
            </a:r>
          </a:p>
          <a:p>
            <a:r>
              <a:rPr lang="en-US" dirty="0" smtClean="0"/>
              <a:t>Mean </a:t>
            </a:r>
            <a:r>
              <a:rPr lang="en-US" dirty="0"/>
              <a:t>Age = 41 Years (</a:t>
            </a:r>
            <a:r>
              <a:rPr lang="en-US" dirty="0" smtClean="0"/>
              <a:t>SD = </a:t>
            </a:r>
            <a:r>
              <a:rPr lang="en-US" dirty="0"/>
              <a:t>11.4)</a:t>
            </a:r>
          </a:p>
          <a:p>
            <a:endParaRPr lang="en-US" dirty="0"/>
          </a:p>
        </p:txBody>
      </p:sp>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9</a:t>
            </a:fld>
            <a:endParaRPr lang="en"/>
          </a:p>
        </p:txBody>
      </p:sp>
    </p:spTree>
    <p:extLst>
      <p:ext uri="{BB962C8B-B14F-4D97-AF65-F5344CB8AC3E}">
        <p14:creationId xmlns:p14="http://schemas.microsoft.com/office/powerpoint/2010/main" val="1606115665"/>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539552" y="94238"/>
            <a:ext cx="8147248" cy="904272"/>
          </a:xfrm>
          <a:prstGeom prst="rect">
            <a:avLst/>
          </a:prstGeom>
        </p:spPr>
        <p:txBody>
          <a:bodyPr lIns="91425" tIns="91425" rIns="91425" bIns="91425" anchor="b" anchorCtr="0">
            <a:noAutofit/>
          </a:bodyPr>
          <a:lstStyle/>
          <a:p>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 Method</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3" name="Diagram 2"/>
          <p:cNvGraphicFramePr/>
          <p:nvPr>
            <p:extLst>
              <p:ext uri="{D42A27DB-BD31-4B8C-83A1-F6EECF244321}">
                <p14:modId xmlns:p14="http://schemas.microsoft.com/office/powerpoint/2010/main" val="143869305"/>
              </p:ext>
            </p:extLst>
          </p:nvPr>
        </p:nvGraphicFramePr>
        <p:xfrm>
          <a:off x="315697" y="1541062"/>
          <a:ext cx="8170082" cy="5560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3573842" y="4931891"/>
            <a:ext cx="1584176" cy="492443"/>
          </a:xfrm>
          <a:prstGeom prst="rect">
            <a:avLst/>
          </a:prstGeom>
          <a:noFill/>
        </p:spPr>
        <p:txBody>
          <a:bodyPr wrap="square" rtlCol="0">
            <a:spAutoFit/>
          </a:bodyPr>
          <a:lstStyle/>
          <a:p>
            <a:pPr algn="ctr"/>
            <a:r>
              <a:rPr lang="en-US" sz="1300" b="1" dirty="0" smtClean="0"/>
              <a:t>Psychotic Disorder</a:t>
            </a:r>
            <a:endParaRPr lang="en-US" sz="1300" b="1" dirty="0"/>
          </a:p>
        </p:txBody>
      </p:sp>
      <p:sp>
        <p:nvSpPr>
          <p:cNvPr id="6" name="TextBox 5"/>
          <p:cNvSpPr txBox="1"/>
          <p:nvPr/>
        </p:nvSpPr>
        <p:spPr>
          <a:xfrm>
            <a:off x="3540199" y="6021288"/>
            <a:ext cx="1680432" cy="492443"/>
          </a:xfrm>
          <a:prstGeom prst="rect">
            <a:avLst/>
          </a:prstGeom>
          <a:noFill/>
        </p:spPr>
        <p:txBody>
          <a:bodyPr wrap="square" rtlCol="0">
            <a:spAutoFit/>
          </a:bodyPr>
          <a:lstStyle/>
          <a:p>
            <a:pPr algn="ctr"/>
            <a:r>
              <a:rPr lang="en-US" sz="1300" b="1" dirty="0" smtClean="0"/>
              <a:t>All other Diagnoses</a:t>
            </a:r>
            <a:endParaRPr lang="en-US" sz="1300" b="1" dirty="0"/>
          </a:p>
        </p:txBody>
      </p:sp>
      <p:sp>
        <p:nvSpPr>
          <p:cNvPr id="7" name="TextBox 6"/>
          <p:cNvSpPr txBox="1"/>
          <p:nvPr/>
        </p:nvSpPr>
        <p:spPr>
          <a:xfrm>
            <a:off x="767608" y="4380456"/>
            <a:ext cx="1298753" cy="307777"/>
          </a:xfrm>
          <a:prstGeom prst="rect">
            <a:avLst/>
          </a:prstGeom>
          <a:noFill/>
        </p:spPr>
        <p:txBody>
          <a:bodyPr wrap="none" rtlCol="0">
            <a:spAutoFit/>
          </a:bodyPr>
          <a:lstStyle/>
          <a:p>
            <a:r>
              <a:rPr lang="en-US" b="1" dirty="0" smtClean="0"/>
              <a:t>Total Sample</a:t>
            </a:r>
            <a:endParaRPr lang="en-US" b="1" dirty="0"/>
          </a:p>
        </p:txBody>
      </p:sp>
      <p:sp>
        <p:nvSpPr>
          <p:cNvPr id="9" name="TextBox 8"/>
          <p:cNvSpPr txBox="1"/>
          <p:nvPr/>
        </p:nvSpPr>
        <p:spPr>
          <a:xfrm>
            <a:off x="3774152" y="3391674"/>
            <a:ext cx="1296144" cy="738664"/>
          </a:xfrm>
          <a:prstGeom prst="rect">
            <a:avLst/>
          </a:prstGeom>
          <a:noFill/>
        </p:spPr>
        <p:txBody>
          <a:bodyPr wrap="square" rtlCol="0">
            <a:spAutoFit/>
          </a:bodyPr>
          <a:lstStyle/>
          <a:p>
            <a:pPr algn="ctr"/>
            <a:r>
              <a:rPr lang="en-US" b="1" dirty="0" smtClean="0"/>
              <a:t>Mood &amp; Psychotic Disorder</a:t>
            </a:r>
            <a:endParaRPr lang="en-US" b="1" dirty="0"/>
          </a:p>
        </p:txBody>
      </p:sp>
      <p:sp>
        <p:nvSpPr>
          <p:cNvPr id="10" name="TextBox 9"/>
          <p:cNvSpPr txBox="1"/>
          <p:nvPr/>
        </p:nvSpPr>
        <p:spPr>
          <a:xfrm>
            <a:off x="3573842" y="2167466"/>
            <a:ext cx="1668216" cy="307777"/>
          </a:xfrm>
          <a:prstGeom prst="rect">
            <a:avLst/>
          </a:prstGeom>
          <a:noFill/>
        </p:spPr>
        <p:txBody>
          <a:bodyPr wrap="square" rtlCol="0">
            <a:spAutoFit/>
          </a:bodyPr>
          <a:lstStyle/>
          <a:p>
            <a:pPr algn="ctr"/>
            <a:r>
              <a:rPr lang="en-US" b="1" dirty="0" smtClean="0"/>
              <a:t>Mood Disorder</a:t>
            </a:r>
            <a:endParaRPr lang="en-US" b="1" dirty="0"/>
          </a:p>
        </p:txBody>
      </p:sp>
      <p:sp>
        <p:nvSpPr>
          <p:cNvPr id="31" name="TextBox 30"/>
          <p:cNvSpPr txBox="1"/>
          <p:nvPr/>
        </p:nvSpPr>
        <p:spPr>
          <a:xfrm>
            <a:off x="6839385" y="2185068"/>
            <a:ext cx="1672208" cy="307777"/>
          </a:xfrm>
          <a:prstGeom prst="rect">
            <a:avLst/>
          </a:prstGeom>
          <a:noFill/>
        </p:spPr>
        <p:txBody>
          <a:bodyPr wrap="square" rtlCol="0">
            <a:spAutoFit/>
          </a:bodyPr>
          <a:lstStyle/>
          <a:p>
            <a:pPr algn="ctr"/>
            <a:r>
              <a:rPr lang="en-US" b="1" dirty="0" smtClean="0"/>
              <a:t>Mood </a:t>
            </a:r>
            <a:r>
              <a:rPr lang="en-US" b="1" dirty="0"/>
              <a:t>D</a:t>
            </a:r>
            <a:r>
              <a:rPr lang="en-US" b="1" dirty="0" smtClean="0"/>
              <a:t>isorder</a:t>
            </a:r>
            <a:endParaRPr lang="en-US" b="1" dirty="0"/>
          </a:p>
        </p:txBody>
      </p:sp>
      <p:sp>
        <p:nvSpPr>
          <p:cNvPr id="32" name="TextBox 31"/>
          <p:cNvSpPr txBox="1"/>
          <p:nvPr/>
        </p:nvSpPr>
        <p:spPr>
          <a:xfrm>
            <a:off x="6860908" y="3347878"/>
            <a:ext cx="1633492" cy="738664"/>
          </a:xfrm>
          <a:prstGeom prst="rect">
            <a:avLst/>
          </a:prstGeom>
          <a:noFill/>
        </p:spPr>
        <p:txBody>
          <a:bodyPr wrap="square" rtlCol="0">
            <a:spAutoFit/>
          </a:bodyPr>
          <a:lstStyle/>
          <a:p>
            <a:pPr algn="ctr"/>
            <a:r>
              <a:rPr lang="en-US" b="1" dirty="0" smtClean="0"/>
              <a:t>Mood &amp; Psychotic Disorder</a:t>
            </a:r>
            <a:endParaRPr lang="en-US" b="1" dirty="0"/>
          </a:p>
        </p:txBody>
      </p:sp>
      <p:sp>
        <p:nvSpPr>
          <p:cNvPr id="16" name="TextBox 15"/>
          <p:cNvSpPr txBox="1"/>
          <p:nvPr/>
        </p:nvSpPr>
        <p:spPr>
          <a:xfrm>
            <a:off x="6948264" y="5995888"/>
            <a:ext cx="1511718" cy="523220"/>
          </a:xfrm>
          <a:prstGeom prst="rect">
            <a:avLst/>
          </a:prstGeom>
          <a:noFill/>
        </p:spPr>
        <p:txBody>
          <a:bodyPr wrap="square" rtlCol="0">
            <a:spAutoFit/>
          </a:bodyPr>
          <a:lstStyle/>
          <a:p>
            <a:pPr algn="ctr"/>
            <a:r>
              <a:rPr lang="en-US" b="1" dirty="0" smtClean="0"/>
              <a:t>All </a:t>
            </a:r>
            <a:r>
              <a:rPr lang="en-US" b="1" dirty="0"/>
              <a:t>other </a:t>
            </a:r>
            <a:r>
              <a:rPr lang="en-US" b="1" dirty="0" smtClean="0"/>
              <a:t>Diagnoses</a:t>
            </a:r>
            <a:endParaRPr lang="en-US" b="1" dirty="0"/>
          </a:p>
        </p:txBody>
      </p:sp>
      <p:sp>
        <p:nvSpPr>
          <p:cNvPr id="17" name="TextBox 16"/>
          <p:cNvSpPr txBox="1"/>
          <p:nvPr/>
        </p:nvSpPr>
        <p:spPr>
          <a:xfrm>
            <a:off x="7021456" y="4889361"/>
            <a:ext cx="1472884" cy="523220"/>
          </a:xfrm>
          <a:prstGeom prst="rect">
            <a:avLst/>
          </a:prstGeom>
          <a:noFill/>
        </p:spPr>
        <p:txBody>
          <a:bodyPr wrap="square" rtlCol="0">
            <a:spAutoFit/>
          </a:bodyPr>
          <a:lstStyle/>
          <a:p>
            <a:pPr algn="ctr"/>
            <a:r>
              <a:rPr lang="en-US" b="1" dirty="0" smtClean="0"/>
              <a:t>Psychotic Disorder</a:t>
            </a:r>
            <a:endParaRPr lang="en-US" b="1" dirty="0"/>
          </a:p>
        </p:txBody>
      </p:sp>
      <p:grpSp>
        <p:nvGrpSpPr>
          <p:cNvPr id="44" name="Group 43"/>
          <p:cNvGrpSpPr/>
          <p:nvPr/>
        </p:nvGrpSpPr>
        <p:grpSpPr>
          <a:xfrm>
            <a:off x="5136495" y="3034785"/>
            <a:ext cx="1702890" cy="181298"/>
            <a:chOff x="4753058" y="2991331"/>
            <a:chExt cx="1870617" cy="102295"/>
          </a:xfrm>
        </p:grpSpPr>
        <p:sp>
          <p:nvSpPr>
            <p:cNvPr id="45" name="Straight Connector 3"/>
            <p:cNvSpPr/>
            <p:nvPr/>
          </p:nvSpPr>
          <p:spPr>
            <a:xfrm>
              <a:off x="4753058" y="2991331"/>
              <a:ext cx="1870617" cy="102295"/>
            </a:xfrm>
            <a:custGeom>
              <a:avLst/>
              <a:gdLst/>
              <a:ahLst/>
              <a:cxnLst/>
              <a:rect l="0" t="0" r="0" b="0"/>
              <a:pathLst>
                <a:path>
                  <a:moveTo>
                    <a:pt x="0" y="51147"/>
                  </a:moveTo>
                  <a:lnTo>
                    <a:pt x="1870617" y="51147"/>
                  </a:lnTo>
                </a:path>
              </a:pathLst>
            </a:custGeom>
            <a:noFill/>
            <a:ln w="28575">
              <a:solidFill>
                <a:schemeClr val="accent3"/>
              </a:solidFill>
              <a:headEnd type="none" w="med" len="med"/>
              <a:tailEnd type="arrow" w="med" len="med"/>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6" name="Straight Connector 4"/>
            <p:cNvSpPr/>
            <p:nvPr/>
          </p:nvSpPr>
          <p:spPr>
            <a:xfrm>
              <a:off x="4753058" y="3007563"/>
              <a:ext cx="1870617" cy="698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grpSp>
        <p:nvGrpSpPr>
          <p:cNvPr id="47" name="Group 46"/>
          <p:cNvGrpSpPr/>
          <p:nvPr/>
        </p:nvGrpSpPr>
        <p:grpSpPr>
          <a:xfrm>
            <a:off x="5126819" y="1793265"/>
            <a:ext cx="1702424" cy="211811"/>
            <a:chOff x="4753058" y="2991331"/>
            <a:chExt cx="1870617" cy="102295"/>
          </a:xfrm>
        </p:grpSpPr>
        <p:sp>
          <p:nvSpPr>
            <p:cNvPr id="48" name="Straight Connector 3"/>
            <p:cNvSpPr/>
            <p:nvPr/>
          </p:nvSpPr>
          <p:spPr>
            <a:xfrm>
              <a:off x="4753058" y="2991331"/>
              <a:ext cx="1870617" cy="102295"/>
            </a:xfrm>
            <a:custGeom>
              <a:avLst/>
              <a:gdLst/>
              <a:ahLst/>
              <a:cxnLst/>
              <a:rect l="0" t="0" r="0" b="0"/>
              <a:pathLst>
                <a:path>
                  <a:moveTo>
                    <a:pt x="0" y="51147"/>
                  </a:moveTo>
                  <a:lnTo>
                    <a:pt x="1870617" y="51147"/>
                  </a:lnTo>
                </a:path>
              </a:pathLst>
            </a:custGeom>
            <a:noFill/>
            <a:ln w="28575">
              <a:solidFill>
                <a:schemeClr val="accent3"/>
              </a:solidFill>
              <a:headEnd type="none" w="med" len="med"/>
              <a:tailEnd type="arrow" w="med" len="med"/>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9" name="Straight Connector 4"/>
            <p:cNvSpPr/>
            <p:nvPr/>
          </p:nvSpPr>
          <p:spPr>
            <a:xfrm>
              <a:off x="4753058" y="3007563"/>
              <a:ext cx="1870617" cy="698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p:txBody>
        </p:sp>
      </p:grpSp>
      <p:sp>
        <p:nvSpPr>
          <p:cNvPr id="2" name="Oval 1"/>
          <p:cNvSpPr/>
          <p:nvPr/>
        </p:nvSpPr>
        <p:spPr>
          <a:xfrm>
            <a:off x="6563333" y="710921"/>
            <a:ext cx="2316447" cy="59846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325989" y="3156487"/>
            <a:ext cx="1550267" cy="1384995"/>
          </a:xfrm>
          <a:prstGeom prst="rect">
            <a:avLst/>
          </a:prstGeom>
          <a:noFill/>
          <a:ln>
            <a:solidFill>
              <a:schemeClr val="tx1"/>
            </a:solidFill>
          </a:ln>
        </p:spPr>
        <p:txBody>
          <a:bodyPr wrap="square" rtlCol="0">
            <a:spAutoFit/>
          </a:bodyPr>
          <a:lstStyle/>
          <a:p>
            <a:pPr algn="ctr"/>
            <a:endParaRPr lang="en-US" i="1" dirty="0" smtClean="0"/>
          </a:p>
          <a:p>
            <a:pPr algn="ctr"/>
            <a:r>
              <a:rPr lang="en-US" i="1" dirty="0" smtClean="0"/>
              <a:t>Random </a:t>
            </a:r>
            <a:r>
              <a:rPr lang="en-US" i="1" dirty="0"/>
              <a:t>responders and </a:t>
            </a:r>
            <a:r>
              <a:rPr lang="en-US" i="1" dirty="0" err="1"/>
              <a:t>u</a:t>
            </a:r>
            <a:r>
              <a:rPr lang="en-US" i="1" dirty="0" err="1" smtClean="0"/>
              <a:t>nderreporters</a:t>
            </a:r>
            <a:r>
              <a:rPr lang="en-US" i="1" dirty="0" smtClean="0"/>
              <a:t> removed (n=119)</a:t>
            </a:r>
            <a:endParaRPr lang="en-US" i="1" dirty="0"/>
          </a:p>
          <a:p>
            <a:pPr algn="ctr"/>
            <a:endParaRPr lang="en-GB" i="1" dirty="0"/>
          </a:p>
        </p:txBody>
      </p:sp>
      <p:sp>
        <p:nvSpPr>
          <p:cNvPr id="8" name="TextBox 7"/>
          <p:cNvSpPr txBox="1"/>
          <p:nvPr/>
        </p:nvSpPr>
        <p:spPr>
          <a:xfrm>
            <a:off x="6900056" y="1114365"/>
            <a:ext cx="1608133" cy="369332"/>
          </a:xfrm>
          <a:prstGeom prst="rect">
            <a:avLst/>
          </a:prstGeom>
          <a:noFill/>
        </p:spPr>
        <p:txBody>
          <a:bodyPr wrap="none" rtlCol="0">
            <a:spAutoFit/>
          </a:bodyPr>
          <a:lstStyle/>
          <a:p>
            <a:r>
              <a:rPr lang="en-US" sz="1800" b="1" dirty="0" smtClean="0"/>
              <a:t>Final Sample</a:t>
            </a:r>
            <a:endParaRPr lang="en-US" sz="1800" b="1" dirty="0"/>
          </a:p>
        </p:txBody>
      </p:sp>
      <p:sp>
        <p:nvSpPr>
          <p:cNvPr id="4" name="TextBox 3"/>
          <p:cNvSpPr txBox="1"/>
          <p:nvPr/>
        </p:nvSpPr>
        <p:spPr>
          <a:xfrm>
            <a:off x="301662" y="5313402"/>
            <a:ext cx="2520280" cy="1200329"/>
          </a:xfrm>
          <a:prstGeom prst="rect">
            <a:avLst/>
          </a:prstGeom>
          <a:noFill/>
          <a:ln>
            <a:solidFill>
              <a:schemeClr val="tx1"/>
            </a:solidFill>
          </a:ln>
        </p:spPr>
        <p:txBody>
          <a:bodyPr wrap="square" rtlCol="0">
            <a:spAutoFit/>
          </a:bodyPr>
          <a:lstStyle/>
          <a:p>
            <a:pPr algn="ctr"/>
            <a:r>
              <a:rPr lang="en-US" sz="1800" b="1" dirty="0" smtClean="0"/>
              <a:t>Approved by California Committee for the Protection of Human Subjects</a:t>
            </a:r>
            <a:endParaRPr lang="en-US" sz="1800" b="1" dirty="0"/>
          </a:p>
        </p:txBody>
      </p:sp>
      <p:sp>
        <p:nvSpPr>
          <p:cNvPr id="11" name="Slide Number Placeholder 10"/>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10</a:t>
            </a:fld>
            <a:endParaRPr lang="en"/>
          </a:p>
        </p:txBody>
      </p:sp>
    </p:spTree>
    <p:extLst>
      <p:ext uri="{BB962C8B-B14F-4D97-AF65-F5344CB8AC3E}">
        <p14:creationId xmlns:p14="http://schemas.microsoft.com/office/powerpoint/2010/main" val="186119657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395536" y="548680"/>
            <a:ext cx="8291264" cy="1143200"/>
          </a:xfrm>
          <a:prstGeom prst="rect">
            <a:avLst/>
          </a:prstGeom>
        </p:spPr>
        <p:txBody>
          <a:bodyPr lIns="91425" tIns="91425" rIns="91425" bIns="91425" anchor="b" anchorCtr="0">
            <a:noAutofit/>
          </a:bodyPr>
          <a:lstStyle/>
          <a:p>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a:t>
            </a:r>
            <a:b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br>
            <a:r>
              <a:rPr lang="en" sz="40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Hypothesis 1</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8" name="Table 7"/>
          <p:cNvGraphicFramePr>
            <a:graphicFrameLocks noGrp="1"/>
          </p:cNvGraphicFramePr>
          <p:nvPr>
            <p:extLst>
              <p:ext uri="{D42A27DB-BD31-4B8C-83A1-F6EECF244321}">
                <p14:modId xmlns:p14="http://schemas.microsoft.com/office/powerpoint/2010/main" val="4138425137"/>
              </p:ext>
            </p:extLst>
          </p:nvPr>
        </p:nvGraphicFramePr>
        <p:xfrm>
          <a:off x="1187624" y="2099374"/>
          <a:ext cx="7056784" cy="4425970"/>
        </p:xfrm>
        <a:graphic>
          <a:graphicData uri="http://schemas.openxmlformats.org/drawingml/2006/table">
            <a:tbl>
              <a:tblPr firstRow="1" bandRow="1">
                <a:tableStyleId>{3B4B98B0-60AC-42C2-AFA5-B58CD77FA1E5}</a:tableStyleId>
              </a:tblPr>
              <a:tblGrid>
                <a:gridCol w="4968552"/>
                <a:gridCol w="2088232"/>
              </a:tblGrid>
              <a:tr h="5567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500" dirty="0" smtClean="0"/>
                        <a:t>Mood/Internalizing-Related</a:t>
                      </a:r>
                      <a:r>
                        <a:rPr lang="en-GB" sz="2500" baseline="0" dirty="0" smtClean="0"/>
                        <a:t> </a:t>
                      </a:r>
                      <a:r>
                        <a:rPr lang="en-GB" sz="2500" dirty="0" smtClean="0"/>
                        <a:t>Scales</a:t>
                      </a:r>
                      <a:endParaRPr lang="en-GB" sz="2500" dirty="0"/>
                    </a:p>
                  </a:txBody>
                  <a:tcPr/>
                </a:tc>
                <a:tc>
                  <a:txBody>
                    <a:bodyPr/>
                    <a:lstStyle/>
                    <a:p>
                      <a:pPr algn="l"/>
                      <a:endParaRPr lang="en-GB" sz="2500" dirty="0"/>
                    </a:p>
                  </a:txBody>
                  <a:tcPr/>
                </a:tc>
              </a:tr>
              <a:tr h="562129">
                <a:tc>
                  <a:txBody>
                    <a:bodyPr/>
                    <a:lstStyle/>
                    <a:p>
                      <a:pPr algn="l"/>
                      <a:r>
                        <a:rPr lang="en-US" sz="2400" b="0" i="0" u="none" strike="noStrike" kern="1200" dirty="0" smtClean="0">
                          <a:solidFill>
                            <a:schemeClr val="tx1"/>
                          </a:solidFill>
                          <a:effectLst/>
                          <a:latin typeface="+mn-lt"/>
                          <a:ea typeface="+mn-ea"/>
                          <a:cs typeface="+mn-cs"/>
                        </a:rPr>
                        <a:t>Emotional / Internalizing Dysfunction </a:t>
                      </a:r>
                      <a:endParaRPr lang="en-GB" sz="2400" dirty="0"/>
                    </a:p>
                  </a:txBody>
                  <a:tcPr/>
                </a:tc>
                <a:tc>
                  <a:txBody>
                    <a:bodyPr/>
                    <a:lstStyle/>
                    <a:p>
                      <a:pPr algn="l"/>
                      <a:r>
                        <a:rPr lang="en-GB" sz="2500" dirty="0" smtClean="0"/>
                        <a:t>EID</a:t>
                      </a:r>
                      <a:endParaRPr lang="en-GB" sz="2500" dirty="0"/>
                    </a:p>
                  </a:txBody>
                  <a:tcPr/>
                </a:tc>
              </a:tr>
              <a:tr h="434508">
                <a:tc>
                  <a:txBody>
                    <a:bodyPr/>
                    <a:lstStyle/>
                    <a:p>
                      <a:pPr algn="l"/>
                      <a:r>
                        <a:rPr lang="en-GB" sz="2500" dirty="0" smtClean="0"/>
                        <a:t>Demoralization</a:t>
                      </a:r>
                      <a:endParaRPr lang="en-GB" sz="2500" dirty="0"/>
                    </a:p>
                  </a:txBody>
                  <a:tcPr/>
                </a:tc>
                <a:tc>
                  <a:txBody>
                    <a:bodyPr/>
                    <a:lstStyle/>
                    <a:p>
                      <a:pPr algn="l"/>
                      <a:r>
                        <a:rPr lang="en-GB" sz="2500" dirty="0" err="1" smtClean="0"/>
                        <a:t>RCd</a:t>
                      </a:r>
                      <a:endParaRPr lang="en-GB" sz="2500" dirty="0"/>
                    </a:p>
                  </a:txBody>
                  <a:tcPr/>
                </a:tc>
              </a:tr>
              <a:tr h="434508">
                <a:tc>
                  <a:txBody>
                    <a:bodyPr/>
                    <a:lstStyle/>
                    <a:p>
                      <a:pPr algn="l"/>
                      <a:r>
                        <a:rPr lang="en-GB" sz="2500" dirty="0" smtClean="0"/>
                        <a:t>Low Positive</a:t>
                      </a:r>
                      <a:r>
                        <a:rPr lang="en-GB" sz="2500" baseline="0" dirty="0" smtClean="0"/>
                        <a:t> Emotions</a:t>
                      </a:r>
                      <a:endParaRPr lang="en-GB" sz="2500" dirty="0"/>
                    </a:p>
                  </a:txBody>
                  <a:tcPr/>
                </a:tc>
                <a:tc>
                  <a:txBody>
                    <a:bodyPr/>
                    <a:lstStyle/>
                    <a:p>
                      <a:pPr algn="l"/>
                      <a:r>
                        <a:rPr lang="en-GB" sz="2500" dirty="0" smtClean="0"/>
                        <a:t>RC2</a:t>
                      </a:r>
                      <a:endParaRPr lang="en-GB" sz="2500" dirty="0"/>
                    </a:p>
                  </a:txBody>
                  <a:tcPr/>
                </a:tc>
              </a:tr>
              <a:tr h="434508">
                <a:tc>
                  <a:txBody>
                    <a:bodyPr/>
                    <a:lstStyle/>
                    <a:p>
                      <a:pPr algn="l"/>
                      <a:r>
                        <a:rPr lang="en-GB" sz="2500" dirty="0" smtClean="0"/>
                        <a:t>Suicidal</a:t>
                      </a:r>
                      <a:r>
                        <a:rPr lang="en-GB" sz="2500" baseline="0" dirty="0" smtClean="0"/>
                        <a:t> Ideation</a:t>
                      </a:r>
                      <a:endParaRPr lang="en-GB" sz="2500" dirty="0"/>
                    </a:p>
                  </a:txBody>
                  <a:tcPr/>
                </a:tc>
                <a:tc>
                  <a:txBody>
                    <a:bodyPr/>
                    <a:lstStyle/>
                    <a:p>
                      <a:pPr algn="l"/>
                      <a:r>
                        <a:rPr lang="en-GB" sz="2500" dirty="0" smtClean="0"/>
                        <a:t>SUI</a:t>
                      </a:r>
                      <a:endParaRPr lang="en-GB" sz="2500" dirty="0"/>
                    </a:p>
                  </a:txBody>
                  <a:tcPr/>
                </a:tc>
              </a:tr>
              <a:tr h="434508">
                <a:tc>
                  <a:txBody>
                    <a:bodyPr/>
                    <a:lstStyle/>
                    <a:p>
                      <a:pPr algn="l"/>
                      <a:r>
                        <a:rPr lang="en-GB" sz="2500" dirty="0" smtClean="0"/>
                        <a:t>Helplessness</a:t>
                      </a:r>
                      <a:endParaRPr lang="en-GB" sz="2500" dirty="0"/>
                    </a:p>
                  </a:txBody>
                  <a:tcPr/>
                </a:tc>
                <a:tc>
                  <a:txBody>
                    <a:bodyPr/>
                    <a:lstStyle/>
                    <a:p>
                      <a:pPr algn="l"/>
                      <a:r>
                        <a:rPr lang="en-GB" sz="2500" dirty="0" smtClean="0"/>
                        <a:t>HLP</a:t>
                      </a:r>
                      <a:endParaRPr lang="en-GB" sz="2500" dirty="0"/>
                    </a:p>
                  </a:txBody>
                  <a:tcPr/>
                </a:tc>
              </a:tr>
              <a:tr h="434508">
                <a:tc>
                  <a:txBody>
                    <a:bodyPr/>
                    <a:lstStyle/>
                    <a:p>
                      <a:pPr algn="l"/>
                      <a:r>
                        <a:rPr lang="en-GB" sz="2500" dirty="0" smtClean="0"/>
                        <a:t>Self-Doubt</a:t>
                      </a:r>
                      <a:endParaRPr lang="en-GB" sz="2500" dirty="0"/>
                    </a:p>
                  </a:txBody>
                  <a:tcPr/>
                </a:tc>
                <a:tc>
                  <a:txBody>
                    <a:bodyPr/>
                    <a:lstStyle/>
                    <a:p>
                      <a:pPr algn="l"/>
                      <a:r>
                        <a:rPr lang="en-GB" sz="2500" dirty="0" smtClean="0"/>
                        <a:t>SFD</a:t>
                      </a:r>
                      <a:endParaRPr lang="en-GB" sz="2500" dirty="0"/>
                    </a:p>
                  </a:txBody>
                  <a:tcPr/>
                </a:tc>
              </a:tr>
              <a:tr h="449171">
                <a:tc>
                  <a:txBody>
                    <a:bodyPr/>
                    <a:lstStyle/>
                    <a:p>
                      <a:pPr algn="l"/>
                      <a:r>
                        <a:rPr lang="en-GB" sz="2500" dirty="0" smtClean="0"/>
                        <a:t>Inefficacy</a:t>
                      </a:r>
                    </a:p>
                  </a:txBody>
                  <a:tcPr/>
                </a:tc>
                <a:tc>
                  <a:txBody>
                    <a:bodyPr/>
                    <a:lstStyle/>
                    <a:p>
                      <a:pPr algn="l"/>
                      <a:r>
                        <a:rPr lang="en-GB" sz="2500" dirty="0" smtClean="0"/>
                        <a:t>NFC</a:t>
                      </a:r>
                    </a:p>
                  </a:txBody>
                  <a:tcPr/>
                </a:tc>
              </a:tr>
              <a:tr h="449171">
                <a:tc>
                  <a:txBody>
                    <a:bodyPr/>
                    <a:lstStyle/>
                    <a:p>
                      <a:pPr algn="l"/>
                      <a:r>
                        <a:rPr lang="en-GB" sz="2500" dirty="0" smtClean="0"/>
                        <a:t>Negative Emotionality</a:t>
                      </a:r>
                    </a:p>
                  </a:txBody>
                  <a:tcPr/>
                </a:tc>
                <a:tc>
                  <a:txBody>
                    <a:bodyPr/>
                    <a:lstStyle/>
                    <a:p>
                      <a:pPr algn="l"/>
                      <a:r>
                        <a:rPr lang="en-GB" sz="2500" dirty="0" smtClean="0"/>
                        <a:t>NEGE-r</a:t>
                      </a:r>
                    </a:p>
                  </a:txBody>
                  <a:tcPr/>
                </a:tc>
              </a:tr>
            </a:tbl>
          </a:graphicData>
        </a:graphic>
      </p:graphicFrame>
      <p:sp>
        <p:nvSpPr>
          <p:cNvPr id="2" name="Slide Number Placeholder 1"/>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11</a:t>
            </a:fld>
            <a:endParaRPr lang="en"/>
          </a:p>
        </p:txBody>
      </p:sp>
    </p:spTree>
    <p:extLst>
      <p:ext uri="{BB962C8B-B14F-4D97-AF65-F5344CB8AC3E}">
        <p14:creationId xmlns:p14="http://schemas.microsoft.com/office/powerpoint/2010/main" val="81831345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539552" y="548680"/>
            <a:ext cx="8147248" cy="1143200"/>
          </a:xfrm>
          <a:prstGeom prst="rect">
            <a:avLst/>
          </a:prstGeom>
        </p:spPr>
        <p:txBody>
          <a:bodyPr lIns="91425" tIns="91425" rIns="91425" bIns="91425" anchor="b" anchorCtr="0">
            <a:noAutofit/>
          </a:bodyPr>
          <a:lstStyle/>
          <a:p>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a:t>
            </a:r>
            <a:b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br>
            <a:r>
              <a:rPr lang="en" sz="40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Hypothesis 2</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8" name="Table 7"/>
          <p:cNvGraphicFramePr>
            <a:graphicFrameLocks noGrp="1"/>
          </p:cNvGraphicFramePr>
          <p:nvPr>
            <p:extLst>
              <p:ext uri="{D42A27DB-BD31-4B8C-83A1-F6EECF244321}">
                <p14:modId xmlns:p14="http://schemas.microsoft.com/office/powerpoint/2010/main" val="456390978"/>
              </p:ext>
            </p:extLst>
          </p:nvPr>
        </p:nvGraphicFramePr>
        <p:xfrm>
          <a:off x="1115616" y="2204864"/>
          <a:ext cx="6984776" cy="2393815"/>
        </p:xfrm>
        <a:graphic>
          <a:graphicData uri="http://schemas.openxmlformats.org/drawingml/2006/table">
            <a:tbl>
              <a:tblPr firstRow="1" bandRow="1">
                <a:tableStyleId>{3B4B98B0-60AC-42C2-AFA5-B58CD77FA1E5}</a:tableStyleId>
              </a:tblPr>
              <a:tblGrid>
                <a:gridCol w="3942251"/>
                <a:gridCol w="3042525"/>
              </a:tblGrid>
              <a:tr h="5040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500" dirty="0" smtClean="0"/>
                        <a:t>Psychoticism-Related Scales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2500" dirty="0" smtClean="0"/>
                    </a:p>
                  </a:txBody>
                  <a:tcPr/>
                </a:tc>
              </a:tr>
              <a:tr h="441904">
                <a:tc>
                  <a:txBody>
                    <a:bodyPr/>
                    <a:lstStyle/>
                    <a:p>
                      <a:pPr algn="l"/>
                      <a:r>
                        <a:rPr lang="en-GB" sz="2500" dirty="0" smtClean="0"/>
                        <a:t>Thought Dysfunction</a:t>
                      </a:r>
                      <a:endParaRPr lang="en-GB" sz="2500" dirty="0"/>
                    </a:p>
                  </a:txBody>
                  <a:tcPr/>
                </a:tc>
                <a:tc>
                  <a:txBody>
                    <a:bodyPr/>
                    <a:lstStyle/>
                    <a:p>
                      <a:pPr algn="l"/>
                      <a:r>
                        <a:rPr lang="en-GB" sz="2500" dirty="0" smtClean="0"/>
                        <a:t>THD</a:t>
                      </a:r>
                      <a:endParaRPr lang="en-GB" sz="2500" dirty="0"/>
                    </a:p>
                  </a:txBody>
                  <a:tcPr/>
                </a:tc>
              </a:tr>
              <a:tr h="441904">
                <a:tc>
                  <a:txBody>
                    <a:bodyPr/>
                    <a:lstStyle/>
                    <a:p>
                      <a:pPr algn="l"/>
                      <a:r>
                        <a:rPr lang="en-GB" sz="2500" dirty="0" smtClean="0"/>
                        <a:t>Ideas</a:t>
                      </a:r>
                      <a:r>
                        <a:rPr lang="en-GB" sz="2500" baseline="0" dirty="0" smtClean="0"/>
                        <a:t> of Persecution</a:t>
                      </a:r>
                      <a:endParaRPr lang="en-GB" sz="2500" dirty="0"/>
                    </a:p>
                  </a:txBody>
                  <a:tcPr/>
                </a:tc>
                <a:tc>
                  <a:txBody>
                    <a:bodyPr/>
                    <a:lstStyle/>
                    <a:p>
                      <a:pPr algn="l"/>
                      <a:r>
                        <a:rPr lang="en-GB" sz="2500" dirty="0" smtClean="0"/>
                        <a:t>RC6</a:t>
                      </a:r>
                      <a:endParaRPr lang="en-GB" sz="2500" dirty="0"/>
                    </a:p>
                  </a:txBody>
                  <a:tcPr/>
                </a:tc>
              </a:tr>
              <a:tr h="441904">
                <a:tc>
                  <a:txBody>
                    <a:bodyPr/>
                    <a:lstStyle/>
                    <a:p>
                      <a:pPr algn="l"/>
                      <a:r>
                        <a:rPr lang="en-GB" sz="2500" dirty="0" smtClean="0"/>
                        <a:t>Aberrant Experiences</a:t>
                      </a:r>
                      <a:endParaRPr lang="en-GB" sz="2500" dirty="0"/>
                    </a:p>
                  </a:txBody>
                  <a:tcPr/>
                </a:tc>
                <a:tc>
                  <a:txBody>
                    <a:bodyPr/>
                    <a:lstStyle/>
                    <a:p>
                      <a:pPr algn="l"/>
                      <a:r>
                        <a:rPr lang="en-GB" sz="2500" dirty="0" smtClean="0"/>
                        <a:t>RC8</a:t>
                      </a:r>
                      <a:endParaRPr lang="en-GB" sz="2500" dirty="0"/>
                    </a:p>
                  </a:txBody>
                  <a:tcPr/>
                </a:tc>
              </a:tr>
              <a:tr h="441904">
                <a:tc>
                  <a:txBody>
                    <a:bodyPr/>
                    <a:lstStyle/>
                    <a:p>
                      <a:pPr algn="l"/>
                      <a:r>
                        <a:rPr lang="en-GB" sz="2500" dirty="0" smtClean="0"/>
                        <a:t>Psychoticism</a:t>
                      </a:r>
                      <a:endParaRPr lang="en-GB" sz="2500" dirty="0"/>
                    </a:p>
                  </a:txBody>
                  <a:tcPr/>
                </a:tc>
                <a:tc>
                  <a:txBody>
                    <a:bodyPr/>
                    <a:lstStyle/>
                    <a:p>
                      <a:pPr algn="l"/>
                      <a:r>
                        <a:rPr lang="en-GB" sz="2500" dirty="0" smtClean="0"/>
                        <a:t>PSYC-r</a:t>
                      </a:r>
                      <a:endParaRPr lang="en-GB" sz="2500" dirty="0"/>
                    </a:p>
                  </a:txBody>
                  <a:tcPr/>
                </a:tc>
              </a:tr>
            </a:tbl>
          </a:graphicData>
        </a:graphic>
      </p:graphicFrame>
      <p:sp>
        <p:nvSpPr>
          <p:cNvPr id="2" name="Slide Number Placeholder 1"/>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12</a:t>
            </a:fld>
            <a:endParaRPr lang="en"/>
          </a:p>
        </p:txBody>
      </p:sp>
    </p:spTree>
    <p:extLst>
      <p:ext uri="{BB962C8B-B14F-4D97-AF65-F5344CB8AC3E}">
        <p14:creationId xmlns:p14="http://schemas.microsoft.com/office/powerpoint/2010/main" val="153564138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19353004"/>
              </p:ext>
            </p:extLst>
          </p:nvPr>
        </p:nvGraphicFramePr>
        <p:xfrm>
          <a:off x="251520" y="1377521"/>
          <a:ext cx="8640963" cy="5219831"/>
        </p:xfrm>
        <a:graphic>
          <a:graphicData uri="http://schemas.openxmlformats.org/drawingml/2006/table">
            <a:tbl>
              <a:tblPr firstRow="1" firstCol="1" bandRow="1">
                <a:tableStyleId>{3B4B98B0-60AC-42C2-AFA5-B58CD77FA1E5}</a:tableStyleId>
              </a:tblPr>
              <a:tblGrid>
                <a:gridCol w="1634046"/>
                <a:gridCol w="769383"/>
                <a:gridCol w="908941"/>
                <a:gridCol w="864094"/>
                <a:gridCol w="864096"/>
                <a:gridCol w="576064"/>
                <a:gridCol w="576064"/>
                <a:gridCol w="648074"/>
                <a:gridCol w="629350"/>
                <a:gridCol w="519660"/>
                <a:gridCol w="651191"/>
              </a:tblGrid>
              <a:tr h="1018969">
                <a:tc>
                  <a:txBody>
                    <a:bodyPr/>
                    <a:lstStyle/>
                    <a:p>
                      <a:pPr marL="0" marR="0">
                        <a:lnSpc>
                          <a:spcPct val="115000"/>
                        </a:lnSpc>
                        <a:spcBef>
                          <a:spcPts val="0"/>
                        </a:spcBef>
                        <a:spcAft>
                          <a:spcPts val="1000"/>
                        </a:spcAft>
                      </a:pPr>
                      <a:r>
                        <a:rPr lang="en-US" sz="1400" dirty="0">
                          <a:effectLst/>
                          <a:latin typeface="+mj-lt"/>
                        </a:rPr>
                        <a:t> </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smtClean="0">
                          <a:effectLst/>
                          <a:latin typeface="+mj-lt"/>
                        </a:rPr>
                        <a:t>Mood</a:t>
                      </a:r>
                    </a:p>
                    <a:p>
                      <a:pPr marL="0" marR="0" algn="ctr">
                        <a:lnSpc>
                          <a:spcPct val="100000"/>
                        </a:lnSpc>
                        <a:spcBef>
                          <a:spcPts val="0"/>
                        </a:spcBef>
                        <a:spcAft>
                          <a:spcPts val="0"/>
                        </a:spcAft>
                      </a:pPr>
                      <a:r>
                        <a:rPr lang="en-US" sz="1600" dirty="0" smtClean="0">
                          <a:effectLst/>
                          <a:latin typeface="+mj-lt"/>
                        </a:rPr>
                        <a:t>[1</a:t>
                      </a:r>
                      <a:r>
                        <a:rPr lang="en-US" sz="1600" dirty="0">
                          <a:effectLst/>
                          <a:latin typeface="+mj-lt"/>
                        </a:rPr>
                        <a:t>]</a:t>
                      </a:r>
                    </a:p>
                    <a:p>
                      <a:pPr marL="0" marR="0" algn="ctr">
                        <a:lnSpc>
                          <a:spcPct val="100000"/>
                        </a:lnSpc>
                        <a:spcBef>
                          <a:spcPts val="0"/>
                        </a:spcBef>
                        <a:spcAft>
                          <a:spcPts val="1000"/>
                        </a:spcAft>
                      </a:pPr>
                      <a:r>
                        <a:rPr lang="en-US" sz="1400" dirty="0">
                          <a:effectLst/>
                          <a:latin typeface="+mj-lt"/>
                        </a:rPr>
                        <a:t>(n = 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Mood/</a:t>
                      </a:r>
                    </a:p>
                    <a:p>
                      <a:pPr marL="0" marR="0" algn="ctr">
                        <a:lnSpc>
                          <a:spcPct val="100000"/>
                        </a:lnSpc>
                        <a:spcBef>
                          <a:spcPts val="0"/>
                        </a:spcBef>
                        <a:spcAft>
                          <a:spcPts val="0"/>
                        </a:spcAft>
                      </a:pPr>
                      <a:r>
                        <a:rPr lang="en-US" sz="1400" dirty="0">
                          <a:effectLst/>
                          <a:latin typeface="+mj-lt"/>
                        </a:rPr>
                        <a:t>Psychotic </a:t>
                      </a:r>
                      <a:endParaRPr lang="en-US" sz="1400" dirty="0" smtClean="0">
                        <a:effectLst/>
                        <a:latin typeface="+mj-lt"/>
                      </a:endParaRPr>
                    </a:p>
                    <a:p>
                      <a:pPr marL="0" marR="0" algn="ctr">
                        <a:lnSpc>
                          <a:spcPct val="100000"/>
                        </a:lnSpc>
                        <a:spcBef>
                          <a:spcPts val="0"/>
                        </a:spcBef>
                        <a:spcAft>
                          <a:spcPts val="0"/>
                        </a:spcAft>
                      </a:pPr>
                      <a:r>
                        <a:rPr lang="en-US" sz="1600" dirty="0" smtClean="0">
                          <a:effectLst/>
                          <a:latin typeface="+mj-lt"/>
                        </a:rPr>
                        <a:t>[</a:t>
                      </a:r>
                      <a:r>
                        <a:rPr lang="en-US" sz="1600" dirty="0">
                          <a:effectLst/>
                          <a:latin typeface="+mj-lt"/>
                        </a:rPr>
                        <a:t>2]</a:t>
                      </a:r>
                    </a:p>
                    <a:p>
                      <a:pPr marL="0" marR="0" algn="ctr">
                        <a:lnSpc>
                          <a:spcPct val="100000"/>
                        </a:lnSpc>
                        <a:spcBef>
                          <a:spcPts val="0"/>
                        </a:spcBef>
                        <a:spcAft>
                          <a:spcPts val="0"/>
                        </a:spcAft>
                      </a:pPr>
                      <a:r>
                        <a:rPr lang="en-US" sz="1400" dirty="0">
                          <a:effectLst/>
                          <a:latin typeface="+mj-lt"/>
                        </a:rPr>
                        <a:t>(n = 213)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Psychotic</a:t>
                      </a:r>
                    </a:p>
                    <a:p>
                      <a:pPr marL="0" marR="0" algn="ctr">
                        <a:lnSpc>
                          <a:spcPct val="100000"/>
                        </a:lnSpc>
                        <a:spcBef>
                          <a:spcPts val="0"/>
                        </a:spcBef>
                        <a:spcAft>
                          <a:spcPts val="0"/>
                        </a:spcAft>
                      </a:pPr>
                      <a:r>
                        <a:rPr lang="en-US" sz="1600" dirty="0">
                          <a:effectLst/>
                          <a:latin typeface="+mj-lt"/>
                        </a:rPr>
                        <a:t>[3]</a:t>
                      </a:r>
                    </a:p>
                    <a:p>
                      <a:pPr marL="0" marR="0" algn="ctr">
                        <a:lnSpc>
                          <a:spcPct val="100000"/>
                        </a:lnSpc>
                        <a:spcBef>
                          <a:spcPts val="0"/>
                        </a:spcBef>
                        <a:spcAft>
                          <a:spcPts val="0"/>
                        </a:spcAft>
                      </a:pPr>
                      <a:r>
                        <a:rPr lang="en-US" sz="1400" dirty="0">
                          <a:effectLst/>
                          <a:latin typeface="+mj-lt"/>
                        </a:rPr>
                        <a:t>(n = 280)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Other</a:t>
                      </a:r>
                    </a:p>
                    <a:p>
                      <a:pPr marL="0" marR="0" algn="ctr">
                        <a:lnSpc>
                          <a:spcPct val="100000"/>
                        </a:lnSpc>
                        <a:spcBef>
                          <a:spcPts val="0"/>
                        </a:spcBef>
                        <a:spcAft>
                          <a:spcPts val="0"/>
                        </a:spcAft>
                      </a:pPr>
                      <a:r>
                        <a:rPr lang="en-US" sz="1600" dirty="0">
                          <a:effectLst/>
                          <a:latin typeface="+mj-lt"/>
                        </a:rPr>
                        <a:t>[4]</a:t>
                      </a:r>
                    </a:p>
                    <a:p>
                      <a:pPr marL="0" marR="0" algn="ctr">
                        <a:lnSpc>
                          <a:spcPct val="100000"/>
                        </a:lnSpc>
                        <a:spcBef>
                          <a:spcPts val="0"/>
                        </a:spcBef>
                        <a:spcAft>
                          <a:spcPts val="0"/>
                        </a:spcAft>
                      </a:pPr>
                      <a:r>
                        <a:rPr lang="en-US" sz="1400" dirty="0">
                          <a:effectLst/>
                          <a:latin typeface="+mj-lt"/>
                        </a:rPr>
                        <a:t>(n = 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gridSpan="6">
                  <a:txBody>
                    <a:bodyPr/>
                    <a:lstStyle/>
                    <a:p>
                      <a:pPr marL="0" marR="0" algn="ctr">
                        <a:lnSpc>
                          <a:spcPct val="100000"/>
                        </a:lnSpc>
                        <a:spcBef>
                          <a:spcPts val="0"/>
                        </a:spcBef>
                        <a:spcAft>
                          <a:spcPts val="0"/>
                        </a:spcAft>
                      </a:pPr>
                      <a:r>
                        <a:rPr lang="en-US" sz="2000" dirty="0">
                          <a:effectLst/>
                          <a:latin typeface="+mj-lt"/>
                        </a:rPr>
                        <a:t>Hedges’ </a:t>
                      </a:r>
                      <a:r>
                        <a:rPr lang="en-US" sz="2000" i="1" dirty="0">
                          <a:effectLst/>
                          <a:latin typeface="+mj-lt"/>
                        </a:rPr>
                        <a:t>g</a:t>
                      </a:r>
                      <a:r>
                        <a:rPr lang="en-US" sz="2000" dirty="0">
                          <a:effectLst/>
                          <a:latin typeface="+mj-lt"/>
                        </a:rPr>
                        <a:t> </a:t>
                      </a:r>
                      <a:r>
                        <a:rPr lang="en-US" sz="2000" dirty="0" smtClean="0">
                          <a:effectLst/>
                          <a:latin typeface="+mj-lt"/>
                        </a:rPr>
                        <a:t>Effect </a:t>
                      </a:r>
                      <a:r>
                        <a:rPr lang="en-US" sz="2000" dirty="0">
                          <a:effectLst/>
                          <a:latin typeface="+mj-lt"/>
                        </a:rPr>
                        <a:t>Sizes</a:t>
                      </a:r>
                      <a:endParaRPr lang="en-US" sz="2000" b="1" dirty="0">
                        <a:effectLst/>
                        <a:latin typeface="+mj-lt"/>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1000"/>
                        </a:spcAft>
                      </a:pPr>
                      <a:endParaRPr lang="en-US" sz="1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426427">
                <a:tc>
                  <a:txBody>
                    <a:bodyPr/>
                    <a:lstStyle/>
                    <a:p>
                      <a:pPr marL="0" marR="0">
                        <a:lnSpc>
                          <a:spcPct val="115000"/>
                        </a:lnSpc>
                        <a:spcBef>
                          <a:spcPts val="0"/>
                        </a:spcBef>
                        <a:spcAft>
                          <a:spcPts val="1000"/>
                        </a:spcAft>
                      </a:pPr>
                      <a:r>
                        <a:rPr lang="en-US" sz="1400" b="1">
                          <a:effectLst/>
                          <a:latin typeface="+mj-lt"/>
                        </a:rPr>
                        <a:t> </a:t>
                      </a:r>
                      <a:endParaRPr lang="en-US" sz="1400" b="1">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a:effectLst/>
                          <a:latin typeface="+mj-lt"/>
                        </a:rPr>
                        <a:t>M</a:t>
                      </a:r>
                      <a:endParaRPr lang="en-US" sz="1400" b="0" i="1">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12</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13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smtClean="0">
                          <a:effectLst/>
                          <a:latin typeface="+mj-lt"/>
                        </a:rPr>
                        <a:t>g</a:t>
                      </a:r>
                      <a:r>
                        <a:rPr lang="en-US" sz="1600" i="1" baseline="-25000" dirty="0" smtClean="0">
                          <a:effectLst/>
                          <a:latin typeface="+mj-lt"/>
                        </a:rPr>
                        <a:t>14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23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24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0" i="1" kern="1200" dirty="0" smtClean="0">
                          <a:effectLst/>
                          <a:latin typeface="+mj-lt"/>
                        </a:rPr>
                        <a:t>g</a:t>
                      </a:r>
                      <a:r>
                        <a:rPr lang="en-US" sz="1600" b="0" i="1" kern="1200" baseline="-25000" dirty="0" smtClean="0">
                          <a:effectLst/>
                          <a:latin typeface="+mj-lt"/>
                        </a:rPr>
                        <a:t>34</a:t>
                      </a:r>
                      <a:endParaRPr lang="en-US" sz="1600" b="0" i="1" dirty="0">
                        <a:effectLst/>
                        <a:latin typeface="+mj-lt"/>
                        <a:ea typeface="Calibri" panose="020F0502020204030204" pitchFamily="34" charset="0"/>
                        <a:cs typeface="Arial" panose="020B0604020202020204" pitchFamily="34" charset="0"/>
                      </a:endParaRPr>
                    </a:p>
                  </a:txBody>
                  <a:tcPr marL="68580" marR="68580" marT="0" marB="0" anchor="ctr"/>
                </a:tc>
              </a:tr>
              <a:tr h="529333">
                <a:tc>
                  <a:txBody>
                    <a:bodyPr/>
                    <a:lstStyle/>
                    <a:p>
                      <a:pPr marL="182880" marR="0" lvl="1">
                        <a:lnSpc>
                          <a:spcPct val="115000"/>
                        </a:lnSpc>
                        <a:spcBef>
                          <a:spcPts val="0"/>
                        </a:spcBef>
                        <a:spcAft>
                          <a:spcPts val="1000"/>
                        </a:spcAft>
                      </a:pPr>
                      <a:r>
                        <a:rPr lang="en-US" sz="1400" b="1" dirty="0">
                          <a:effectLst/>
                          <a:latin typeface="+mj-lt"/>
                        </a:rPr>
                        <a:t>EID: Emotional</a:t>
                      </a:r>
                      <a:r>
                        <a:rPr lang="en-US" sz="1400" b="1" dirty="0" smtClean="0">
                          <a:effectLst/>
                          <a:latin typeface="+mj-lt"/>
                        </a:rPr>
                        <a:t>/ Internalizing</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54.94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0.55*</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0.00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-0.40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14351">
                <a:tc>
                  <a:txBody>
                    <a:bodyPr/>
                    <a:lstStyle/>
                    <a:p>
                      <a:pPr marL="182880" marR="0" lvl="1">
                        <a:lnSpc>
                          <a:spcPct val="115000"/>
                        </a:lnSpc>
                        <a:spcBef>
                          <a:spcPts val="0"/>
                        </a:spcBef>
                        <a:spcAft>
                          <a:spcPts val="1000"/>
                        </a:spcAft>
                      </a:pPr>
                      <a:r>
                        <a:rPr lang="en-US" sz="1400" b="1" kern="1200" dirty="0" smtClean="0">
                          <a:effectLst/>
                          <a:latin typeface="+mj-lt"/>
                        </a:rPr>
                        <a:t>RCd: Demoralization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56.06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51.42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54.23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43874">
                <a:tc>
                  <a:txBody>
                    <a:bodyPr/>
                    <a:lstStyle/>
                    <a:p>
                      <a:pPr marL="182880" marR="0" lvl="1">
                        <a:lnSpc>
                          <a:spcPct val="115000"/>
                        </a:lnSpc>
                        <a:spcBef>
                          <a:spcPts val="0"/>
                        </a:spcBef>
                        <a:spcAft>
                          <a:spcPts val="1000"/>
                        </a:spcAft>
                      </a:pPr>
                      <a:r>
                        <a:rPr lang="en-US" sz="1400" b="1" dirty="0" smtClean="0">
                          <a:effectLst/>
                          <a:latin typeface="+mj-lt"/>
                        </a:rPr>
                        <a:t>RC2: Low Positive Emotions</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dirty="0" smtClean="0">
                          <a:effectLst/>
                          <a:latin typeface="+mj-lt"/>
                        </a:rPr>
                        <a:t>-0.03</a:t>
                      </a: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b="1" dirty="0" smtClean="0">
                          <a:effectLst/>
                          <a:latin typeface="+mj-lt"/>
                        </a:rPr>
                        <a:t>0.22*</a:t>
                      </a: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-0.45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61339">
                <a:tc>
                  <a:txBody>
                    <a:bodyPr/>
                    <a:lstStyle/>
                    <a:p>
                      <a:pPr marL="182880" marR="0" lvl="1">
                        <a:lnSpc>
                          <a:spcPct val="115000"/>
                        </a:lnSpc>
                        <a:spcBef>
                          <a:spcPts val="0"/>
                        </a:spcBef>
                        <a:spcAft>
                          <a:spcPts val="1000"/>
                        </a:spcAft>
                      </a:pPr>
                      <a:r>
                        <a:rPr lang="en-US" sz="1400" b="1" dirty="0" smtClean="0">
                          <a:effectLst/>
                          <a:latin typeface="+mj-lt"/>
                        </a:rPr>
                        <a:t>SUI: Suicidal/</a:t>
                      </a:r>
                      <a:r>
                        <a:rPr lang="en-US" sz="1400" b="1" baseline="0" dirty="0" smtClean="0">
                          <a:effectLst/>
                          <a:latin typeface="+mj-lt"/>
                        </a:rPr>
                        <a:t> </a:t>
                      </a:r>
                      <a:r>
                        <a:rPr lang="en-US" sz="1400" b="1" dirty="0" smtClean="0">
                          <a:effectLst/>
                          <a:latin typeface="+mj-lt"/>
                        </a:rPr>
                        <a:t>Death Ideation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54.91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53.93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49.70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0.11</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0.34*</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-0.31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rPr>
                        <a:t>SFD: Self-Doubt</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53.51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52.89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0.46*</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0.09</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NFC: Inefficacy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52.01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53.62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50.25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51.16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0.17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ea typeface="Calibri" panose="020F0502020204030204" pitchFamily="34" charset="0"/>
                          <a:cs typeface="Arial" panose="020B0604020202020204" pitchFamily="34" charset="0"/>
                        </a:rPr>
                        <a:t>0.08</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0.32*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0.22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-0.09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39644">
                <a:tc>
                  <a:txBody>
                    <a:bodyPr/>
                    <a:lstStyle/>
                    <a:p>
                      <a:pPr marL="182880" marR="0" lvl="1">
                        <a:lnSpc>
                          <a:spcPct val="115000"/>
                        </a:lnSpc>
                        <a:spcBef>
                          <a:spcPts val="0"/>
                        </a:spcBef>
                        <a:spcAft>
                          <a:spcPts val="1000"/>
                        </a:spcAft>
                      </a:pPr>
                      <a:r>
                        <a:rPr lang="en-US" sz="1400" b="1" dirty="0" smtClean="0">
                          <a:effectLst/>
                          <a:latin typeface="+mj-lt"/>
                        </a:rPr>
                        <a:t>NEGE-r: Negative Emotionality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52.96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48.05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51.12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0.49*</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0.16</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0.41*</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bl>
          </a:graphicData>
        </a:graphic>
      </p:graphicFrame>
      <p:sp>
        <p:nvSpPr>
          <p:cNvPr id="5" name="Shape 169"/>
          <p:cNvSpPr txBox="1">
            <a:spLocks/>
          </p:cNvSpPr>
          <p:nvPr/>
        </p:nvSpPr>
        <p:spPr>
          <a:xfrm>
            <a:off x="792088" y="216607"/>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 Results &amp; Discussion</a:t>
            </a:r>
          </a:p>
          <a:p>
            <a:pPr>
              <a:spcBef>
                <a:spcPts val="0"/>
              </a:spcBef>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Internalizing Scales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13</a:t>
            </a:fld>
            <a:endParaRPr lang="en"/>
          </a:p>
        </p:txBody>
      </p:sp>
    </p:spTree>
    <p:extLst>
      <p:ext uri="{BB962C8B-B14F-4D97-AF65-F5344CB8AC3E}">
        <p14:creationId xmlns:p14="http://schemas.microsoft.com/office/powerpoint/2010/main" val="176080338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4896531"/>
              </p:ext>
            </p:extLst>
          </p:nvPr>
        </p:nvGraphicFramePr>
        <p:xfrm>
          <a:off x="251520" y="1377521"/>
          <a:ext cx="8640963" cy="5219831"/>
        </p:xfrm>
        <a:graphic>
          <a:graphicData uri="http://schemas.openxmlformats.org/drawingml/2006/table">
            <a:tbl>
              <a:tblPr firstRow="1" firstCol="1" bandRow="1">
                <a:tableStyleId>{3B4B98B0-60AC-42C2-AFA5-B58CD77FA1E5}</a:tableStyleId>
              </a:tblPr>
              <a:tblGrid>
                <a:gridCol w="1634046"/>
                <a:gridCol w="769383"/>
                <a:gridCol w="908941"/>
                <a:gridCol w="864094"/>
                <a:gridCol w="864096"/>
                <a:gridCol w="576064"/>
                <a:gridCol w="576064"/>
                <a:gridCol w="648074"/>
                <a:gridCol w="629350"/>
                <a:gridCol w="519660"/>
                <a:gridCol w="651191"/>
              </a:tblGrid>
              <a:tr h="1018969">
                <a:tc>
                  <a:txBody>
                    <a:bodyPr/>
                    <a:lstStyle/>
                    <a:p>
                      <a:pPr marL="0" marR="0">
                        <a:lnSpc>
                          <a:spcPct val="115000"/>
                        </a:lnSpc>
                        <a:spcBef>
                          <a:spcPts val="0"/>
                        </a:spcBef>
                        <a:spcAft>
                          <a:spcPts val="1000"/>
                        </a:spcAft>
                      </a:pPr>
                      <a:r>
                        <a:rPr lang="en-US" sz="1400" dirty="0">
                          <a:effectLst/>
                          <a:latin typeface="+mj-lt"/>
                        </a:rPr>
                        <a:t> </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smtClean="0">
                          <a:effectLst/>
                          <a:latin typeface="+mj-lt"/>
                        </a:rPr>
                        <a:t>Mood</a:t>
                      </a:r>
                    </a:p>
                    <a:p>
                      <a:pPr marL="0" marR="0" algn="ctr">
                        <a:lnSpc>
                          <a:spcPct val="100000"/>
                        </a:lnSpc>
                        <a:spcBef>
                          <a:spcPts val="0"/>
                        </a:spcBef>
                        <a:spcAft>
                          <a:spcPts val="0"/>
                        </a:spcAft>
                      </a:pPr>
                      <a:r>
                        <a:rPr lang="en-US" sz="1600" dirty="0" smtClean="0">
                          <a:effectLst/>
                          <a:latin typeface="+mj-lt"/>
                        </a:rPr>
                        <a:t>[1</a:t>
                      </a:r>
                      <a:r>
                        <a:rPr lang="en-US" sz="1600" dirty="0">
                          <a:effectLst/>
                          <a:latin typeface="+mj-lt"/>
                        </a:rPr>
                        <a:t>]</a:t>
                      </a:r>
                    </a:p>
                    <a:p>
                      <a:pPr marL="0" marR="0" algn="ctr">
                        <a:lnSpc>
                          <a:spcPct val="100000"/>
                        </a:lnSpc>
                        <a:spcBef>
                          <a:spcPts val="0"/>
                        </a:spcBef>
                        <a:spcAft>
                          <a:spcPts val="1000"/>
                        </a:spcAft>
                      </a:pPr>
                      <a:r>
                        <a:rPr lang="en-US" sz="1400" dirty="0">
                          <a:effectLst/>
                          <a:latin typeface="+mj-lt"/>
                        </a:rPr>
                        <a:t>(n = 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Mood/</a:t>
                      </a:r>
                    </a:p>
                    <a:p>
                      <a:pPr marL="0" marR="0" algn="ctr">
                        <a:lnSpc>
                          <a:spcPct val="100000"/>
                        </a:lnSpc>
                        <a:spcBef>
                          <a:spcPts val="0"/>
                        </a:spcBef>
                        <a:spcAft>
                          <a:spcPts val="0"/>
                        </a:spcAft>
                      </a:pPr>
                      <a:r>
                        <a:rPr lang="en-US" sz="1400" dirty="0">
                          <a:effectLst/>
                          <a:latin typeface="+mj-lt"/>
                        </a:rPr>
                        <a:t>Psychotic </a:t>
                      </a:r>
                      <a:endParaRPr lang="en-US" sz="1400" dirty="0" smtClean="0">
                        <a:effectLst/>
                        <a:latin typeface="+mj-lt"/>
                      </a:endParaRPr>
                    </a:p>
                    <a:p>
                      <a:pPr marL="0" marR="0" algn="ctr">
                        <a:lnSpc>
                          <a:spcPct val="100000"/>
                        </a:lnSpc>
                        <a:spcBef>
                          <a:spcPts val="0"/>
                        </a:spcBef>
                        <a:spcAft>
                          <a:spcPts val="0"/>
                        </a:spcAft>
                      </a:pPr>
                      <a:r>
                        <a:rPr lang="en-US" sz="1600" dirty="0" smtClean="0">
                          <a:effectLst/>
                          <a:latin typeface="+mj-lt"/>
                        </a:rPr>
                        <a:t>[</a:t>
                      </a:r>
                      <a:r>
                        <a:rPr lang="en-US" sz="1600" dirty="0">
                          <a:effectLst/>
                          <a:latin typeface="+mj-lt"/>
                        </a:rPr>
                        <a:t>2]</a:t>
                      </a:r>
                    </a:p>
                    <a:p>
                      <a:pPr marL="0" marR="0" algn="ctr">
                        <a:lnSpc>
                          <a:spcPct val="100000"/>
                        </a:lnSpc>
                        <a:spcBef>
                          <a:spcPts val="0"/>
                        </a:spcBef>
                        <a:spcAft>
                          <a:spcPts val="0"/>
                        </a:spcAft>
                      </a:pPr>
                      <a:r>
                        <a:rPr lang="en-US" sz="1400" dirty="0">
                          <a:effectLst/>
                          <a:latin typeface="+mj-lt"/>
                        </a:rPr>
                        <a:t>(n = 213)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Psychotic</a:t>
                      </a:r>
                    </a:p>
                    <a:p>
                      <a:pPr marL="0" marR="0" algn="ctr">
                        <a:lnSpc>
                          <a:spcPct val="100000"/>
                        </a:lnSpc>
                        <a:spcBef>
                          <a:spcPts val="0"/>
                        </a:spcBef>
                        <a:spcAft>
                          <a:spcPts val="0"/>
                        </a:spcAft>
                      </a:pPr>
                      <a:r>
                        <a:rPr lang="en-US" sz="1600" dirty="0">
                          <a:effectLst/>
                          <a:latin typeface="+mj-lt"/>
                        </a:rPr>
                        <a:t>[3]</a:t>
                      </a:r>
                    </a:p>
                    <a:p>
                      <a:pPr marL="0" marR="0" algn="ctr">
                        <a:lnSpc>
                          <a:spcPct val="100000"/>
                        </a:lnSpc>
                        <a:spcBef>
                          <a:spcPts val="0"/>
                        </a:spcBef>
                        <a:spcAft>
                          <a:spcPts val="0"/>
                        </a:spcAft>
                      </a:pPr>
                      <a:r>
                        <a:rPr lang="en-US" sz="1400" dirty="0">
                          <a:effectLst/>
                          <a:latin typeface="+mj-lt"/>
                        </a:rPr>
                        <a:t>(n = 280)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Other</a:t>
                      </a:r>
                    </a:p>
                    <a:p>
                      <a:pPr marL="0" marR="0" algn="ctr">
                        <a:lnSpc>
                          <a:spcPct val="100000"/>
                        </a:lnSpc>
                        <a:spcBef>
                          <a:spcPts val="0"/>
                        </a:spcBef>
                        <a:spcAft>
                          <a:spcPts val="0"/>
                        </a:spcAft>
                      </a:pPr>
                      <a:r>
                        <a:rPr lang="en-US" sz="1600" dirty="0">
                          <a:effectLst/>
                          <a:latin typeface="+mj-lt"/>
                        </a:rPr>
                        <a:t>[4]</a:t>
                      </a:r>
                    </a:p>
                    <a:p>
                      <a:pPr marL="0" marR="0" algn="ctr">
                        <a:lnSpc>
                          <a:spcPct val="100000"/>
                        </a:lnSpc>
                        <a:spcBef>
                          <a:spcPts val="0"/>
                        </a:spcBef>
                        <a:spcAft>
                          <a:spcPts val="0"/>
                        </a:spcAft>
                      </a:pPr>
                      <a:r>
                        <a:rPr lang="en-US" sz="1400" dirty="0">
                          <a:effectLst/>
                          <a:latin typeface="+mj-lt"/>
                        </a:rPr>
                        <a:t>(n = 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gridSpan="6">
                  <a:txBody>
                    <a:bodyPr/>
                    <a:lstStyle/>
                    <a:p>
                      <a:pPr marL="0" marR="0" algn="ctr">
                        <a:lnSpc>
                          <a:spcPct val="100000"/>
                        </a:lnSpc>
                        <a:spcBef>
                          <a:spcPts val="0"/>
                        </a:spcBef>
                        <a:spcAft>
                          <a:spcPts val="0"/>
                        </a:spcAft>
                      </a:pPr>
                      <a:r>
                        <a:rPr lang="en-US" sz="2000" dirty="0">
                          <a:effectLst/>
                          <a:latin typeface="+mj-lt"/>
                        </a:rPr>
                        <a:t>Hedges’ </a:t>
                      </a:r>
                      <a:r>
                        <a:rPr lang="en-US" sz="2000" i="1" dirty="0">
                          <a:effectLst/>
                          <a:latin typeface="+mj-lt"/>
                        </a:rPr>
                        <a:t>g</a:t>
                      </a:r>
                      <a:r>
                        <a:rPr lang="en-US" sz="2000" dirty="0">
                          <a:effectLst/>
                          <a:latin typeface="+mj-lt"/>
                        </a:rPr>
                        <a:t> </a:t>
                      </a:r>
                      <a:r>
                        <a:rPr lang="en-US" sz="2000" dirty="0" smtClean="0">
                          <a:effectLst/>
                          <a:latin typeface="+mj-lt"/>
                        </a:rPr>
                        <a:t>Effect </a:t>
                      </a:r>
                      <a:r>
                        <a:rPr lang="en-US" sz="2000" dirty="0">
                          <a:effectLst/>
                          <a:latin typeface="+mj-lt"/>
                        </a:rPr>
                        <a:t>Sizes</a:t>
                      </a:r>
                      <a:endParaRPr lang="en-US" sz="2000" b="1" dirty="0">
                        <a:effectLst/>
                        <a:latin typeface="+mj-lt"/>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1000"/>
                        </a:spcAft>
                      </a:pPr>
                      <a:endParaRPr lang="en-US" sz="1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426427">
                <a:tc>
                  <a:txBody>
                    <a:bodyPr/>
                    <a:lstStyle/>
                    <a:p>
                      <a:pPr marL="0" marR="0">
                        <a:lnSpc>
                          <a:spcPct val="115000"/>
                        </a:lnSpc>
                        <a:spcBef>
                          <a:spcPts val="0"/>
                        </a:spcBef>
                        <a:spcAft>
                          <a:spcPts val="1000"/>
                        </a:spcAft>
                      </a:pPr>
                      <a:r>
                        <a:rPr lang="en-US" sz="1400">
                          <a:effectLst/>
                          <a:latin typeface="+mj-lt"/>
                        </a:rPr>
                        <a:t> </a:t>
                      </a:r>
                      <a:endParaRPr lang="en-US" sz="1400" b="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a:effectLst/>
                          <a:latin typeface="+mj-lt"/>
                        </a:rPr>
                        <a:t>M</a:t>
                      </a:r>
                      <a:endParaRPr lang="en-US" sz="1400" b="0" i="1">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12</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13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600" i="1" dirty="0" smtClean="0">
                          <a:effectLst/>
                          <a:latin typeface="+mj-lt"/>
                        </a:rPr>
                        <a:t>g</a:t>
                      </a:r>
                      <a:r>
                        <a:rPr lang="en-US" sz="1600" i="1" baseline="-25000" dirty="0" smtClean="0">
                          <a:effectLst/>
                          <a:latin typeface="+mj-lt"/>
                        </a:rPr>
                        <a:t>14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23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24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0" i="1" kern="1200" dirty="0" smtClean="0">
                          <a:effectLst/>
                          <a:latin typeface="+mj-lt"/>
                        </a:rPr>
                        <a:t>g</a:t>
                      </a:r>
                      <a:r>
                        <a:rPr lang="en-US" sz="1600" b="0" i="1" kern="1200" baseline="-25000" dirty="0" smtClean="0">
                          <a:effectLst/>
                          <a:latin typeface="+mj-lt"/>
                        </a:rPr>
                        <a:t>34</a:t>
                      </a:r>
                      <a:endParaRPr lang="en-US" sz="1600" b="0" i="1" dirty="0">
                        <a:effectLst/>
                        <a:latin typeface="+mj-lt"/>
                        <a:ea typeface="Calibri" panose="020F0502020204030204" pitchFamily="34" charset="0"/>
                        <a:cs typeface="Arial" panose="020B0604020202020204" pitchFamily="34" charset="0"/>
                      </a:endParaRPr>
                    </a:p>
                  </a:txBody>
                  <a:tcPr marL="68580" marR="68580" marT="0" marB="0" anchor="ctr"/>
                </a:tc>
              </a:tr>
              <a:tr h="529333">
                <a:tc>
                  <a:txBody>
                    <a:bodyPr/>
                    <a:lstStyle/>
                    <a:p>
                      <a:pPr marL="182880" marR="0" lvl="1">
                        <a:lnSpc>
                          <a:spcPct val="115000"/>
                        </a:lnSpc>
                        <a:spcBef>
                          <a:spcPts val="0"/>
                        </a:spcBef>
                        <a:spcAft>
                          <a:spcPts val="1000"/>
                        </a:spcAft>
                      </a:pPr>
                      <a:r>
                        <a:rPr lang="en-US" sz="1400" b="1" dirty="0">
                          <a:effectLst/>
                          <a:latin typeface="+mj-lt"/>
                        </a:rPr>
                        <a:t>EID: Emotional</a:t>
                      </a:r>
                      <a:r>
                        <a:rPr lang="en-US" sz="1400" b="1" dirty="0" smtClean="0">
                          <a:effectLst/>
                          <a:latin typeface="+mj-lt"/>
                        </a:rPr>
                        <a:t>/ Internalizing</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54.94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0.55*</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0.00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-0.40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14351">
                <a:tc>
                  <a:txBody>
                    <a:bodyPr/>
                    <a:lstStyle/>
                    <a:p>
                      <a:pPr marL="182880" marR="0" lvl="1">
                        <a:lnSpc>
                          <a:spcPct val="115000"/>
                        </a:lnSpc>
                        <a:spcBef>
                          <a:spcPts val="0"/>
                        </a:spcBef>
                        <a:spcAft>
                          <a:spcPts val="1000"/>
                        </a:spcAft>
                      </a:pPr>
                      <a:r>
                        <a:rPr lang="en-US" sz="1400" b="1" kern="1200" dirty="0" smtClean="0">
                          <a:effectLst/>
                          <a:latin typeface="+mj-lt"/>
                        </a:rPr>
                        <a:t>RCd: Demoralization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56.06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51.42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54.23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43874">
                <a:tc>
                  <a:txBody>
                    <a:bodyPr/>
                    <a:lstStyle/>
                    <a:p>
                      <a:pPr marL="182880" marR="0" lvl="1">
                        <a:lnSpc>
                          <a:spcPct val="115000"/>
                        </a:lnSpc>
                        <a:spcBef>
                          <a:spcPts val="0"/>
                        </a:spcBef>
                        <a:spcAft>
                          <a:spcPts val="1000"/>
                        </a:spcAft>
                      </a:pPr>
                      <a:r>
                        <a:rPr lang="en-US" sz="1400" b="1" dirty="0" smtClean="0">
                          <a:effectLst/>
                          <a:latin typeface="+mj-lt"/>
                        </a:rPr>
                        <a:t>RC2: Low Positive Emotions</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dirty="0" smtClean="0">
                          <a:effectLst/>
                          <a:latin typeface="+mj-lt"/>
                        </a:rPr>
                        <a:t>-0.03</a:t>
                      </a: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b="1" dirty="0" smtClean="0">
                          <a:effectLst/>
                          <a:latin typeface="+mj-lt"/>
                        </a:rPr>
                        <a:t>0.22*</a:t>
                      </a: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-0.45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61339">
                <a:tc>
                  <a:txBody>
                    <a:bodyPr/>
                    <a:lstStyle/>
                    <a:p>
                      <a:pPr marL="182880" marR="0" lvl="1">
                        <a:lnSpc>
                          <a:spcPct val="115000"/>
                        </a:lnSpc>
                        <a:spcBef>
                          <a:spcPts val="0"/>
                        </a:spcBef>
                        <a:spcAft>
                          <a:spcPts val="1000"/>
                        </a:spcAft>
                      </a:pPr>
                      <a:r>
                        <a:rPr lang="en-US" sz="1400" b="1" dirty="0" smtClean="0">
                          <a:effectLst/>
                          <a:latin typeface="+mj-lt"/>
                        </a:rPr>
                        <a:t>SUI: Suicidal/</a:t>
                      </a:r>
                      <a:r>
                        <a:rPr lang="en-US" sz="1400" b="1" baseline="0" dirty="0" smtClean="0">
                          <a:effectLst/>
                          <a:latin typeface="+mj-lt"/>
                        </a:rPr>
                        <a:t> </a:t>
                      </a:r>
                      <a:r>
                        <a:rPr lang="en-US" sz="1400" b="1" dirty="0" smtClean="0">
                          <a:effectLst/>
                          <a:latin typeface="+mj-lt"/>
                        </a:rPr>
                        <a:t>Death Ideation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54.91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53.93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49.70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0.11</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0.34*</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-0.31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rPr>
                        <a:t>SFD: Self-Doubt</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53.51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52.89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0.46*</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0.09</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NFC: Inefficacy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52.01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53.62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50.25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51.16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0.17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ea typeface="Calibri" panose="020F0502020204030204" pitchFamily="34" charset="0"/>
                          <a:cs typeface="Arial" panose="020B0604020202020204" pitchFamily="34" charset="0"/>
                        </a:rPr>
                        <a:t>0.08</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0.32*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0.22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-0.09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39644">
                <a:tc>
                  <a:txBody>
                    <a:bodyPr/>
                    <a:lstStyle/>
                    <a:p>
                      <a:pPr marL="182880" marR="0" lvl="1">
                        <a:lnSpc>
                          <a:spcPct val="115000"/>
                        </a:lnSpc>
                        <a:spcBef>
                          <a:spcPts val="0"/>
                        </a:spcBef>
                        <a:spcAft>
                          <a:spcPts val="1000"/>
                        </a:spcAft>
                      </a:pPr>
                      <a:r>
                        <a:rPr lang="en-US" sz="1400" b="1" dirty="0" smtClean="0">
                          <a:effectLst/>
                          <a:latin typeface="+mj-lt"/>
                        </a:rPr>
                        <a:t>NEGE-r: Negative Emotionality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52.96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48.05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51.12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0.49*</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0.16</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0.41*</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bl>
          </a:graphicData>
        </a:graphic>
      </p:graphicFrame>
      <p:sp>
        <p:nvSpPr>
          <p:cNvPr id="5" name="Shape 169"/>
          <p:cNvSpPr txBox="1">
            <a:spLocks/>
          </p:cNvSpPr>
          <p:nvPr/>
        </p:nvSpPr>
        <p:spPr>
          <a:xfrm>
            <a:off x="792088" y="216607"/>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 Results &amp; Discussion</a:t>
            </a:r>
          </a:p>
          <a:p>
            <a:pPr>
              <a:spcBef>
                <a:spcPts val="0"/>
              </a:spcBef>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Internalizing Scales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4" name="Oval 3"/>
          <p:cNvSpPr/>
          <p:nvPr/>
        </p:nvSpPr>
        <p:spPr>
          <a:xfrm>
            <a:off x="5796136" y="2852936"/>
            <a:ext cx="648072"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3488722" y="1359807"/>
            <a:ext cx="1080120" cy="979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1691680" y="1359807"/>
            <a:ext cx="1080120" cy="979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14</a:t>
            </a:fld>
            <a:endParaRPr lang="en"/>
          </a:p>
        </p:txBody>
      </p:sp>
    </p:spTree>
    <p:extLst>
      <p:ext uri="{BB962C8B-B14F-4D97-AF65-F5344CB8AC3E}">
        <p14:creationId xmlns:p14="http://schemas.microsoft.com/office/powerpoint/2010/main" val="23188462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6335829"/>
              </p:ext>
            </p:extLst>
          </p:nvPr>
        </p:nvGraphicFramePr>
        <p:xfrm>
          <a:off x="251520" y="1377521"/>
          <a:ext cx="8640963" cy="5219831"/>
        </p:xfrm>
        <a:graphic>
          <a:graphicData uri="http://schemas.openxmlformats.org/drawingml/2006/table">
            <a:tbl>
              <a:tblPr firstRow="1" firstCol="1" bandRow="1">
                <a:tableStyleId>{3B4B98B0-60AC-42C2-AFA5-B58CD77FA1E5}</a:tableStyleId>
              </a:tblPr>
              <a:tblGrid>
                <a:gridCol w="1634046"/>
                <a:gridCol w="769383"/>
                <a:gridCol w="908941"/>
                <a:gridCol w="864094"/>
                <a:gridCol w="864096"/>
                <a:gridCol w="576064"/>
                <a:gridCol w="576064"/>
                <a:gridCol w="648074"/>
                <a:gridCol w="629350"/>
                <a:gridCol w="519660"/>
                <a:gridCol w="651191"/>
              </a:tblGrid>
              <a:tr h="1018969">
                <a:tc>
                  <a:txBody>
                    <a:bodyPr/>
                    <a:lstStyle/>
                    <a:p>
                      <a:pPr marL="0" marR="0">
                        <a:lnSpc>
                          <a:spcPct val="115000"/>
                        </a:lnSpc>
                        <a:spcBef>
                          <a:spcPts val="0"/>
                        </a:spcBef>
                        <a:spcAft>
                          <a:spcPts val="1000"/>
                        </a:spcAft>
                      </a:pPr>
                      <a:r>
                        <a:rPr lang="en-US" sz="1400" dirty="0">
                          <a:effectLst/>
                          <a:latin typeface="+mj-lt"/>
                        </a:rPr>
                        <a:t> </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smtClean="0">
                          <a:effectLst/>
                          <a:latin typeface="+mj-lt"/>
                        </a:rPr>
                        <a:t>Mood</a:t>
                      </a:r>
                    </a:p>
                    <a:p>
                      <a:pPr marL="0" marR="0" algn="ctr">
                        <a:lnSpc>
                          <a:spcPct val="100000"/>
                        </a:lnSpc>
                        <a:spcBef>
                          <a:spcPts val="0"/>
                        </a:spcBef>
                        <a:spcAft>
                          <a:spcPts val="0"/>
                        </a:spcAft>
                      </a:pPr>
                      <a:r>
                        <a:rPr lang="en-US" sz="1600" dirty="0" smtClean="0">
                          <a:effectLst/>
                          <a:latin typeface="+mj-lt"/>
                        </a:rPr>
                        <a:t>[1</a:t>
                      </a:r>
                      <a:r>
                        <a:rPr lang="en-US" sz="1600" dirty="0">
                          <a:effectLst/>
                          <a:latin typeface="+mj-lt"/>
                        </a:rPr>
                        <a:t>]</a:t>
                      </a:r>
                    </a:p>
                    <a:p>
                      <a:pPr marL="0" marR="0" algn="ctr">
                        <a:lnSpc>
                          <a:spcPct val="100000"/>
                        </a:lnSpc>
                        <a:spcBef>
                          <a:spcPts val="0"/>
                        </a:spcBef>
                        <a:spcAft>
                          <a:spcPts val="1000"/>
                        </a:spcAft>
                      </a:pPr>
                      <a:r>
                        <a:rPr lang="en-US" sz="1400" dirty="0">
                          <a:effectLst/>
                          <a:latin typeface="+mj-lt"/>
                        </a:rPr>
                        <a:t>(n = 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Mood/</a:t>
                      </a:r>
                    </a:p>
                    <a:p>
                      <a:pPr marL="0" marR="0" algn="ctr">
                        <a:lnSpc>
                          <a:spcPct val="100000"/>
                        </a:lnSpc>
                        <a:spcBef>
                          <a:spcPts val="0"/>
                        </a:spcBef>
                        <a:spcAft>
                          <a:spcPts val="0"/>
                        </a:spcAft>
                      </a:pPr>
                      <a:r>
                        <a:rPr lang="en-US" sz="1400" dirty="0">
                          <a:effectLst/>
                          <a:latin typeface="+mj-lt"/>
                        </a:rPr>
                        <a:t>Psychotic </a:t>
                      </a:r>
                      <a:endParaRPr lang="en-US" sz="1400" dirty="0" smtClean="0">
                        <a:effectLst/>
                        <a:latin typeface="+mj-lt"/>
                      </a:endParaRPr>
                    </a:p>
                    <a:p>
                      <a:pPr marL="0" marR="0" algn="ctr">
                        <a:lnSpc>
                          <a:spcPct val="100000"/>
                        </a:lnSpc>
                        <a:spcBef>
                          <a:spcPts val="0"/>
                        </a:spcBef>
                        <a:spcAft>
                          <a:spcPts val="0"/>
                        </a:spcAft>
                      </a:pPr>
                      <a:r>
                        <a:rPr lang="en-US" sz="1600" dirty="0" smtClean="0">
                          <a:effectLst/>
                          <a:latin typeface="+mj-lt"/>
                        </a:rPr>
                        <a:t>[</a:t>
                      </a:r>
                      <a:r>
                        <a:rPr lang="en-US" sz="1600" dirty="0">
                          <a:effectLst/>
                          <a:latin typeface="+mj-lt"/>
                        </a:rPr>
                        <a:t>2]</a:t>
                      </a:r>
                    </a:p>
                    <a:p>
                      <a:pPr marL="0" marR="0" algn="ctr">
                        <a:lnSpc>
                          <a:spcPct val="100000"/>
                        </a:lnSpc>
                        <a:spcBef>
                          <a:spcPts val="0"/>
                        </a:spcBef>
                        <a:spcAft>
                          <a:spcPts val="0"/>
                        </a:spcAft>
                      </a:pPr>
                      <a:r>
                        <a:rPr lang="en-US" sz="1400" dirty="0">
                          <a:effectLst/>
                          <a:latin typeface="+mj-lt"/>
                        </a:rPr>
                        <a:t>(n = 213)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Psychotic</a:t>
                      </a:r>
                    </a:p>
                    <a:p>
                      <a:pPr marL="0" marR="0" algn="ctr">
                        <a:lnSpc>
                          <a:spcPct val="100000"/>
                        </a:lnSpc>
                        <a:spcBef>
                          <a:spcPts val="0"/>
                        </a:spcBef>
                        <a:spcAft>
                          <a:spcPts val="0"/>
                        </a:spcAft>
                      </a:pPr>
                      <a:r>
                        <a:rPr lang="en-US" sz="1600" dirty="0">
                          <a:effectLst/>
                          <a:latin typeface="+mj-lt"/>
                        </a:rPr>
                        <a:t>[3]</a:t>
                      </a:r>
                    </a:p>
                    <a:p>
                      <a:pPr marL="0" marR="0" algn="ctr">
                        <a:lnSpc>
                          <a:spcPct val="100000"/>
                        </a:lnSpc>
                        <a:spcBef>
                          <a:spcPts val="0"/>
                        </a:spcBef>
                        <a:spcAft>
                          <a:spcPts val="0"/>
                        </a:spcAft>
                      </a:pPr>
                      <a:r>
                        <a:rPr lang="en-US" sz="1400" dirty="0">
                          <a:effectLst/>
                          <a:latin typeface="+mj-lt"/>
                        </a:rPr>
                        <a:t>(n = 280)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Other</a:t>
                      </a:r>
                    </a:p>
                    <a:p>
                      <a:pPr marL="0" marR="0" algn="ctr">
                        <a:lnSpc>
                          <a:spcPct val="100000"/>
                        </a:lnSpc>
                        <a:spcBef>
                          <a:spcPts val="0"/>
                        </a:spcBef>
                        <a:spcAft>
                          <a:spcPts val="0"/>
                        </a:spcAft>
                      </a:pPr>
                      <a:r>
                        <a:rPr lang="en-US" sz="1600" dirty="0">
                          <a:effectLst/>
                          <a:latin typeface="+mj-lt"/>
                        </a:rPr>
                        <a:t>[4]</a:t>
                      </a:r>
                    </a:p>
                    <a:p>
                      <a:pPr marL="0" marR="0" algn="ctr">
                        <a:lnSpc>
                          <a:spcPct val="100000"/>
                        </a:lnSpc>
                        <a:spcBef>
                          <a:spcPts val="0"/>
                        </a:spcBef>
                        <a:spcAft>
                          <a:spcPts val="0"/>
                        </a:spcAft>
                      </a:pPr>
                      <a:r>
                        <a:rPr lang="en-US" sz="1400" dirty="0">
                          <a:effectLst/>
                          <a:latin typeface="+mj-lt"/>
                        </a:rPr>
                        <a:t>(n = 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gridSpan="6">
                  <a:txBody>
                    <a:bodyPr/>
                    <a:lstStyle/>
                    <a:p>
                      <a:pPr marL="0" marR="0" algn="ctr">
                        <a:lnSpc>
                          <a:spcPct val="100000"/>
                        </a:lnSpc>
                        <a:spcBef>
                          <a:spcPts val="0"/>
                        </a:spcBef>
                        <a:spcAft>
                          <a:spcPts val="0"/>
                        </a:spcAft>
                      </a:pPr>
                      <a:r>
                        <a:rPr lang="en-US" sz="2000" dirty="0">
                          <a:effectLst/>
                          <a:latin typeface="+mj-lt"/>
                        </a:rPr>
                        <a:t>Hedges’ </a:t>
                      </a:r>
                      <a:r>
                        <a:rPr lang="en-US" sz="2000" i="1" dirty="0">
                          <a:effectLst/>
                          <a:latin typeface="+mj-lt"/>
                        </a:rPr>
                        <a:t>g</a:t>
                      </a:r>
                      <a:r>
                        <a:rPr lang="en-US" sz="2000" dirty="0">
                          <a:effectLst/>
                          <a:latin typeface="+mj-lt"/>
                        </a:rPr>
                        <a:t> </a:t>
                      </a:r>
                      <a:r>
                        <a:rPr lang="en-US" sz="2000" dirty="0" smtClean="0">
                          <a:effectLst/>
                          <a:latin typeface="+mj-lt"/>
                        </a:rPr>
                        <a:t>Effect </a:t>
                      </a:r>
                      <a:r>
                        <a:rPr lang="en-US" sz="2000" dirty="0">
                          <a:effectLst/>
                          <a:latin typeface="+mj-lt"/>
                        </a:rPr>
                        <a:t>Sizes</a:t>
                      </a:r>
                      <a:endParaRPr lang="en-US" sz="2000" b="1" dirty="0">
                        <a:effectLst/>
                        <a:latin typeface="+mj-lt"/>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1000"/>
                        </a:spcAft>
                      </a:pPr>
                      <a:endParaRPr lang="en-US" sz="1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426427">
                <a:tc>
                  <a:txBody>
                    <a:bodyPr/>
                    <a:lstStyle/>
                    <a:p>
                      <a:pPr marL="0" marR="0">
                        <a:lnSpc>
                          <a:spcPct val="115000"/>
                        </a:lnSpc>
                        <a:spcBef>
                          <a:spcPts val="0"/>
                        </a:spcBef>
                        <a:spcAft>
                          <a:spcPts val="1000"/>
                        </a:spcAft>
                      </a:pPr>
                      <a:r>
                        <a:rPr lang="en-US" sz="1400" b="1" dirty="0">
                          <a:effectLst/>
                          <a:latin typeface="+mj-lt"/>
                        </a:rPr>
                        <a:t> </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12</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13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smtClean="0">
                          <a:effectLst/>
                          <a:latin typeface="+mj-lt"/>
                        </a:rPr>
                        <a:t>g</a:t>
                      </a:r>
                      <a:r>
                        <a:rPr lang="en-US" sz="1600" i="1" baseline="-25000" dirty="0" smtClean="0">
                          <a:effectLst/>
                          <a:latin typeface="+mj-lt"/>
                        </a:rPr>
                        <a:t>14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23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24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0" i="1" kern="1200" dirty="0" smtClean="0">
                          <a:effectLst/>
                          <a:latin typeface="+mj-lt"/>
                        </a:rPr>
                        <a:t>g</a:t>
                      </a:r>
                      <a:r>
                        <a:rPr lang="en-US" sz="1600" b="0" i="1" kern="1200" baseline="-25000" dirty="0" smtClean="0">
                          <a:effectLst/>
                          <a:latin typeface="+mj-lt"/>
                        </a:rPr>
                        <a:t>34</a:t>
                      </a:r>
                      <a:endParaRPr lang="en-US" sz="1600" b="0" i="1" dirty="0">
                        <a:effectLst/>
                        <a:latin typeface="+mj-lt"/>
                        <a:ea typeface="Calibri" panose="020F0502020204030204" pitchFamily="34" charset="0"/>
                        <a:cs typeface="Arial" panose="020B0604020202020204" pitchFamily="34" charset="0"/>
                      </a:endParaRPr>
                    </a:p>
                  </a:txBody>
                  <a:tcPr marL="68580" marR="68580" marT="0" marB="0" anchor="ctr"/>
                </a:tc>
              </a:tr>
              <a:tr h="529333">
                <a:tc>
                  <a:txBody>
                    <a:bodyPr/>
                    <a:lstStyle/>
                    <a:p>
                      <a:pPr marL="182880" marR="0" lvl="1">
                        <a:lnSpc>
                          <a:spcPct val="115000"/>
                        </a:lnSpc>
                        <a:spcBef>
                          <a:spcPts val="0"/>
                        </a:spcBef>
                        <a:spcAft>
                          <a:spcPts val="1000"/>
                        </a:spcAft>
                      </a:pPr>
                      <a:r>
                        <a:rPr lang="en-US" sz="1400" b="1" dirty="0">
                          <a:effectLst/>
                          <a:latin typeface="+mj-lt"/>
                        </a:rPr>
                        <a:t>EID: Emotional</a:t>
                      </a:r>
                      <a:r>
                        <a:rPr lang="en-US" sz="1400" b="1" dirty="0" smtClean="0">
                          <a:effectLst/>
                          <a:latin typeface="+mj-lt"/>
                        </a:rPr>
                        <a:t>/ Internalizing</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54.94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0.55*</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a:effectLst/>
                          <a:latin typeface="+mj-lt"/>
                        </a:rPr>
                        <a:t>0.00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-0.40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14351">
                <a:tc>
                  <a:txBody>
                    <a:bodyPr/>
                    <a:lstStyle/>
                    <a:p>
                      <a:pPr marL="182880" marR="0" lvl="1">
                        <a:lnSpc>
                          <a:spcPct val="115000"/>
                        </a:lnSpc>
                        <a:spcBef>
                          <a:spcPts val="0"/>
                        </a:spcBef>
                        <a:spcAft>
                          <a:spcPts val="1000"/>
                        </a:spcAft>
                      </a:pPr>
                      <a:r>
                        <a:rPr lang="en-US" sz="1400" b="1" kern="1200" dirty="0" smtClean="0">
                          <a:effectLst/>
                          <a:latin typeface="+mj-lt"/>
                        </a:rPr>
                        <a:t>RCd: Demoralization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56.06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51.42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54.23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0.11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43874">
                <a:tc>
                  <a:txBody>
                    <a:bodyPr/>
                    <a:lstStyle/>
                    <a:p>
                      <a:pPr marL="182880" marR="0" lvl="1">
                        <a:lnSpc>
                          <a:spcPct val="115000"/>
                        </a:lnSpc>
                        <a:spcBef>
                          <a:spcPts val="0"/>
                        </a:spcBef>
                        <a:spcAft>
                          <a:spcPts val="1000"/>
                        </a:spcAft>
                      </a:pPr>
                      <a:r>
                        <a:rPr lang="en-US" sz="1400" b="1" dirty="0" smtClean="0">
                          <a:effectLst/>
                          <a:latin typeface="+mj-lt"/>
                        </a:rPr>
                        <a:t>RC2: Low Positive Emotions</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dirty="0" smtClean="0">
                          <a:effectLst/>
                          <a:latin typeface="+mj-lt"/>
                        </a:rPr>
                        <a:t>-0.03</a:t>
                      </a: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b="1" dirty="0" smtClean="0">
                          <a:effectLst/>
                          <a:latin typeface="+mj-lt"/>
                        </a:rPr>
                        <a:t>0.22*</a:t>
                      </a: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-0.45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61339">
                <a:tc>
                  <a:txBody>
                    <a:bodyPr/>
                    <a:lstStyle/>
                    <a:p>
                      <a:pPr marL="182880" marR="0" lvl="1">
                        <a:lnSpc>
                          <a:spcPct val="115000"/>
                        </a:lnSpc>
                        <a:spcBef>
                          <a:spcPts val="0"/>
                        </a:spcBef>
                        <a:spcAft>
                          <a:spcPts val="1000"/>
                        </a:spcAft>
                      </a:pPr>
                      <a:r>
                        <a:rPr lang="en-US" sz="1400" b="1" dirty="0" smtClean="0">
                          <a:effectLst/>
                          <a:latin typeface="+mj-lt"/>
                        </a:rPr>
                        <a:t>SUI: Suicidal/</a:t>
                      </a:r>
                      <a:r>
                        <a:rPr lang="en-US" sz="1400" b="1" baseline="0" dirty="0" smtClean="0">
                          <a:effectLst/>
                          <a:latin typeface="+mj-lt"/>
                        </a:rPr>
                        <a:t> </a:t>
                      </a:r>
                      <a:r>
                        <a:rPr lang="en-US" sz="1400" b="1" dirty="0" smtClean="0">
                          <a:effectLst/>
                          <a:latin typeface="+mj-lt"/>
                        </a:rPr>
                        <a:t>Death Ideation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54.91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53.93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49.70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0.11</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0.34*</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-0.31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rPr>
                        <a:t>SFD: Self-Doubt</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53.51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52.89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0.46*</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0.09</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NFC: Inefficacy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52.01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53.62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50.25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51.16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0.17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ea typeface="Calibri" panose="020F0502020204030204" pitchFamily="34" charset="0"/>
                          <a:cs typeface="Arial" panose="020B0604020202020204" pitchFamily="34" charset="0"/>
                        </a:rPr>
                        <a:t>0.08</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0.32*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0.22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-0.09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39644">
                <a:tc>
                  <a:txBody>
                    <a:bodyPr/>
                    <a:lstStyle/>
                    <a:p>
                      <a:pPr marL="182880" marR="0" lvl="1">
                        <a:lnSpc>
                          <a:spcPct val="115000"/>
                        </a:lnSpc>
                        <a:spcBef>
                          <a:spcPts val="0"/>
                        </a:spcBef>
                        <a:spcAft>
                          <a:spcPts val="1000"/>
                        </a:spcAft>
                      </a:pPr>
                      <a:r>
                        <a:rPr lang="en-US" sz="1400" b="1" dirty="0" smtClean="0">
                          <a:effectLst/>
                          <a:latin typeface="+mj-lt"/>
                        </a:rPr>
                        <a:t>NEGE-r: Negative Emotionality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52.96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48.05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51.12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0.49*</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0.16</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0.41*</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400" dirty="0" smtClean="0">
                          <a:effectLst/>
                          <a:latin typeface="+mj-lt"/>
                        </a:rPr>
                        <a:t>0.10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rPr>
                        <a:t>-0.29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bl>
          </a:graphicData>
        </a:graphic>
      </p:graphicFrame>
      <p:sp>
        <p:nvSpPr>
          <p:cNvPr id="5" name="Shape 169"/>
          <p:cNvSpPr txBox="1">
            <a:spLocks/>
          </p:cNvSpPr>
          <p:nvPr/>
        </p:nvSpPr>
        <p:spPr>
          <a:xfrm>
            <a:off x="792088" y="216607"/>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 Results &amp; Discussion</a:t>
            </a:r>
          </a:p>
          <a:p>
            <a:pPr>
              <a:spcBef>
                <a:spcPts val="0"/>
              </a:spcBef>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Internalizing Scales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4" name="Oval 3"/>
          <p:cNvSpPr/>
          <p:nvPr/>
        </p:nvSpPr>
        <p:spPr>
          <a:xfrm>
            <a:off x="3509555" y="1378445"/>
            <a:ext cx="1080120" cy="979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555776" y="1378445"/>
            <a:ext cx="1080120" cy="979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15</a:t>
            </a:fld>
            <a:endParaRPr lang="en"/>
          </a:p>
        </p:txBody>
      </p:sp>
    </p:spTree>
    <p:extLst>
      <p:ext uri="{BB962C8B-B14F-4D97-AF65-F5344CB8AC3E}">
        <p14:creationId xmlns:p14="http://schemas.microsoft.com/office/powerpoint/2010/main" val="2653601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65500069"/>
              </p:ext>
            </p:extLst>
          </p:nvPr>
        </p:nvGraphicFramePr>
        <p:xfrm>
          <a:off x="251520" y="1377521"/>
          <a:ext cx="8640963" cy="5219831"/>
        </p:xfrm>
        <a:graphic>
          <a:graphicData uri="http://schemas.openxmlformats.org/drawingml/2006/table">
            <a:tbl>
              <a:tblPr firstRow="1" firstCol="1" bandRow="1">
                <a:tableStyleId>{3B4B98B0-60AC-42C2-AFA5-B58CD77FA1E5}</a:tableStyleId>
              </a:tblPr>
              <a:tblGrid>
                <a:gridCol w="1634046"/>
                <a:gridCol w="769383"/>
                <a:gridCol w="908941"/>
                <a:gridCol w="864094"/>
                <a:gridCol w="864096"/>
                <a:gridCol w="576064"/>
                <a:gridCol w="576064"/>
                <a:gridCol w="576064"/>
                <a:gridCol w="576064"/>
                <a:gridCol w="644956"/>
                <a:gridCol w="651191"/>
              </a:tblGrid>
              <a:tr h="1018969">
                <a:tc>
                  <a:txBody>
                    <a:bodyPr/>
                    <a:lstStyle/>
                    <a:p>
                      <a:pPr marL="0" marR="0">
                        <a:lnSpc>
                          <a:spcPct val="115000"/>
                        </a:lnSpc>
                        <a:spcBef>
                          <a:spcPts val="0"/>
                        </a:spcBef>
                        <a:spcAft>
                          <a:spcPts val="1000"/>
                        </a:spcAft>
                      </a:pPr>
                      <a:r>
                        <a:rPr lang="en-US" sz="1400" dirty="0">
                          <a:effectLst/>
                          <a:latin typeface="+mj-lt"/>
                        </a:rPr>
                        <a:t> </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smtClean="0">
                          <a:effectLst/>
                          <a:latin typeface="+mj-lt"/>
                        </a:rPr>
                        <a:t>Mood</a:t>
                      </a:r>
                    </a:p>
                    <a:p>
                      <a:pPr marL="0" marR="0" algn="ctr">
                        <a:lnSpc>
                          <a:spcPct val="100000"/>
                        </a:lnSpc>
                        <a:spcBef>
                          <a:spcPts val="0"/>
                        </a:spcBef>
                        <a:spcAft>
                          <a:spcPts val="0"/>
                        </a:spcAft>
                      </a:pPr>
                      <a:r>
                        <a:rPr lang="en-US" sz="1600" dirty="0" smtClean="0">
                          <a:effectLst/>
                          <a:latin typeface="+mj-lt"/>
                        </a:rPr>
                        <a:t>[1</a:t>
                      </a:r>
                      <a:r>
                        <a:rPr lang="en-US" sz="1600" dirty="0">
                          <a:effectLst/>
                          <a:latin typeface="+mj-lt"/>
                        </a:rPr>
                        <a:t>]</a:t>
                      </a:r>
                    </a:p>
                    <a:p>
                      <a:pPr marL="0" marR="0" algn="ctr">
                        <a:lnSpc>
                          <a:spcPct val="100000"/>
                        </a:lnSpc>
                        <a:spcBef>
                          <a:spcPts val="0"/>
                        </a:spcBef>
                        <a:spcAft>
                          <a:spcPts val="1000"/>
                        </a:spcAft>
                      </a:pPr>
                      <a:r>
                        <a:rPr lang="en-US" sz="1400" dirty="0">
                          <a:effectLst/>
                          <a:latin typeface="+mj-lt"/>
                        </a:rPr>
                        <a:t>(n = 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Mood/</a:t>
                      </a:r>
                    </a:p>
                    <a:p>
                      <a:pPr marL="0" marR="0" algn="ctr">
                        <a:lnSpc>
                          <a:spcPct val="100000"/>
                        </a:lnSpc>
                        <a:spcBef>
                          <a:spcPts val="0"/>
                        </a:spcBef>
                        <a:spcAft>
                          <a:spcPts val="0"/>
                        </a:spcAft>
                      </a:pPr>
                      <a:r>
                        <a:rPr lang="en-US" sz="1400" dirty="0">
                          <a:effectLst/>
                          <a:latin typeface="+mj-lt"/>
                        </a:rPr>
                        <a:t>Psychotic </a:t>
                      </a:r>
                      <a:endParaRPr lang="en-US" sz="1400" dirty="0" smtClean="0">
                        <a:effectLst/>
                        <a:latin typeface="+mj-lt"/>
                      </a:endParaRPr>
                    </a:p>
                    <a:p>
                      <a:pPr marL="0" marR="0" algn="ctr">
                        <a:lnSpc>
                          <a:spcPct val="100000"/>
                        </a:lnSpc>
                        <a:spcBef>
                          <a:spcPts val="0"/>
                        </a:spcBef>
                        <a:spcAft>
                          <a:spcPts val="0"/>
                        </a:spcAft>
                      </a:pPr>
                      <a:r>
                        <a:rPr lang="en-US" sz="1600" dirty="0" smtClean="0">
                          <a:effectLst/>
                          <a:latin typeface="+mj-lt"/>
                        </a:rPr>
                        <a:t>[</a:t>
                      </a:r>
                      <a:r>
                        <a:rPr lang="en-US" sz="1600" dirty="0">
                          <a:effectLst/>
                          <a:latin typeface="+mj-lt"/>
                        </a:rPr>
                        <a:t>2]</a:t>
                      </a:r>
                    </a:p>
                    <a:p>
                      <a:pPr marL="0" marR="0" algn="ctr">
                        <a:lnSpc>
                          <a:spcPct val="100000"/>
                        </a:lnSpc>
                        <a:spcBef>
                          <a:spcPts val="0"/>
                        </a:spcBef>
                        <a:spcAft>
                          <a:spcPts val="0"/>
                        </a:spcAft>
                      </a:pPr>
                      <a:r>
                        <a:rPr lang="en-US" sz="1400" dirty="0">
                          <a:effectLst/>
                          <a:latin typeface="+mj-lt"/>
                        </a:rPr>
                        <a:t>(n = 213)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Psychotic</a:t>
                      </a:r>
                    </a:p>
                    <a:p>
                      <a:pPr marL="0" marR="0" algn="ctr">
                        <a:lnSpc>
                          <a:spcPct val="100000"/>
                        </a:lnSpc>
                        <a:spcBef>
                          <a:spcPts val="0"/>
                        </a:spcBef>
                        <a:spcAft>
                          <a:spcPts val="0"/>
                        </a:spcAft>
                      </a:pPr>
                      <a:r>
                        <a:rPr lang="en-US" sz="1600" dirty="0">
                          <a:effectLst/>
                          <a:latin typeface="+mj-lt"/>
                        </a:rPr>
                        <a:t>[3]</a:t>
                      </a:r>
                    </a:p>
                    <a:p>
                      <a:pPr marL="0" marR="0" algn="ctr">
                        <a:lnSpc>
                          <a:spcPct val="100000"/>
                        </a:lnSpc>
                        <a:spcBef>
                          <a:spcPts val="0"/>
                        </a:spcBef>
                        <a:spcAft>
                          <a:spcPts val="0"/>
                        </a:spcAft>
                      </a:pPr>
                      <a:r>
                        <a:rPr lang="en-US" sz="1400" dirty="0">
                          <a:effectLst/>
                          <a:latin typeface="+mj-lt"/>
                        </a:rPr>
                        <a:t>(n = 280)</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latin typeface="+mj-lt"/>
                        </a:rPr>
                        <a:t>Other</a:t>
                      </a:r>
                    </a:p>
                    <a:p>
                      <a:pPr marL="0" marR="0" algn="ctr">
                        <a:lnSpc>
                          <a:spcPct val="100000"/>
                        </a:lnSpc>
                        <a:spcBef>
                          <a:spcPts val="0"/>
                        </a:spcBef>
                        <a:spcAft>
                          <a:spcPts val="0"/>
                        </a:spcAft>
                      </a:pPr>
                      <a:r>
                        <a:rPr lang="en-US" sz="1600" dirty="0">
                          <a:effectLst/>
                          <a:latin typeface="+mj-lt"/>
                        </a:rPr>
                        <a:t>[4]</a:t>
                      </a:r>
                    </a:p>
                    <a:p>
                      <a:pPr marL="0" marR="0" algn="ctr">
                        <a:lnSpc>
                          <a:spcPct val="100000"/>
                        </a:lnSpc>
                        <a:spcBef>
                          <a:spcPts val="0"/>
                        </a:spcBef>
                        <a:spcAft>
                          <a:spcPts val="0"/>
                        </a:spcAft>
                      </a:pPr>
                      <a:r>
                        <a:rPr lang="en-US" sz="1400" dirty="0">
                          <a:effectLst/>
                          <a:latin typeface="+mj-lt"/>
                        </a:rPr>
                        <a:t>(n = 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gridSpan="6">
                  <a:txBody>
                    <a:bodyPr/>
                    <a:lstStyle/>
                    <a:p>
                      <a:pPr marL="0" marR="0" algn="ctr">
                        <a:lnSpc>
                          <a:spcPct val="100000"/>
                        </a:lnSpc>
                        <a:spcBef>
                          <a:spcPts val="0"/>
                        </a:spcBef>
                        <a:spcAft>
                          <a:spcPts val="0"/>
                        </a:spcAft>
                      </a:pPr>
                      <a:r>
                        <a:rPr lang="en-US" sz="2000" dirty="0">
                          <a:effectLst/>
                          <a:latin typeface="+mj-lt"/>
                        </a:rPr>
                        <a:t>Hedges’ </a:t>
                      </a:r>
                      <a:r>
                        <a:rPr lang="en-US" sz="2000" i="1" dirty="0">
                          <a:effectLst/>
                          <a:latin typeface="+mj-lt"/>
                        </a:rPr>
                        <a:t>g</a:t>
                      </a:r>
                      <a:r>
                        <a:rPr lang="en-US" sz="2000" dirty="0">
                          <a:effectLst/>
                          <a:latin typeface="+mj-lt"/>
                        </a:rPr>
                        <a:t> </a:t>
                      </a:r>
                      <a:r>
                        <a:rPr lang="en-US" sz="2000" dirty="0" smtClean="0">
                          <a:effectLst/>
                          <a:latin typeface="+mj-lt"/>
                        </a:rPr>
                        <a:t>Effect </a:t>
                      </a:r>
                      <a:r>
                        <a:rPr lang="en-US" sz="2000" dirty="0">
                          <a:effectLst/>
                          <a:latin typeface="+mj-lt"/>
                        </a:rPr>
                        <a:t>Sizes</a:t>
                      </a:r>
                      <a:endParaRPr lang="en-US" sz="2000" b="1" dirty="0">
                        <a:effectLst/>
                        <a:latin typeface="+mj-lt"/>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1000"/>
                        </a:spcAft>
                      </a:pPr>
                      <a:endParaRPr lang="en-US" sz="1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426427">
                <a:tc>
                  <a:txBody>
                    <a:bodyPr/>
                    <a:lstStyle/>
                    <a:p>
                      <a:pPr marL="0" marR="0">
                        <a:lnSpc>
                          <a:spcPct val="115000"/>
                        </a:lnSpc>
                        <a:spcBef>
                          <a:spcPts val="0"/>
                        </a:spcBef>
                        <a:spcAft>
                          <a:spcPts val="1000"/>
                        </a:spcAft>
                      </a:pPr>
                      <a:r>
                        <a:rPr lang="en-US" sz="1400">
                          <a:effectLst/>
                          <a:latin typeface="+mj-lt"/>
                        </a:rPr>
                        <a:t> </a:t>
                      </a:r>
                      <a:endParaRPr lang="en-US" sz="1400" b="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dirty="0">
                          <a:effectLst/>
                          <a:latin typeface="+mj-lt"/>
                        </a:rPr>
                        <a:t>M</a:t>
                      </a:r>
                      <a:endParaRPr lang="en-US" sz="1400" b="0"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i="1">
                          <a:effectLst/>
                          <a:latin typeface="+mj-lt"/>
                        </a:rPr>
                        <a:t>M</a:t>
                      </a:r>
                      <a:endParaRPr lang="en-US" sz="1400" b="0" i="1">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12</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13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smtClean="0">
                          <a:effectLst/>
                          <a:latin typeface="+mj-lt"/>
                        </a:rPr>
                        <a:t>g</a:t>
                      </a:r>
                      <a:r>
                        <a:rPr lang="en-US" sz="1600" i="1" baseline="-25000" dirty="0" smtClean="0">
                          <a:effectLst/>
                          <a:latin typeface="+mj-lt"/>
                        </a:rPr>
                        <a:t>14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600" b="1" i="1" dirty="0" smtClean="0">
                          <a:effectLst/>
                          <a:latin typeface="+mj-lt"/>
                        </a:rPr>
                        <a:t>g</a:t>
                      </a:r>
                      <a:r>
                        <a:rPr lang="en-US" sz="1600" b="1" i="1" baseline="-25000" dirty="0" smtClean="0">
                          <a:effectLst/>
                          <a:latin typeface="+mj-lt"/>
                        </a:rPr>
                        <a:t>23</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latin typeface="+mj-lt"/>
                        </a:rPr>
                        <a:t>g</a:t>
                      </a:r>
                      <a:r>
                        <a:rPr lang="en-US" sz="1600" i="1" baseline="-25000" dirty="0">
                          <a:effectLst/>
                          <a:latin typeface="+mj-lt"/>
                        </a:rPr>
                        <a:t>24</a:t>
                      </a:r>
                      <a:endParaRPr lang="en-US" sz="1600" b="1" i="1"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600" b="0" i="1" kern="1200" dirty="0" smtClean="0">
                          <a:effectLst/>
                          <a:latin typeface="+mj-lt"/>
                        </a:rPr>
                        <a:t>g</a:t>
                      </a:r>
                      <a:r>
                        <a:rPr lang="en-US" sz="1600" b="0" i="1" kern="1200" baseline="-25000" dirty="0" smtClean="0">
                          <a:effectLst/>
                          <a:latin typeface="+mj-lt"/>
                        </a:rPr>
                        <a:t>34</a:t>
                      </a:r>
                      <a:endParaRPr lang="en-US" sz="1600" b="0" i="1" dirty="0">
                        <a:effectLst/>
                        <a:latin typeface="+mj-lt"/>
                        <a:ea typeface="Calibri" panose="020F0502020204030204" pitchFamily="34" charset="0"/>
                        <a:cs typeface="Arial" panose="020B0604020202020204" pitchFamily="34" charset="0"/>
                      </a:endParaRPr>
                    </a:p>
                  </a:txBody>
                  <a:tcPr marL="68580" marR="68580" marT="0" marB="0" anchor="ctr"/>
                </a:tc>
              </a:tr>
              <a:tr h="529333">
                <a:tc>
                  <a:txBody>
                    <a:bodyPr/>
                    <a:lstStyle/>
                    <a:p>
                      <a:pPr marL="182880" marR="0" lvl="1">
                        <a:lnSpc>
                          <a:spcPct val="115000"/>
                        </a:lnSpc>
                        <a:spcBef>
                          <a:spcPts val="0"/>
                        </a:spcBef>
                        <a:spcAft>
                          <a:spcPts val="1000"/>
                        </a:spcAft>
                      </a:pPr>
                      <a:r>
                        <a:rPr lang="en-US" sz="1400" b="1" dirty="0">
                          <a:effectLst/>
                          <a:latin typeface="+mj-lt"/>
                        </a:rPr>
                        <a:t>EID: Emotional</a:t>
                      </a:r>
                      <a:r>
                        <a:rPr lang="en-US" sz="1400" b="1" dirty="0" smtClean="0">
                          <a:effectLst/>
                          <a:latin typeface="+mj-lt"/>
                        </a:rPr>
                        <a:t>/ Internalizing</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54.94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53.33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0.55*</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0.13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mj-lt"/>
                        </a:rPr>
                        <a:t>0.00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0" dirty="0" smtClean="0">
                          <a:effectLst/>
                          <a:latin typeface="+mj-lt"/>
                        </a:rPr>
                        <a:t>-0.40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14351">
                <a:tc>
                  <a:txBody>
                    <a:bodyPr/>
                    <a:lstStyle/>
                    <a:p>
                      <a:pPr marL="182880" marR="0" lvl="1">
                        <a:lnSpc>
                          <a:spcPct val="115000"/>
                        </a:lnSpc>
                        <a:spcBef>
                          <a:spcPts val="0"/>
                        </a:spcBef>
                        <a:spcAft>
                          <a:spcPts val="1000"/>
                        </a:spcAft>
                      </a:pPr>
                      <a:r>
                        <a:rPr lang="en-US" sz="1400" b="1" kern="1200" dirty="0" smtClean="0">
                          <a:effectLst/>
                          <a:latin typeface="+mj-lt"/>
                        </a:rPr>
                        <a:t>RCd: Demoralization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56.06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51.42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54.23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0.43*</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1" dirty="0" smtClean="0">
                          <a:effectLst/>
                          <a:latin typeface="+mj-lt"/>
                        </a:rPr>
                        <a:t>0.37*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0" dirty="0" smtClean="0">
                          <a:effectLst/>
                          <a:latin typeface="+mj-lt"/>
                        </a:rPr>
                        <a:t>-0.26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43874">
                <a:tc>
                  <a:txBody>
                    <a:bodyPr/>
                    <a:lstStyle/>
                    <a:p>
                      <a:pPr marL="182880" marR="0" lvl="1">
                        <a:lnSpc>
                          <a:spcPct val="115000"/>
                        </a:lnSpc>
                        <a:spcBef>
                          <a:spcPts val="0"/>
                        </a:spcBef>
                        <a:spcAft>
                          <a:spcPts val="1000"/>
                        </a:spcAft>
                      </a:pPr>
                      <a:r>
                        <a:rPr lang="en-US" sz="1400" b="1" dirty="0" smtClean="0">
                          <a:effectLst/>
                          <a:latin typeface="+mj-lt"/>
                        </a:rPr>
                        <a:t>RC2: Low Positive Emotions</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55.56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dirty="0" smtClean="0">
                          <a:effectLst/>
                          <a:latin typeface="+mj-lt"/>
                        </a:rPr>
                        <a:t>-0.03</a:t>
                      </a:r>
                    </a:p>
                  </a:txBody>
                  <a:tcPr marL="68580" marR="68580" marT="0" marB="0" anchor="ctr">
                    <a:solidFill>
                      <a:srgbClr val="8BFA26"/>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400" b="1" dirty="0" smtClean="0">
                          <a:effectLst/>
                          <a:latin typeface="+mj-lt"/>
                        </a:rPr>
                        <a:t>0.22*</a:t>
                      </a: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-0.18</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0" dirty="0" smtClean="0">
                          <a:effectLst/>
                          <a:latin typeface="+mj-lt"/>
                        </a:rPr>
                        <a:t>-0.45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561339">
                <a:tc>
                  <a:txBody>
                    <a:bodyPr/>
                    <a:lstStyle/>
                    <a:p>
                      <a:pPr marL="182880" marR="0" lvl="1">
                        <a:lnSpc>
                          <a:spcPct val="115000"/>
                        </a:lnSpc>
                        <a:spcBef>
                          <a:spcPts val="0"/>
                        </a:spcBef>
                        <a:spcAft>
                          <a:spcPts val="1000"/>
                        </a:spcAft>
                      </a:pPr>
                      <a:r>
                        <a:rPr lang="en-US" sz="1400" b="1" dirty="0" smtClean="0">
                          <a:effectLst/>
                          <a:latin typeface="+mj-lt"/>
                        </a:rPr>
                        <a:t>SUI: Suicidal/</a:t>
                      </a:r>
                      <a:r>
                        <a:rPr lang="en-US" sz="1400" b="1" baseline="0" dirty="0" smtClean="0">
                          <a:effectLst/>
                          <a:latin typeface="+mj-lt"/>
                        </a:rPr>
                        <a:t> </a:t>
                      </a:r>
                      <a:r>
                        <a:rPr lang="en-US" sz="1400" b="1" dirty="0" smtClean="0">
                          <a:effectLst/>
                          <a:latin typeface="+mj-lt"/>
                        </a:rPr>
                        <a:t>Death Ideation</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54.91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53.93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49.70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53.02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0.11</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1" dirty="0" smtClean="0">
                          <a:effectLst/>
                          <a:latin typeface="+mj-lt"/>
                        </a:rPr>
                        <a:t>0.34*</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0" dirty="0" smtClean="0">
                          <a:effectLst/>
                          <a:latin typeface="+mj-lt"/>
                        </a:rPr>
                        <a:t>-0.31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rPr>
                        <a:t>SFD: Self-Doubt</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53.51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52.89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49.03</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0.46*</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0.09</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1" dirty="0" smtClean="0">
                          <a:effectLst/>
                          <a:latin typeface="+mj-lt"/>
                        </a:rPr>
                        <a:t>0.38*</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0.04</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0" dirty="0" smtClean="0">
                          <a:effectLst/>
                          <a:latin typeface="+mj-lt"/>
                        </a:rPr>
                        <a:t>-0.27</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442947">
                <a:tc>
                  <a:txBody>
                    <a:bodyPr/>
                    <a:lstStyle/>
                    <a:p>
                      <a:pPr marL="182880" marR="0" lvl="1">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NFC:</a:t>
                      </a:r>
                      <a:r>
                        <a:rPr lang="en-US" sz="1400" b="1" baseline="0" dirty="0" smtClean="0">
                          <a:effectLst/>
                          <a:latin typeface="+mj-lt"/>
                          <a:ea typeface="Calibri" panose="020F0502020204030204" pitchFamily="34" charset="0"/>
                          <a:cs typeface="Arial" panose="020B0604020202020204" pitchFamily="34" charset="0"/>
                        </a:rPr>
                        <a:t> </a:t>
                      </a:r>
                      <a:r>
                        <a:rPr lang="en-US" sz="1400" b="1" dirty="0" smtClean="0">
                          <a:effectLst/>
                          <a:latin typeface="+mj-lt"/>
                          <a:ea typeface="Calibri" panose="020F0502020204030204" pitchFamily="34" charset="0"/>
                          <a:cs typeface="Arial" panose="020B0604020202020204" pitchFamily="34" charset="0"/>
                        </a:rPr>
                        <a:t>Inefficacy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52.01</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53.62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50.25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51.16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-0.15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0.17</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ea typeface="Calibri" panose="020F0502020204030204" pitchFamily="34" charset="0"/>
                          <a:cs typeface="Arial" panose="020B0604020202020204" pitchFamily="34" charset="0"/>
                        </a:rPr>
                        <a:t>0.08</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1" dirty="0" smtClean="0">
                          <a:effectLst/>
                          <a:latin typeface="+mj-lt"/>
                          <a:ea typeface="Calibri" panose="020F0502020204030204" pitchFamily="34" charset="0"/>
                          <a:cs typeface="Arial" panose="020B0604020202020204" pitchFamily="34" charset="0"/>
                        </a:rPr>
                        <a:t>0.32*</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0.22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0" dirty="0" smtClean="0">
                          <a:effectLst/>
                          <a:latin typeface="+mj-lt"/>
                          <a:ea typeface="Calibri" panose="020F0502020204030204" pitchFamily="34" charset="0"/>
                          <a:cs typeface="Arial" panose="020B0604020202020204" pitchFamily="34" charset="0"/>
                        </a:rPr>
                        <a:t>-0.09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r h="639644">
                <a:tc>
                  <a:txBody>
                    <a:bodyPr/>
                    <a:lstStyle/>
                    <a:p>
                      <a:pPr marL="182880" marR="0" lvl="1">
                        <a:lnSpc>
                          <a:spcPct val="115000"/>
                        </a:lnSpc>
                        <a:spcBef>
                          <a:spcPts val="0"/>
                        </a:spcBef>
                        <a:spcAft>
                          <a:spcPts val="1000"/>
                        </a:spcAft>
                      </a:pPr>
                      <a:r>
                        <a:rPr lang="en-US" sz="1400" b="1" dirty="0" smtClean="0">
                          <a:effectLst/>
                          <a:latin typeface="+mj-lt"/>
                        </a:rPr>
                        <a:t>NEGE-r: Negative Emotionality</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52.96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52.30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48.05</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51.12</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0.06</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b="1" dirty="0" smtClean="0">
                          <a:effectLst/>
                          <a:latin typeface="+mj-lt"/>
                        </a:rPr>
                        <a:t>0.49*</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0.16</a:t>
                      </a:r>
                      <a:endParaRPr lang="en-US" sz="140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1" dirty="0" smtClean="0">
                          <a:effectLst/>
                          <a:latin typeface="+mj-lt"/>
                        </a:rPr>
                        <a:t>0.41*</a:t>
                      </a:r>
                      <a:endParaRPr lang="en-US" sz="1400" b="1" dirty="0">
                        <a:effectLst/>
                        <a:latin typeface="+mj-lt"/>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1000"/>
                        </a:spcAft>
                      </a:pPr>
                      <a:r>
                        <a:rPr lang="en-US" sz="1400" dirty="0" smtClean="0">
                          <a:effectLst/>
                          <a:latin typeface="+mj-lt"/>
                        </a:rPr>
                        <a:t>0.10</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solidFill>
                      <a:srgbClr val="8BFA26"/>
                    </a:solidFill>
                  </a:tcPr>
                </a:tc>
                <a:tc>
                  <a:txBody>
                    <a:bodyPr/>
                    <a:lstStyle/>
                    <a:p>
                      <a:pPr marL="0" marR="0" algn="ctr">
                        <a:lnSpc>
                          <a:spcPct val="115000"/>
                        </a:lnSpc>
                        <a:spcBef>
                          <a:spcPts val="0"/>
                        </a:spcBef>
                        <a:spcAft>
                          <a:spcPts val="1000"/>
                        </a:spcAft>
                      </a:pPr>
                      <a:r>
                        <a:rPr lang="en-US" sz="1400" b="0" dirty="0" smtClean="0">
                          <a:effectLst/>
                          <a:latin typeface="+mj-lt"/>
                        </a:rPr>
                        <a:t>-0.29</a:t>
                      </a:r>
                      <a:endParaRPr lang="en-US" sz="1400" b="0" dirty="0">
                        <a:effectLst/>
                        <a:latin typeface="+mj-lt"/>
                        <a:ea typeface="Calibri" panose="020F0502020204030204" pitchFamily="34" charset="0"/>
                        <a:cs typeface="Arial" panose="020B0604020202020204" pitchFamily="34" charset="0"/>
                      </a:endParaRPr>
                    </a:p>
                  </a:txBody>
                  <a:tcPr marL="68580" marR="68580" marT="0" marB="0" anchor="ctr"/>
                </a:tc>
              </a:tr>
            </a:tbl>
          </a:graphicData>
        </a:graphic>
      </p:graphicFrame>
      <p:sp>
        <p:nvSpPr>
          <p:cNvPr id="5" name="Shape 169"/>
          <p:cNvSpPr txBox="1">
            <a:spLocks/>
          </p:cNvSpPr>
          <p:nvPr/>
        </p:nvSpPr>
        <p:spPr>
          <a:xfrm>
            <a:off x="792088" y="216607"/>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 Results &amp; Discussion</a:t>
            </a:r>
          </a:p>
          <a:p>
            <a:pPr>
              <a:spcBef>
                <a:spcPts val="0"/>
              </a:spcBef>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Internalizing Scales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4" name="Oval 3"/>
          <p:cNvSpPr/>
          <p:nvPr/>
        </p:nvSpPr>
        <p:spPr>
          <a:xfrm>
            <a:off x="1691680" y="1402511"/>
            <a:ext cx="1080120" cy="979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2555776" y="1402511"/>
            <a:ext cx="1080120" cy="979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4355976" y="1402511"/>
            <a:ext cx="1080120" cy="979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16</a:t>
            </a:fld>
            <a:endParaRPr lang="en"/>
          </a:p>
        </p:txBody>
      </p:sp>
    </p:spTree>
    <p:extLst>
      <p:ext uri="{BB962C8B-B14F-4D97-AF65-F5344CB8AC3E}">
        <p14:creationId xmlns:p14="http://schemas.microsoft.com/office/powerpoint/2010/main" val="1711296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26233732"/>
              </p:ext>
            </p:extLst>
          </p:nvPr>
        </p:nvGraphicFramePr>
        <p:xfrm>
          <a:off x="227606" y="1575831"/>
          <a:ext cx="8698287" cy="4445457"/>
        </p:xfrm>
        <a:graphic>
          <a:graphicData uri="http://schemas.openxmlformats.org/drawingml/2006/table">
            <a:tbl>
              <a:tblPr firstRow="1" firstCol="1" bandRow="1">
                <a:tableStyleId>{3B4B98B0-60AC-42C2-AFA5-B58CD77FA1E5}</a:tableStyleId>
              </a:tblPr>
              <a:tblGrid>
                <a:gridCol w="1434596"/>
                <a:gridCol w="864096"/>
                <a:gridCol w="936104"/>
                <a:gridCol w="936104"/>
                <a:gridCol w="792088"/>
                <a:gridCol w="792088"/>
                <a:gridCol w="576064"/>
                <a:gridCol w="576064"/>
                <a:gridCol w="576064"/>
                <a:gridCol w="504056"/>
                <a:gridCol w="710963"/>
              </a:tblGrid>
              <a:tr h="1458808">
                <a:tc>
                  <a:txBody>
                    <a:bodyPr/>
                    <a:lstStyle/>
                    <a:p>
                      <a:pPr marL="0" marR="0">
                        <a:lnSpc>
                          <a:spcPct val="115000"/>
                        </a:lnSpc>
                        <a:spcBef>
                          <a:spcPts val="0"/>
                        </a:spcBef>
                        <a:spcAft>
                          <a:spcPts val="1000"/>
                        </a:spcAft>
                      </a:pPr>
                      <a:r>
                        <a:rPr lang="en-US" sz="1400" dirty="0">
                          <a:effectLst/>
                        </a:rPr>
                        <a:t> </a:t>
                      </a:r>
                      <a:endParaRPr lang="en-US" sz="1400" b="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500" dirty="0">
                          <a:effectLst/>
                        </a:rPr>
                        <a:t>Mood</a:t>
                      </a:r>
                    </a:p>
                    <a:p>
                      <a:pPr marL="0" marR="0" algn="ctr">
                        <a:lnSpc>
                          <a:spcPct val="115000"/>
                        </a:lnSpc>
                        <a:spcBef>
                          <a:spcPts val="0"/>
                        </a:spcBef>
                        <a:spcAft>
                          <a:spcPts val="0"/>
                        </a:spcAft>
                      </a:pPr>
                      <a:r>
                        <a:rPr lang="en-US" sz="1500" dirty="0">
                          <a:effectLst/>
                        </a:rPr>
                        <a:t>[1]</a:t>
                      </a:r>
                    </a:p>
                    <a:p>
                      <a:pPr marL="0" marR="0" algn="ctr">
                        <a:lnSpc>
                          <a:spcPct val="115000"/>
                        </a:lnSpc>
                        <a:spcBef>
                          <a:spcPts val="0"/>
                        </a:spcBef>
                        <a:spcAft>
                          <a:spcPts val="0"/>
                        </a:spcAft>
                      </a:pPr>
                      <a:r>
                        <a:rPr lang="en-US" sz="1500" dirty="0">
                          <a:effectLst/>
                        </a:rPr>
                        <a:t>(n = 80)</a:t>
                      </a:r>
                      <a:endParaRPr lang="en-US" sz="15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500" dirty="0" smtClean="0">
                          <a:effectLst/>
                        </a:rPr>
                        <a:t>Mood/</a:t>
                      </a:r>
                    </a:p>
                    <a:p>
                      <a:pPr marL="0" marR="0" algn="ctr">
                        <a:lnSpc>
                          <a:spcPct val="115000"/>
                        </a:lnSpc>
                        <a:spcBef>
                          <a:spcPts val="0"/>
                        </a:spcBef>
                        <a:spcAft>
                          <a:spcPts val="0"/>
                        </a:spcAft>
                      </a:pPr>
                      <a:r>
                        <a:rPr lang="en-US" sz="1500" dirty="0" smtClean="0">
                          <a:effectLst/>
                        </a:rPr>
                        <a:t>Psychotic </a:t>
                      </a:r>
                    </a:p>
                    <a:p>
                      <a:pPr marL="0" marR="0" algn="ctr">
                        <a:lnSpc>
                          <a:spcPct val="115000"/>
                        </a:lnSpc>
                        <a:spcBef>
                          <a:spcPts val="0"/>
                        </a:spcBef>
                        <a:spcAft>
                          <a:spcPts val="0"/>
                        </a:spcAft>
                      </a:pPr>
                      <a:r>
                        <a:rPr lang="en-US" sz="1500" dirty="0" smtClean="0">
                          <a:effectLst/>
                        </a:rPr>
                        <a:t>[</a:t>
                      </a:r>
                      <a:r>
                        <a:rPr lang="en-US" sz="1500" dirty="0">
                          <a:effectLst/>
                        </a:rPr>
                        <a:t>2]</a:t>
                      </a:r>
                    </a:p>
                    <a:p>
                      <a:pPr marL="0" marR="0" algn="ctr">
                        <a:lnSpc>
                          <a:spcPct val="115000"/>
                        </a:lnSpc>
                        <a:spcBef>
                          <a:spcPts val="0"/>
                        </a:spcBef>
                        <a:spcAft>
                          <a:spcPts val="0"/>
                        </a:spcAft>
                      </a:pPr>
                      <a:r>
                        <a:rPr lang="en-US" sz="1500" dirty="0">
                          <a:effectLst/>
                        </a:rPr>
                        <a:t>(n = 213)</a:t>
                      </a:r>
                      <a:endParaRPr lang="en-US" sz="15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500" dirty="0">
                          <a:effectLst/>
                        </a:rPr>
                        <a:t>Psychotic</a:t>
                      </a:r>
                    </a:p>
                    <a:p>
                      <a:pPr marL="0" marR="0" algn="ctr">
                        <a:lnSpc>
                          <a:spcPct val="115000"/>
                        </a:lnSpc>
                        <a:spcBef>
                          <a:spcPts val="0"/>
                        </a:spcBef>
                        <a:spcAft>
                          <a:spcPts val="0"/>
                        </a:spcAft>
                      </a:pPr>
                      <a:r>
                        <a:rPr lang="en-US" sz="1500" dirty="0">
                          <a:effectLst/>
                        </a:rPr>
                        <a:t>[3]</a:t>
                      </a:r>
                    </a:p>
                    <a:p>
                      <a:pPr marL="0" marR="0" algn="ctr">
                        <a:lnSpc>
                          <a:spcPct val="115000"/>
                        </a:lnSpc>
                        <a:spcBef>
                          <a:spcPts val="0"/>
                        </a:spcBef>
                        <a:spcAft>
                          <a:spcPts val="0"/>
                        </a:spcAft>
                      </a:pPr>
                      <a:r>
                        <a:rPr lang="en-US" sz="1500" dirty="0">
                          <a:effectLst/>
                        </a:rPr>
                        <a:t>(n = 280)</a:t>
                      </a:r>
                      <a:endParaRPr lang="en-US" sz="1500" b="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500" dirty="0">
                          <a:effectLst/>
                        </a:rPr>
                        <a:t>Other</a:t>
                      </a:r>
                    </a:p>
                    <a:p>
                      <a:pPr marL="0" marR="0" algn="ctr">
                        <a:lnSpc>
                          <a:spcPct val="115000"/>
                        </a:lnSpc>
                        <a:spcBef>
                          <a:spcPts val="0"/>
                        </a:spcBef>
                        <a:spcAft>
                          <a:spcPts val="0"/>
                        </a:spcAft>
                      </a:pPr>
                      <a:r>
                        <a:rPr lang="en-US" sz="1500" dirty="0">
                          <a:effectLst/>
                        </a:rPr>
                        <a:t>[4]</a:t>
                      </a:r>
                    </a:p>
                    <a:p>
                      <a:pPr marL="0" marR="0" algn="ctr">
                        <a:lnSpc>
                          <a:spcPct val="115000"/>
                        </a:lnSpc>
                        <a:spcBef>
                          <a:spcPts val="0"/>
                        </a:spcBef>
                        <a:spcAft>
                          <a:spcPts val="0"/>
                        </a:spcAft>
                      </a:pPr>
                      <a:r>
                        <a:rPr lang="en-US" sz="1500" dirty="0">
                          <a:effectLst/>
                        </a:rPr>
                        <a:t>(n = 43)</a:t>
                      </a:r>
                      <a:endParaRPr lang="en-US" sz="1500" b="1" dirty="0">
                        <a:effectLst/>
                        <a:latin typeface="+mj-lt"/>
                        <a:ea typeface="Calibri" panose="020F0502020204030204" pitchFamily="34" charset="0"/>
                        <a:cs typeface="Times New Roman" panose="02020603050405020304" pitchFamily="18" charset="0"/>
                      </a:endParaRPr>
                    </a:p>
                  </a:txBody>
                  <a:tcPr marL="68580" marR="68580" marT="0" marB="0" anchor="ctr"/>
                </a:tc>
                <a:tc gridSpan="5">
                  <a:txBody>
                    <a:bodyPr/>
                    <a:lstStyle/>
                    <a:p>
                      <a:pPr marL="0" marR="0" algn="ctr">
                        <a:lnSpc>
                          <a:spcPct val="115000"/>
                        </a:lnSpc>
                        <a:spcBef>
                          <a:spcPts val="0"/>
                        </a:spcBef>
                        <a:spcAft>
                          <a:spcPts val="0"/>
                        </a:spcAft>
                      </a:pPr>
                      <a:r>
                        <a:rPr lang="en-US" sz="2000" dirty="0">
                          <a:effectLst/>
                        </a:rPr>
                        <a:t>Hedges’ </a:t>
                      </a:r>
                      <a:r>
                        <a:rPr lang="en-US" sz="2000" i="1" dirty="0">
                          <a:effectLst/>
                        </a:rPr>
                        <a:t>g</a:t>
                      </a:r>
                      <a:r>
                        <a:rPr lang="en-US" sz="2000" dirty="0">
                          <a:effectLst/>
                        </a:rPr>
                        <a:t> </a:t>
                      </a:r>
                      <a:r>
                        <a:rPr lang="en-US" sz="2000" dirty="0" smtClean="0">
                          <a:effectLst/>
                        </a:rPr>
                        <a:t>Effect </a:t>
                      </a:r>
                      <a:r>
                        <a:rPr lang="en-US" sz="2000" dirty="0">
                          <a:effectLst/>
                        </a:rPr>
                        <a:t>Sizes</a:t>
                      </a:r>
                      <a:endParaRPr lang="en-US" sz="2000" b="1" dirty="0">
                        <a:effectLst/>
                        <a:latin typeface="+mj-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1300" b="1" dirty="0">
                        <a:effectLst/>
                        <a:latin typeface="+mj-lt"/>
                        <a:ea typeface="Calibri" panose="020F0502020204030204" pitchFamily="34" charset="0"/>
                        <a:cs typeface="Times New Roman" panose="02020603050405020304" pitchFamily="18" charset="0"/>
                      </a:endParaRPr>
                    </a:p>
                  </a:txBody>
                  <a:tcPr marL="68580" marR="68580" marT="0" marB="0" anchor="ctr"/>
                </a:tc>
              </a:tr>
              <a:tr h="557492">
                <a:tc>
                  <a:txBody>
                    <a:bodyPr/>
                    <a:lstStyle/>
                    <a:p>
                      <a:pPr marL="0" marR="0">
                        <a:lnSpc>
                          <a:spcPct val="115000"/>
                        </a:lnSpc>
                        <a:spcBef>
                          <a:spcPts val="0"/>
                        </a:spcBef>
                        <a:spcAft>
                          <a:spcPts val="1000"/>
                        </a:spcAft>
                      </a:pPr>
                      <a:r>
                        <a:rPr lang="en-US" sz="1300" dirty="0">
                          <a:effectLst/>
                        </a:rPr>
                        <a:t> </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rPr>
                        <a:t>M</a:t>
                      </a:r>
                      <a:endParaRPr lang="en-US" sz="1600" b="0"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rPr>
                        <a:t>M</a:t>
                      </a:r>
                      <a:endParaRPr lang="en-US" sz="1600" b="0"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rPr>
                        <a:t>M</a:t>
                      </a:r>
                      <a:endParaRPr lang="en-US" sz="1600" b="0"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rPr>
                        <a:t>M</a:t>
                      </a:r>
                      <a:endParaRPr lang="en-US" sz="1600" b="0"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b="1" i="1" dirty="0">
                          <a:effectLst/>
                        </a:rPr>
                        <a:t>g</a:t>
                      </a:r>
                      <a:r>
                        <a:rPr lang="en-US" sz="1600" b="1" i="1" baseline="-25000" dirty="0">
                          <a:effectLst/>
                        </a:rPr>
                        <a:t>12</a:t>
                      </a:r>
                      <a:endParaRPr lang="en-US" sz="1600" b="1"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smtClean="0">
                          <a:effectLst/>
                        </a:rPr>
                        <a:t>g</a:t>
                      </a:r>
                      <a:r>
                        <a:rPr lang="en-US" sz="1600" i="1" baseline="-25000" dirty="0" smtClean="0">
                          <a:effectLst/>
                        </a:rPr>
                        <a:t>13</a:t>
                      </a:r>
                      <a:endParaRPr lang="en-US" sz="1600" b="1"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smtClean="0">
                          <a:effectLst/>
                        </a:rPr>
                        <a:t>g</a:t>
                      </a:r>
                      <a:r>
                        <a:rPr lang="en-US" sz="1600" i="1" baseline="-25000" dirty="0" smtClean="0">
                          <a:effectLst/>
                        </a:rPr>
                        <a:t>14</a:t>
                      </a:r>
                      <a:endParaRPr lang="en-US" sz="1600" b="1"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smtClean="0">
                          <a:effectLst/>
                        </a:rPr>
                        <a:t>g</a:t>
                      </a:r>
                      <a:r>
                        <a:rPr lang="en-US" sz="1600" i="1" baseline="-25000" dirty="0" smtClean="0">
                          <a:effectLst/>
                        </a:rPr>
                        <a:t>23</a:t>
                      </a:r>
                      <a:endParaRPr lang="en-US" sz="1600" b="1"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rPr>
                        <a:t>g</a:t>
                      </a:r>
                      <a:r>
                        <a:rPr lang="en-US" sz="1600" i="1" baseline="-25000" dirty="0">
                          <a:effectLst/>
                        </a:rPr>
                        <a:t>24</a:t>
                      </a:r>
                      <a:endParaRPr lang="en-US" sz="1600" b="1" i="1"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600" i="1" dirty="0">
                          <a:effectLst/>
                        </a:rPr>
                        <a:t>g</a:t>
                      </a:r>
                      <a:r>
                        <a:rPr lang="en-US" sz="1600" i="1" baseline="-25000" dirty="0">
                          <a:effectLst/>
                        </a:rPr>
                        <a:t>34</a:t>
                      </a:r>
                      <a:endParaRPr lang="en-US" sz="1600" b="1" i="1" dirty="0">
                        <a:effectLst/>
                        <a:latin typeface="+mj-lt"/>
                        <a:ea typeface="Calibri" panose="020F0502020204030204" pitchFamily="34" charset="0"/>
                        <a:cs typeface="Times New Roman" panose="02020603050405020304" pitchFamily="18" charset="0"/>
                      </a:endParaRPr>
                    </a:p>
                  </a:txBody>
                  <a:tcPr marL="68580" marR="68580" marT="0" marB="0" anchor="ctr"/>
                </a:tc>
              </a:tr>
              <a:tr h="628957">
                <a:tc>
                  <a:txBody>
                    <a:bodyPr/>
                    <a:lstStyle/>
                    <a:p>
                      <a:pPr marL="182880" marR="0">
                        <a:lnSpc>
                          <a:spcPct val="115000"/>
                        </a:lnSpc>
                        <a:spcBef>
                          <a:spcPts val="0"/>
                        </a:spcBef>
                        <a:spcAft>
                          <a:spcPts val="0"/>
                        </a:spcAft>
                      </a:pPr>
                      <a:r>
                        <a:rPr lang="en-US" sz="1400" dirty="0" smtClean="0">
                          <a:effectLst/>
                        </a:rPr>
                        <a:t>THD: Thought Dysfunction</a:t>
                      </a:r>
                      <a:endParaRPr lang="en-US" sz="1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54.16</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59.00</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57.81</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53.70</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-0.33</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-0.25</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0.04</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0.08</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0.34</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0.27</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r>
              <a:tr h="625203">
                <a:tc>
                  <a:txBody>
                    <a:bodyPr/>
                    <a:lstStyle/>
                    <a:p>
                      <a:pPr marL="182880" marR="0">
                        <a:lnSpc>
                          <a:spcPct val="115000"/>
                        </a:lnSpc>
                        <a:spcBef>
                          <a:spcPts val="0"/>
                        </a:spcBef>
                        <a:spcAft>
                          <a:spcPts val="0"/>
                        </a:spcAft>
                      </a:pPr>
                      <a:r>
                        <a:rPr lang="en-US" sz="1400" kern="1200" dirty="0" smtClean="0">
                          <a:effectLst/>
                        </a:rPr>
                        <a:t>RC6: Ideas of Persecution</a:t>
                      </a:r>
                      <a:endParaRPr lang="en-US" sz="1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58.81</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62.51</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61.46</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60.65</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-0.23</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-0.17</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-0.13</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0.07</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0.11</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0.05</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r>
              <a:tr h="598933">
                <a:tc>
                  <a:txBody>
                    <a:bodyPr/>
                    <a:lstStyle/>
                    <a:p>
                      <a:pPr marL="182880" marR="0">
                        <a:lnSpc>
                          <a:spcPct val="115000"/>
                        </a:lnSpc>
                        <a:spcBef>
                          <a:spcPts val="0"/>
                        </a:spcBef>
                        <a:spcAft>
                          <a:spcPts val="0"/>
                        </a:spcAft>
                      </a:pPr>
                      <a:r>
                        <a:rPr lang="en-US" sz="1400" dirty="0" smtClean="0">
                          <a:effectLst/>
                        </a:rPr>
                        <a:t>RC8: Aberrant Experiences</a:t>
                      </a:r>
                      <a:endParaRPr lang="en-US" sz="1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53.74</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55.80</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54.68</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52.16</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-0.16</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-0.08</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300" dirty="0" smtClean="0">
                          <a:effectLst/>
                        </a:rPr>
                        <a:t>0.14</a:t>
                      </a:r>
                      <a:endParaRPr lang="en-US" sz="13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300" dirty="0" smtClean="0">
                          <a:effectLst/>
                        </a:rPr>
                        <a:t>0.09</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0.27</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0.20</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r>
              <a:tr h="576064">
                <a:tc>
                  <a:txBody>
                    <a:bodyPr/>
                    <a:lstStyle/>
                    <a:p>
                      <a:pPr marL="182880" marR="0">
                        <a:lnSpc>
                          <a:spcPct val="115000"/>
                        </a:lnSpc>
                        <a:spcBef>
                          <a:spcPts val="0"/>
                        </a:spcBef>
                        <a:spcAft>
                          <a:spcPts val="0"/>
                        </a:spcAft>
                      </a:pPr>
                      <a:r>
                        <a:rPr lang="en-US" sz="1400" dirty="0" smtClean="0">
                          <a:effectLst/>
                        </a:rPr>
                        <a:t>PSYC-r: Psychoticism</a:t>
                      </a:r>
                      <a:endParaRPr lang="en-US" sz="14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300" dirty="0" smtClean="0">
                          <a:effectLst/>
                        </a:rPr>
                        <a:t>52.11</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57.11</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56.07</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53.56</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b="1" dirty="0" smtClean="0">
                          <a:effectLst/>
                        </a:rPr>
                        <a:t>-0.34*</a:t>
                      </a:r>
                      <a:endParaRPr lang="en-US" sz="13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-0.28</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-0.12</a:t>
                      </a:r>
                      <a:endParaRPr lang="en-US" sz="13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0.07</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300" dirty="0" smtClean="0">
                          <a:effectLst/>
                        </a:rPr>
                        <a:t>0.23</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marL="0" marR="0" algn="ctr">
                        <a:lnSpc>
                          <a:spcPct val="115000"/>
                        </a:lnSpc>
                        <a:spcBef>
                          <a:spcPts val="0"/>
                        </a:spcBef>
                        <a:spcAft>
                          <a:spcPts val="1000"/>
                        </a:spcAft>
                      </a:pPr>
                      <a:r>
                        <a:rPr lang="en-US" sz="1300" dirty="0" smtClean="0">
                          <a:effectLst/>
                        </a:rPr>
                        <a:t>0.17</a:t>
                      </a:r>
                      <a:endParaRPr lang="en-US" sz="1300" b="0" dirty="0">
                        <a:effectLst/>
                        <a:latin typeface="+mj-lt"/>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4" name="Shape 169"/>
          <p:cNvSpPr txBox="1">
            <a:spLocks/>
          </p:cNvSpPr>
          <p:nvPr/>
        </p:nvSpPr>
        <p:spPr>
          <a:xfrm>
            <a:off x="792088" y="216607"/>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1 Results &amp; Discussion</a:t>
            </a:r>
          </a:p>
          <a:p>
            <a:pPr>
              <a:spcBef>
                <a:spcPts val="0"/>
              </a:spcBef>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Psychoticism-Related Scales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5" name="Oval 4"/>
          <p:cNvSpPr/>
          <p:nvPr/>
        </p:nvSpPr>
        <p:spPr>
          <a:xfrm>
            <a:off x="5350353" y="3100556"/>
            <a:ext cx="50405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5984915" y="3100556"/>
            <a:ext cx="50405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8313209" y="3100556"/>
            <a:ext cx="50405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7674870" y="3111490"/>
            <a:ext cx="50405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17</a:t>
            </a:fld>
            <a:endParaRPr lang="en"/>
          </a:p>
        </p:txBody>
      </p:sp>
    </p:spTree>
    <p:extLst>
      <p:ext uri="{BB962C8B-B14F-4D97-AF65-F5344CB8AC3E}">
        <p14:creationId xmlns:p14="http://schemas.microsoft.com/office/powerpoint/2010/main" val="388019421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ctrTitle"/>
          </p:nvPr>
        </p:nvSpPr>
        <p:spPr>
          <a:xfrm>
            <a:off x="1619672" y="2130426"/>
            <a:ext cx="7524328" cy="1470025"/>
          </a:xfrm>
          <a:prstGeom prst="rect">
            <a:avLst/>
          </a:prstGeom>
        </p:spPr>
        <p:txBody>
          <a:bodyPr lIns="91425" tIns="91425" rIns="91425" bIns="91425" anchor="b" anchorCtr="0">
            <a:noAutofit/>
          </a:bodyPr>
          <a:lstStyle/>
          <a:p>
            <a:pPr>
              <a:spcBef>
                <a:spcPts val="0"/>
              </a:spcBef>
            </a:pPr>
            <a:r>
              <a:rPr lang="en" sz="48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a:t>
            </a:r>
          </a:p>
        </p:txBody>
      </p:sp>
      <p:sp>
        <p:nvSpPr>
          <p:cNvPr id="5" name="Subtitle 4"/>
          <p:cNvSpPr>
            <a:spLocks noGrp="1"/>
          </p:cNvSpPr>
          <p:nvPr>
            <p:ph type="subTitle" idx="1"/>
          </p:nvPr>
        </p:nvSpPr>
        <p:spPr>
          <a:xfrm>
            <a:off x="1763688" y="3886200"/>
            <a:ext cx="7200800" cy="1752600"/>
          </a:xfrm>
        </p:spPr>
        <p:txBody>
          <a:bodyPr>
            <a:normAutofit/>
          </a:bodyPr>
          <a:lstStyle/>
          <a:p>
            <a:r>
              <a:rPr lang="en-GB" sz="4000" i="1" dirty="0" err="1" smtClean="0">
                <a:solidFill>
                  <a:schemeClr val="accent3"/>
                </a:solidFill>
              </a:rPr>
              <a:t>Pedophilic</a:t>
            </a:r>
            <a:r>
              <a:rPr lang="en-GB" sz="4000" i="1" dirty="0" smtClean="0">
                <a:solidFill>
                  <a:schemeClr val="accent3"/>
                </a:solidFill>
              </a:rPr>
              <a:t> Disorder vs. Other Paraphilic Disorders</a:t>
            </a:r>
            <a:endParaRPr lang="en-GB" sz="4000" i="1" dirty="0">
              <a:solidFill>
                <a:schemeClr val="accent3"/>
              </a:solidFill>
            </a:endParaRPr>
          </a:p>
        </p:txBody>
      </p:sp>
      <p:sp>
        <p:nvSpPr>
          <p:cNvPr id="3" name="Flowchart: Manual Input 2"/>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18</a:t>
            </a:fld>
            <a:endParaRPr lang="en"/>
          </a:p>
        </p:txBody>
      </p:sp>
    </p:spTree>
    <p:extLst>
      <p:ext uri="{BB962C8B-B14F-4D97-AF65-F5344CB8AC3E}">
        <p14:creationId xmlns:p14="http://schemas.microsoft.com/office/powerpoint/2010/main" val="1144206895"/>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1043608" y="274637"/>
            <a:ext cx="7139136" cy="1143200"/>
          </a:xfrm>
          <a:prstGeom prst="rect">
            <a:avLst/>
          </a:prstGeom>
        </p:spPr>
        <p:txBody>
          <a:bodyPr lIns="91425" tIns="91425" rIns="91425" bIns="91425" anchor="b" anchorCtr="0">
            <a:noAutofit/>
          </a:bodyPr>
          <a:lstStyle/>
          <a:p>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Hypotheses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8" name="Table 7"/>
          <p:cNvGraphicFramePr>
            <a:graphicFrameLocks noGrp="1"/>
          </p:cNvGraphicFramePr>
          <p:nvPr>
            <p:extLst/>
          </p:nvPr>
        </p:nvGraphicFramePr>
        <p:xfrm>
          <a:off x="419416" y="1844824"/>
          <a:ext cx="8352928" cy="4160520"/>
        </p:xfrm>
        <a:graphic>
          <a:graphicData uri="http://schemas.openxmlformats.org/drawingml/2006/table">
            <a:tbl>
              <a:tblPr firstRow="1" bandRow="1">
                <a:tableStyleId>{3B4B98B0-60AC-42C2-AFA5-B58CD77FA1E5}</a:tableStyleId>
              </a:tblPr>
              <a:tblGrid>
                <a:gridCol w="1872208"/>
                <a:gridCol w="2037674"/>
                <a:gridCol w="1490718"/>
                <a:gridCol w="2952328"/>
              </a:tblGrid>
              <a:tr h="240222">
                <a:tc>
                  <a:txBody>
                    <a:bodyPr/>
                    <a:lstStyle/>
                    <a:p>
                      <a:pPr algn="ctr"/>
                      <a:r>
                        <a:rPr lang="en-GB" sz="2500" dirty="0" smtClean="0"/>
                        <a:t>Depression</a:t>
                      </a:r>
                      <a:endParaRPr lang="en-GB" sz="2500" dirty="0"/>
                    </a:p>
                  </a:txBody>
                  <a:tcPr/>
                </a:tc>
                <a:tc>
                  <a:txBody>
                    <a:bodyPr/>
                    <a:lstStyle/>
                    <a:p>
                      <a:pPr algn="ctr"/>
                      <a:r>
                        <a:rPr lang="en-GB" sz="2500" dirty="0" smtClean="0"/>
                        <a:t>Somatic Concerns</a:t>
                      </a:r>
                      <a:endParaRPr lang="en-GB" sz="2500" dirty="0"/>
                    </a:p>
                  </a:txBody>
                  <a:tcPr/>
                </a:tc>
                <a:tc>
                  <a:txBody>
                    <a:bodyPr/>
                    <a:lstStyle/>
                    <a:p>
                      <a:pPr algn="ctr"/>
                      <a:r>
                        <a:rPr lang="en-GB" sz="2500" dirty="0" smtClean="0"/>
                        <a:t>Anxiety</a:t>
                      </a:r>
                      <a:endParaRPr lang="en-GB" sz="2500" dirty="0"/>
                    </a:p>
                  </a:txBody>
                  <a:tcPr/>
                </a:tc>
                <a:tc>
                  <a:txBody>
                    <a:bodyPr/>
                    <a:lstStyle/>
                    <a:p>
                      <a:pPr algn="ctr"/>
                      <a:r>
                        <a:rPr lang="en-GB" sz="2500" dirty="0" smtClean="0"/>
                        <a:t>Interpersonal Deficits/Introversion</a:t>
                      </a:r>
                      <a:endParaRPr lang="en-GB" sz="2500" dirty="0"/>
                    </a:p>
                  </a:txBody>
                  <a:tcPr/>
                </a:tc>
              </a:tr>
              <a:tr h="139176">
                <a:tc>
                  <a:txBody>
                    <a:bodyPr/>
                    <a:lstStyle/>
                    <a:p>
                      <a:pPr algn="ctr"/>
                      <a:r>
                        <a:rPr lang="en-GB" sz="2500" dirty="0" err="1" smtClean="0"/>
                        <a:t>RCd</a:t>
                      </a:r>
                      <a:endParaRPr lang="en-GB" sz="2500" dirty="0" smtClean="0"/>
                    </a:p>
                  </a:txBody>
                  <a:tcPr/>
                </a:tc>
                <a:tc>
                  <a:txBody>
                    <a:bodyPr/>
                    <a:lstStyle/>
                    <a:p>
                      <a:pPr algn="ctr"/>
                      <a:r>
                        <a:rPr lang="en-GB" sz="2500" dirty="0" smtClean="0"/>
                        <a:t>RC1</a:t>
                      </a:r>
                      <a:endParaRPr lang="en-GB" sz="2500" dirty="0"/>
                    </a:p>
                  </a:txBody>
                  <a:tcPr/>
                </a:tc>
                <a:tc>
                  <a:txBody>
                    <a:bodyPr/>
                    <a:lstStyle/>
                    <a:p>
                      <a:pPr algn="ctr"/>
                      <a:r>
                        <a:rPr lang="en-GB" sz="2500" dirty="0" smtClean="0"/>
                        <a:t>RC7</a:t>
                      </a:r>
                      <a:endParaRPr lang="en-GB" sz="2500" dirty="0"/>
                    </a:p>
                  </a:txBody>
                  <a:tcPr/>
                </a:tc>
                <a:tc>
                  <a:txBody>
                    <a:bodyPr/>
                    <a:lstStyle/>
                    <a:p>
                      <a:pPr algn="ctr"/>
                      <a:r>
                        <a:rPr lang="en-GB" sz="2500" dirty="0" smtClean="0"/>
                        <a:t>IPP</a:t>
                      </a:r>
                      <a:endParaRPr lang="en-GB" sz="2500" dirty="0"/>
                    </a:p>
                  </a:txBody>
                  <a:tcPr/>
                </a:tc>
              </a:tr>
              <a:tr h="139176">
                <a:tc>
                  <a:txBody>
                    <a:bodyPr/>
                    <a:lstStyle/>
                    <a:p>
                      <a:pPr algn="ctr"/>
                      <a:r>
                        <a:rPr lang="en-GB" sz="2500" dirty="0" smtClean="0"/>
                        <a:t>RC2</a:t>
                      </a:r>
                      <a:endParaRPr lang="en-GB" sz="2500" dirty="0"/>
                    </a:p>
                  </a:txBody>
                  <a:tcPr/>
                </a:tc>
                <a:tc>
                  <a:txBody>
                    <a:bodyPr/>
                    <a:lstStyle/>
                    <a:p>
                      <a:pPr algn="ctr"/>
                      <a:r>
                        <a:rPr lang="en-GB" sz="2500" dirty="0" smtClean="0"/>
                        <a:t>MLS</a:t>
                      </a:r>
                      <a:endParaRPr lang="en-GB" sz="2500" dirty="0"/>
                    </a:p>
                  </a:txBody>
                  <a:tcPr/>
                </a:tc>
                <a:tc>
                  <a:txBody>
                    <a:bodyPr/>
                    <a:lstStyle/>
                    <a:p>
                      <a:pPr algn="ctr"/>
                      <a:r>
                        <a:rPr lang="en-GB" sz="2500" dirty="0" smtClean="0"/>
                        <a:t>STW</a:t>
                      </a:r>
                      <a:endParaRPr lang="en-GB" sz="2500" dirty="0"/>
                    </a:p>
                  </a:txBody>
                  <a:tcPr/>
                </a:tc>
                <a:tc>
                  <a:txBody>
                    <a:bodyPr/>
                    <a:lstStyle/>
                    <a:p>
                      <a:pPr algn="ctr"/>
                      <a:r>
                        <a:rPr lang="en-GB" sz="2500" dirty="0" smtClean="0"/>
                        <a:t>SAV</a:t>
                      </a:r>
                      <a:endParaRPr lang="en-GB" sz="2500" dirty="0"/>
                    </a:p>
                  </a:txBody>
                  <a:tcPr/>
                </a:tc>
              </a:tr>
              <a:tr h="139176">
                <a:tc>
                  <a:txBody>
                    <a:bodyPr/>
                    <a:lstStyle/>
                    <a:p>
                      <a:pPr algn="ctr"/>
                      <a:r>
                        <a:rPr lang="en-GB" sz="2500" dirty="0" smtClean="0"/>
                        <a:t>EID</a:t>
                      </a:r>
                      <a:endParaRPr lang="en-GB" sz="2500" dirty="0"/>
                    </a:p>
                  </a:txBody>
                  <a:tcPr/>
                </a:tc>
                <a:tc>
                  <a:txBody>
                    <a:bodyPr/>
                    <a:lstStyle/>
                    <a:p>
                      <a:pPr algn="ctr"/>
                      <a:r>
                        <a:rPr lang="en-GB" sz="2500" dirty="0" smtClean="0"/>
                        <a:t>GIC</a:t>
                      </a:r>
                      <a:endParaRPr lang="en-GB" sz="2500" dirty="0"/>
                    </a:p>
                  </a:txBody>
                  <a:tcPr/>
                </a:tc>
                <a:tc>
                  <a:txBody>
                    <a:bodyPr/>
                    <a:lstStyle/>
                    <a:p>
                      <a:pPr algn="ctr"/>
                      <a:r>
                        <a:rPr lang="en-GB" sz="2500" dirty="0" smtClean="0"/>
                        <a:t>AXY</a:t>
                      </a:r>
                      <a:endParaRPr lang="en-GB" sz="2500" dirty="0"/>
                    </a:p>
                  </a:txBody>
                  <a:tcPr/>
                </a:tc>
                <a:tc>
                  <a:txBody>
                    <a:bodyPr/>
                    <a:lstStyle/>
                    <a:p>
                      <a:pPr algn="ctr"/>
                      <a:r>
                        <a:rPr lang="en-GB" sz="2500" dirty="0" smtClean="0"/>
                        <a:t>SHY</a:t>
                      </a:r>
                      <a:endParaRPr lang="en-GB" sz="2500" dirty="0"/>
                    </a:p>
                  </a:txBody>
                  <a:tcPr/>
                </a:tc>
              </a:tr>
              <a:tr h="139176">
                <a:tc>
                  <a:txBody>
                    <a:bodyPr/>
                    <a:lstStyle/>
                    <a:p>
                      <a:pPr algn="ctr"/>
                      <a:r>
                        <a:rPr lang="en-GB" sz="2500" dirty="0" smtClean="0"/>
                        <a:t>SUI</a:t>
                      </a:r>
                      <a:endParaRPr lang="en-GB" sz="2500" dirty="0"/>
                    </a:p>
                  </a:txBody>
                  <a:tcPr/>
                </a:tc>
                <a:tc>
                  <a:txBody>
                    <a:bodyPr/>
                    <a:lstStyle/>
                    <a:p>
                      <a:pPr algn="ctr"/>
                      <a:r>
                        <a:rPr lang="en-GB" sz="2500" dirty="0" smtClean="0"/>
                        <a:t>HPC</a:t>
                      </a:r>
                      <a:endParaRPr lang="en-GB" sz="2500" dirty="0"/>
                    </a:p>
                  </a:txBody>
                  <a:tcPr/>
                </a:tc>
                <a:tc>
                  <a:txBody>
                    <a:bodyPr/>
                    <a:lstStyle/>
                    <a:p>
                      <a:pPr algn="ctr"/>
                      <a:r>
                        <a:rPr lang="en-GB" sz="2500" dirty="0" smtClean="0"/>
                        <a:t>ANP</a:t>
                      </a:r>
                      <a:endParaRPr lang="en-GB" sz="2500" dirty="0"/>
                    </a:p>
                  </a:txBody>
                  <a:tcPr/>
                </a:tc>
                <a:tc>
                  <a:txBody>
                    <a:bodyPr/>
                    <a:lstStyle/>
                    <a:p>
                      <a:pPr algn="ctr"/>
                      <a:r>
                        <a:rPr lang="en-GB" sz="2500" dirty="0" smtClean="0"/>
                        <a:t>DSF</a:t>
                      </a:r>
                      <a:endParaRPr lang="en-GB" sz="2500" dirty="0"/>
                    </a:p>
                  </a:txBody>
                  <a:tcPr/>
                </a:tc>
              </a:tr>
              <a:tr h="139176">
                <a:tc>
                  <a:txBody>
                    <a:bodyPr/>
                    <a:lstStyle/>
                    <a:p>
                      <a:pPr algn="ctr"/>
                      <a:r>
                        <a:rPr lang="en-GB" sz="2500" dirty="0" smtClean="0"/>
                        <a:t>HLP</a:t>
                      </a:r>
                      <a:endParaRPr lang="en-GB" sz="2500" dirty="0"/>
                    </a:p>
                  </a:txBody>
                  <a:tcPr/>
                </a:tc>
                <a:tc>
                  <a:txBody>
                    <a:bodyPr/>
                    <a:lstStyle/>
                    <a:p>
                      <a:pPr algn="ctr"/>
                      <a:r>
                        <a:rPr lang="en-GB" sz="2500" dirty="0" smtClean="0"/>
                        <a:t>NUC</a:t>
                      </a:r>
                      <a:endParaRPr lang="en-GB" sz="2500" dirty="0"/>
                    </a:p>
                  </a:txBody>
                  <a:tcPr/>
                </a:tc>
                <a:tc>
                  <a:txBody>
                    <a:bodyPr/>
                    <a:lstStyle/>
                    <a:p>
                      <a:pPr algn="ctr"/>
                      <a:r>
                        <a:rPr lang="en-GB" sz="2500" dirty="0" smtClean="0"/>
                        <a:t>NEGE-r</a:t>
                      </a:r>
                      <a:endParaRPr lang="en-GB" sz="2500" dirty="0"/>
                    </a:p>
                  </a:txBody>
                  <a:tcPr/>
                </a:tc>
                <a:tc>
                  <a:txBody>
                    <a:bodyPr/>
                    <a:lstStyle/>
                    <a:p>
                      <a:pPr algn="ctr"/>
                      <a:endParaRPr lang="en-GB" sz="2500" dirty="0"/>
                    </a:p>
                  </a:txBody>
                  <a:tcPr/>
                </a:tc>
              </a:tr>
              <a:tr h="139176">
                <a:tc>
                  <a:txBody>
                    <a:bodyPr/>
                    <a:lstStyle/>
                    <a:p>
                      <a:pPr algn="ctr"/>
                      <a:r>
                        <a:rPr lang="en-GB" sz="2500" dirty="0" smtClean="0"/>
                        <a:t>SFD</a:t>
                      </a:r>
                      <a:endParaRPr lang="en-GB" sz="2500" dirty="0"/>
                    </a:p>
                  </a:txBody>
                  <a:tcPr/>
                </a:tc>
                <a:tc>
                  <a:txBody>
                    <a:bodyPr/>
                    <a:lstStyle/>
                    <a:p>
                      <a:pPr algn="ctr"/>
                      <a:r>
                        <a:rPr lang="en-GB" sz="2500" dirty="0" smtClean="0"/>
                        <a:t>COG</a:t>
                      </a:r>
                      <a:endParaRPr lang="en-GB" sz="2500" dirty="0"/>
                    </a:p>
                  </a:txBody>
                  <a:tcPr/>
                </a:tc>
                <a:tc>
                  <a:txBody>
                    <a:bodyPr/>
                    <a:lstStyle/>
                    <a:p>
                      <a:pPr algn="ctr"/>
                      <a:endParaRPr lang="en-GB" sz="2500" dirty="0"/>
                    </a:p>
                  </a:txBody>
                  <a:tcPr/>
                </a:tc>
                <a:tc>
                  <a:txBody>
                    <a:bodyPr/>
                    <a:lstStyle/>
                    <a:p>
                      <a:pPr algn="ctr"/>
                      <a:endParaRPr lang="en-GB" sz="2500" dirty="0"/>
                    </a:p>
                  </a:txBody>
                  <a:tcPr/>
                </a:tc>
              </a:tr>
              <a:tr h="139176">
                <a:tc>
                  <a:txBody>
                    <a:bodyPr/>
                    <a:lstStyle/>
                    <a:p>
                      <a:pPr algn="ctr"/>
                      <a:r>
                        <a:rPr lang="en-GB" sz="2500" dirty="0" smtClean="0"/>
                        <a:t>NFC</a:t>
                      </a:r>
                      <a:endParaRPr lang="en-GB" sz="2500" dirty="0"/>
                    </a:p>
                  </a:txBody>
                  <a:tcPr/>
                </a:tc>
                <a:tc>
                  <a:txBody>
                    <a:bodyPr/>
                    <a:lstStyle/>
                    <a:p>
                      <a:pPr algn="ctr"/>
                      <a:endParaRPr lang="en-GB" sz="2500"/>
                    </a:p>
                  </a:txBody>
                  <a:tcPr/>
                </a:tc>
                <a:tc>
                  <a:txBody>
                    <a:bodyPr/>
                    <a:lstStyle/>
                    <a:p>
                      <a:pPr algn="ctr"/>
                      <a:endParaRPr lang="en-GB" sz="2500" dirty="0"/>
                    </a:p>
                  </a:txBody>
                  <a:tcPr/>
                </a:tc>
                <a:tc>
                  <a:txBody>
                    <a:bodyPr/>
                    <a:lstStyle/>
                    <a:p>
                      <a:pPr algn="ctr"/>
                      <a:endParaRPr lang="en-GB" sz="2500" dirty="0"/>
                    </a:p>
                  </a:txBody>
                  <a:tcPr/>
                </a:tc>
              </a:tr>
            </a:tbl>
          </a:graphicData>
        </a:graphic>
      </p:graphicFrame>
      <p:sp>
        <p:nvSpPr>
          <p:cNvPr id="2" name="Oval 1"/>
          <p:cNvSpPr/>
          <p:nvPr/>
        </p:nvSpPr>
        <p:spPr>
          <a:xfrm>
            <a:off x="963274" y="4065224"/>
            <a:ext cx="79208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6" name="Oval 5"/>
          <p:cNvSpPr/>
          <p:nvPr/>
        </p:nvSpPr>
        <p:spPr>
          <a:xfrm>
            <a:off x="2920256" y="3140968"/>
            <a:ext cx="79208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0" name="Oval 9"/>
          <p:cNvSpPr/>
          <p:nvPr/>
        </p:nvSpPr>
        <p:spPr>
          <a:xfrm>
            <a:off x="4688557" y="3140968"/>
            <a:ext cx="79208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948264" y="3617028"/>
            <a:ext cx="79208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19</a:t>
            </a:fld>
            <a:endParaRPr lang="en"/>
          </a:p>
        </p:txBody>
      </p:sp>
    </p:spTree>
    <p:extLst>
      <p:ext uri="{BB962C8B-B14F-4D97-AF65-F5344CB8AC3E}">
        <p14:creationId xmlns:p14="http://schemas.microsoft.com/office/powerpoint/2010/main" val="131219075"/>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10" presetClass="exit" presetSubtype="0" fill="hold" grpId="1" nodeType="withEffect">
                                  <p:stCondLst>
                                    <p:cond delay="0"/>
                                  </p:stCondLst>
                                  <p:childTnLst>
                                    <p:animEffect transition="out" filter="fade">
                                      <p:cBhvr>
                                        <p:cTn id="14" dur="250"/>
                                        <p:tgtEl>
                                          <p:spTgt spid="2"/>
                                        </p:tgtEl>
                                      </p:cBhvr>
                                    </p:animEffect>
                                    <p:set>
                                      <p:cBhvr>
                                        <p:cTn id="15" dur="1" fill="hold">
                                          <p:stCondLst>
                                            <p:cond delay="249"/>
                                          </p:stCondLst>
                                        </p:cTn>
                                        <p:tgtEl>
                                          <p:spTgt spid="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50"/>
                                        <p:tgtEl>
                                          <p:spTgt spid="10"/>
                                        </p:tgtEl>
                                      </p:cBhvr>
                                    </p:animEffect>
                                  </p:childTnLst>
                                </p:cTn>
                              </p:par>
                              <p:par>
                                <p:cTn id="21" presetID="10" presetClass="exit" presetSubtype="0" fill="hold" grpId="1" nodeType="withEffect">
                                  <p:stCondLst>
                                    <p:cond delay="0"/>
                                  </p:stCondLst>
                                  <p:childTnLst>
                                    <p:animEffect transition="out" filter="fade">
                                      <p:cBhvr>
                                        <p:cTn id="22" dur="250"/>
                                        <p:tgtEl>
                                          <p:spTgt spid="6"/>
                                        </p:tgtEl>
                                      </p:cBhvr>
                                    </p:animEffect>
                                    <p:set>
                                      <p:cBhvr>
                                        <p:cTn id="23" dur="1" fill="hold">
                                          <p:stCondLst>
                                            <p:cond delay="24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50"/>
                                        <p:tgtEl>
                                          <p:spTgt spid="11"/>
                                        </p:tgtEl>
                                      </p:cBhvr>
                                    </p:animEffect>
                                  </p:childTnLst>
                                </p:cTn>
                              </p:par>
                              <p:par>
                                <p:cTn id="29" presetID="10" presetClass="exit" presetSubtype="0" fill="hold" grpId="1" nodeType="withEffect">
                                  <p:stCondLst>
                                    <p:cond delay="0"/>
                                  </p:stCondLst>
                                  <p:childTnLst>
                                    <p:animEffect transition="out" filter="fade">
                                      <p:cBhvr>
                                        <p:cTn id="30" dur="250"/>
                                        <p:tgtEl>
                                          <p:spTgt spid="10"/>
                                        </p:tgtEl>
                                      </p:cBhvr>
                                    </p:animEffect>
                                    <p:set>
                                      <p:cBhvr>
                                        <p:cTn id="31" dur="1" fill="hold">
                                          <p:stCondLst>
                                            <p:cond delay="2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6" grpId="1" animBg="1"/>
      <p:bldP spid="10" grpId="0" animBg="1"/>
      <p:bldP spid="10" grpId="1"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539552" y="116632"/>
            <a:ext cx="8147248" cy="904272"/>
          </a:xfrm>
          <a:prstGeom prst="rect">
            <a:avLst/>
          </a:prstGeom>
        </p:spPr>
        <p:txBody>
          <a:bodyPr lIns="91425" tIns="91425" rIns="91425" bIns="91425" anchor="b" anchorCtr="0">
            <a:noAutofit/>
          </a:bodyPr>
          <a:lstStyle/>
          <a:p>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Method</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3" name="Diagram 2"/>
          <p:cNvGraphicFramePr/>
          <p:nvPr>
            <p:extLst>
              <p:ext uri="{D42A27DB-BD31-4B8C-83A1-F6EECF244321}">
                <p14:modId xmlns:p14="http://schemas.microsoft.com/office/powerpoint/2010/main" val="2721269689"/>
              </p:ext>
            </p:extLst>
          </p:nvPr>
        </p:nvGraphicFramePr>
        <p:xfrm>
          <a:off x="683568" y="1397000"/>
          <a:ext cx="7787208" cy="512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3792128" y="3276725"/>
            <a:ext cx="1584176" cy="692497"/>
          </a:xfrm>
          <a:prstGeom prst="rect">
            <a:avLst/>
          </a:prstGeom>
          <a:noFill/>
        </p:spPr>
        <p:txBody>
          <a:bodyPr wrap="square" rtlCol="0">
            <a:spAutoFit/>
          </a:bodyPr>
          <a:lstStyle/>
          <a:p>
            <a:pPr algn="ctr"/>
            <a:r>
              <a:rPr lang="en-US" sz="1300" b="1" dirty="0" smtClean="0"/>
              <a:t>Pedophilic and other paraphilic disorders</a:t>
            </a:r>
            <a:endParaRPr lang="en-US" sz="1300" b="1" dirty="0"/>
          </a:p>
        </p:txBody>
      </p:sp>
      <p:sp>
        <p:nvSpPr>
          <p:cNvPr id="6" name="TextBox 5"/>
          <p:cNvSpPr txBox="1"/>
          <p:nvPr/>
        </p:nvSpPr>
        <p:spPr>
          <a:xfrm>
            <a:off x="3751472" y="2000637"/>
            <a:ext cx="1680432" cy="692497"/>
          </a:xfrm>
          <a:prstGeom prst="rect">
            <a:avLst/>
          </a:prstGeom>
          <a:noFill/>
        </p:spPr>
        <p:txBody>
          <a:bodyPr wrap="square" rtlCol="0">
            <a:spAutoFit/>
          </a:bodyPr>
          <a:lstStyle/>
          <a:p>
            <a:pPr algn="ctr"/>
            <a:r>
              <a:rPr lang="en-US" sz="1300" b="1" dirty="0" smtClean="0"/>
              <a:t>No paraphilic disorders/missing diagnoses</a:t>
            </a:r>
            <a:endParaRPr lang="en-US" sz="1300" b="1" dirty="0"/>
          </a:p>
        </p:txBody>
      </p:sp>
      <p:sp>
        <p:nvSpPr>
          <p:cNvPr id="7" name="TextBox 6"/>
          <p:cNvSpPr txBox="1"/>
          <p:nvPr/>
        </p:nvSpPr>
        <p:spPr>
          <a:xfrm>
            <a:off x="767608" y="4137048"/>
            <a:ext cx="1298753" cy="307777"/>
          </a:xfrm>
          <a:prstGeom prst="rect">
            <a:avLst/>
          </a:prstGeom>
          <a:noFill/>
        </p:spPr>
        <p:txBody>
          <a:bodyPr wrap="none" rtlCol="0">
            <a:spAutoFit/>
          </a:bodyPr>
          <a:lstStyle/>
          <a:p>
            <a:r>
              <a:rPr lang="en-US" b="1" dirty="0" smtClean="0"/>
              <a:t>Total Sample</a:t>
            </a:r>
            <a:endParaRPr lang="en-US" b="1" dirty="0"/>
          </a:p>
        </p:txBody>
      </p:sp>
      <p:sp>
        <p:nvSpPr>
          <p:cNvPr id="9" name="TextBox 8"/>
          <p:cNvSpPr txBox="1"/>
          <p:nvPr/>
        </p:nvSpPr>
        <p:spPr>
          <a:xfrm>
            <a:off x="3923376" y="4761056"/>
            <a:ext cx="1296144" cy="523220"/>
          </a:xfrm>
          <a:prstGeom prst="rect">
            <a:avLst/>
          </a:prstGeom>
          <a:noFill/>
        </p:spPr>
        <p:txBody>
          <a:bodyPr wrap="square" rtlCol="0">
            <a:spAutoFit/>
          </a:bodyPr>
          <a:lstStyle/>
          <a:p>
            <a:pPr algn="ctr"/>
            <a:r>
              <a:rPr lang="en-US" b="1" dirty="0" smtClean="0"/>
              <a:t>Pedophilic Disorder</a:t>
            </a:r>
            <a:endParaRPr lang="en-US" b="1" dirty="0"/>
          </a:p>
        </p:txBody>
      </p:sp>
      <p:sp>
        <p:nvSpPr>
          <p:cNvPr id="10" name="TextBox 9"/>
          <p:cNvSpPr txBox="1"/>
          <p:nvPr/>
        </p:nvSpPr>
        <p:spPr>
          <a:xfrm>
            <a:off x="3744000" y="5973344"/>
            <a:ext cx="1668216" cy="523220"/>
          </a:xfrm>
          <a:prstGeom prst="rect">
            <a:avLst/>
          </a:prstGeom>
          <a:noFill/>
        </p:spPr>
        <p:txBody>
          <a:bodyPr wrap="square" rtlCol="0">
            <a:spAutoFit/>
          </a:bodyPr>
          <a:lstStyle/>
          <a:p>
            <a:pPr algn="ctr"/>
            <a:r>
              <a:rPr lang="en-US" b="1" dirty="0" smtClean="0"/>
              <a:t>Other Paraphilic Disorders </a:t>
            </a:r>
            <a:endParaRPr lang="en-US" b="1" dirty="0"/>
          </a:p>
        </p:txBody>
      </p:sp>
      <p:sp>
        <p:nvSpPr>
          <p:cNvPr id="13" name="Right Brace 12"/>
          <p:cNvSpPr/>
          <p:nvPr/>
        </p:nvSpPr>
        <p:spPr>
          <a:xfrm>
            <a:off x="5243952" y="1304856"/>
            <a:ext cx="1152128" cy="261223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6396080" y="2473151"/>
            <a:ext cx="2533066" cy="307777"/>
          </a:xfrm>
          <a:prstGeom prst="rect">
            <a:avLst/>
          </a:prstGeom>
          <a:noFill/>
        </p:spPr>
        <p:txBody>
          <a:bodyPr wrap="none" rtlCol="0">
            <a:spAutoFit/>
          </a:bodyPr>
          <a:lstStyle/>
          <a:p>
            <a:r>
              <a:rPr lang="en-US" i="1" dirty="0" smtClean="0"/>
              <a:t>Did not meet inclusion criteria</a:t>
            </a:r>
            <a:endParaRPr lang="en-US" i="1" dirty="0"/>
          </a:p>
        </p:txBody>
      </p:sp>
      <p:sp>
        <p:nvSpPr>
          <p:cNvPr id="15" name="TextBox 14"/>
          <p:cNvSpPr txBox="1"/>
          <p:nvPr/>
        </p:nvSpPr>
        <p:spPr>
          <a:xfrm>
            <a:off x="5469820" y="4478649"/>
            <a:ext cx="1296144" cy="1169551"/>
          </a:xfrm>
          <a:prstGeom prst="rect">
            <a:avLst/>
          </a:prstGeom>
          <a:solidFill>
            <a:schemeClr val="bg1"/>
          </a:solidFill>
          <a:ln>
            <a:solidFill>
              <a:schemeClr val="tx1"/>
            </a:solidFill>
          </a:ln>
        </p:spPr>
        <p:txBody>
          <a:bodyPr wrap="square" rtlCol="0">
            <a:spAutoFit/>
          </a:bodyPr>
          <a:lstStyle/>
          <a:p>
            <a:pPr algn="ctr"/>
            <a:r>
              <a:rPr lang="en-US" i="1" dirty="0"/>
              <a:t>Random responders and </a:t>
            </a:r>
            <a:r>
              <a:rPr lang="en-US" i="1" dirty="0" err="1"/>
              <a:t>overreporters</a:t>
            </a:r>
            <a:r>
              <a:rPr lang="en-US" i="1" dirty="0"/>
              <a:t> </a:t>
            </a:r>
            <a:r>
              <a:rPr lang="en-US" i="1" dirty="0" smtClean="0"/>
              <a:t>removed</a:t>
            </a:r>
            <a:endParaRPr lang="en-GB" i="1" dirty="0"/>
          </a:p>
        </p:txBody>
      </p:sp>
      <p:sp>
        <p:nvSpPr>
          <p:cNvPr id="31" name="TextBox 30"/>
          <p:cNvSpPr txBox="1"/>
          <p:nvPr/>
        </p:nvSpPr>
        <p:spPr>
          <a:xfrm>
            <a:off x="6912168" y="5985376"/>
            <a:ext cx="1672208" cy="523220"/>
          </a:xfrm>
          <a:prstGeom prst="rect">
            <a:avLst/>
          </a:prstGeom>
          <a:noFill/>
        </p:spPr>
        <p:txBody>
          <a:bodyPr wrap="square" rtlCol="0">
            <a:spAutoFit/>
          </a:bodyPr>
          <a:lstStyle/>
          <a:p>
            <a:pPr algn="ctr"/>
            <a:r>
              <a:rPr lang="en-US" b="1" dirty="0" smtClean="0"/>
              <a:t>Other Paraphilic Disorders </a:t>
            </a:r>
            <a:endParaRPr lang="en-US" b="1" dirty="0"/>
          </a:p>
        </p:txBody>
      </p:sp>
      <p:sp>
        <p:nvSpPr>
          <p:cNvPr id="32" name="TextBox 31"/>
          <p:cNvSpPr txBox="1"/>
          <p:nvPr/>
        </p:nvSpPr>
        <p:spPr>
          <a:xfrm>
            <a:off x="7128192" y="4781104"/>
            <a:ext cx="1296144" cy="523220"/>
          </a:xfrm>
          <a:prstGeom prst="rect">
            <a:avLst/>
          </a:prstGeom>
          <a:noFill/>
        </p:spPr>
        <p:txBody>
          <a:bodyPr wrap="square" rtlCol="0">
            <a:spAutoFit/>
          </a:bodyPr>
          <a:lstStyle/>
          <a:p>
            <a:pPr algn="ctr"/>
            <a:r>
              <a:rPr lang="en-US" b="1" dirty="0" smtClean="0"/>
              <a:t>Pedophilic Disorder</a:t>
            </a:r>
            <a:endParaRPr lang="en-US" b="1" dirty="0"/>
          </a:p>
        </p:txBody>
      </p:sp>
      <p:sp>
        <p:nvSpPr>
          <p:cNvPr id="2" name="TextBox 1"/>
          <p:cNvSpPr txBox="1"/>
          <p:nvPr/>
        </p:nvSpPr>
        <p:spPr>
          <a:xfrm>
            <a:off x="6948264" y="3717032"/>
            <a:ext cx="1608133" cy="369332"/>
          </a:xfrm>
          <a:prstGeom prst="rect">
            <a:avLst/>
          </a:prstGeom>
          <a:noFill/>
        </p:spPr>
        <p:txBody>
          <a:bodyPr wrap="none" rtlCol="0">
            <a:spAutoFit/>
          </a:bodyPr>
          <a:lstStyle/>
          <a:p>
            <a:r>
              <a:rPr lang="en-US" sz="1800" b="1" i="1" dirty="0" smtClean="0"/>
              <a:t>Final Sample</a:t>
            </a:r>
            <a:endParaRPr lang="en-US" sz="1800" b="1" i="1" dirty="0"/>
          </a:p>
        </p:txBody>
      </p:sp>
      <p:sp>
        <p:nvSpPr>
          <p:cNvPr id="4" name="Oval 3"/>
          <p:cNvSpPr/>
          <p:nvPr/>
        </p:nvSpPr>
        <p:spPr>
          <a:xfrm>
            <a:off x="6762300" y="3284984"/>
            <a:ext cx="1986164" cy="34563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20</a:t>
            </a:fld>
            <a:endParaRPr lang="en"/>
          </a:p>
        </p:txBody>
      </p:sp>
    </p:spTree>
    <p:extLst>
      <p:ext uri="{BB962C8B-B14F-4D97-AF65-F5344CB8AC3E}">
        <p14:creationId xmlns:p14="http://schemas.microsoft.com/office/powerpoint/2010/main" val="76693276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467545" y="1916832"/>
          <a:ext cx="8208913" cy="3682150"/>
        </p:xfrm>
        <a:graphic>
          <a:graphicData uri="http://schemas.openxmlformats.org/drawingml/2006/table">
            <a:tbl>
              <a:tblPr firstRow="1" firstCol="1" bandRow="1">
                <a:tableStyleId>{3B4B98B0-60AC-42C2-AFA5-B58CD77FA1E5}</a:tableStyleId>
              </a:tblPr>
              <a:tblGrid>
                <a:gridCol w="3247481"/>
                <a:gridCol w="902078"/>
                <a:gridCol w="902078"/>
                <a:gridCol w="902078"/>
                <a:gridCol w="902078"/>
                <a:gridCol w="1353120"/>
              </a:tblGrid>
              <a:tr h="532466">
                <a:tc>
                  <a:txBody>
                    <a:bodyPr/>
                    <a:lstStyle/>
                    <a:p>
                      <a:pPr marL="0" marR="0" algn="l">
                        <a:lnSpc>
                          <a:spcPct val="115000"/>
                        </a:lnSpc>
                        <a:spcBef>
                          <a:spcPts val="0"/>
                        </a:spcBef>
                        <a:spcAft>
                          <a:spcPts val="0"/>
                        </a:spcAf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gridSpan="2">
                  <a:txBody>
                    <a:bodyPr/>
                    <a:lstStyle/>
                    <a:p>
                      <a:pPr marL="0" marR="0" algn="ctr">
                        <a:lnSpc>
                          <a:spcPct val="115000"/>
                        </a:lnSpc>
                        <a:spcBef>
                          <a:spcPts val="0"/>
                        </a:spcBef>
                        <a:spcAft>
                          <a:spcPts val="0"/>
                        </a:spcAft>
                      </a:pPr>
                      <a:r>
                        <a:rPr lang="en-US" sz="1500" dirty="0" smtClean="0">
                          <a:effectLst/>
                        </a:rPr>
                        <a:t>Pedophilic</a:t>
                      </a:r>
                      <a:r>
                        <a:rPr lang="en-US" sz="1500" baseline="0" dirty="0" smtClean="0">
                          <a:effectLst/>
                        </a:rPr>
                        <a:t> Disorder</a:t>
                      </a:r>
                      <a:endParaRPr lang="en-US" sz="1500" dirty="0">
                        <a:effectLst/>
                      </a:endParaRPr>
                    </a:p>
                    <a:p>
                      <a:pPr marL="0" marR="0" algn="ctr">
                        <a:lnSpc>
                          <a:spcPct val="115000"/>
                        </a:lnSpc>
                        <a:spcBef>
                          <a:spcPts val="0"/>
                        </a:spcBef>
                        <a:spcAft>
                          <a:spcPts val="0"/>
                        </a:spcAft>
                      </a:pPr>
                      <a:r>
                        <a:rPr lang="en-US" sz="1500" dirty="0">
                          <a:effectLst/>
                        </a:rPr>
                        <a:t>(n = 36)</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500" dirty="0">
                          <a:effectLst/>
                        </a:rPr>
                        <a:t>Other Paraphilic Disorder</a:t>
                      </a:r>
                    </a:p>
                    <a:p>
                      <a:pPr marL="0" marR="0" algn="ctr">
                        <a:lnSpc>
                          <a:spcPct val="115000"/>
                        </a:lnSpc>
                        <a:spcBef>
                          <a:spcPts val="0"/>
                        </a:spcBef>
                        <a:spcAft>
                          <a:spcPts val="0"/>
                        </a:spcAft>
                      </a:pPr>
                      <a:r>
                        <a:rPr lang="en-US" sz="1500" dirty="0">
                          <a:effectLst/>
                        </a:rPr>
                        <a:t>(n = 13)</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500" dirty="0">
                          <a:effectLst/>
                        </a:rPr>
                        <a:t>Hedges’ </a:t>
                      </a:r>
                      <a:r>
                        <a:rPr lang="en-US" sz="1500" i="1" dirty="0">
                          <a:effectLst/>
                        </a:rPr>
                        <a:t>g</a:t>
                      </a:r>
                      <a:r>
                        <a:rPr lang="en-US" sz="1500" dirty="0">
                          <a:effectLst/>
                        </a:rPr>
                        <a:t> Effect Sizes</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133117">
                <a:tc>
                  <a:txBody>
                    <a:bodyPr/>
                    <a:lstStyle/>
                    <a:p>
                      <a:pPr marL="0" marR="0" algn="l">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dirty="0">
                          <a:effectLst/>
                        </a:rPr>
                        <a:t>g</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133117">
                <a:tc>
                  <a:txBody>
                    <a:bodyPr/>
                    <a:lstStyle/>
                    <a:p>
                      <a:pPr marL="0" marR="0" algn="l">
                        <a:lnSpc>
                          <a:spcPct val="115000"/>
                        </a:lnSpc>
                        <a:spcBef>
                          <a:spcPts val="0"/>
                        </a:spcBef>
                        <a:spcAft>
                          <a:spcPts val="0"/>
                        </a:spcAft>
                      </a:pPr>
                      <a:r>
                        <a:rPr lang="en-US" sz="1500" i="1" dirty="0">
                          <a:effectLst/>
                        </a:rPr>
                        <a:t>Higher-Order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296012">
                <a:tc>
                  <a:txBody>
                    <a:bodyPr/>
                    <a:lstStyle/>
                    <a:p>
                      <a:pPr marL="270510" marR="0" algn="l">
                        <a:lnSpc>
                          <a:spcPct val="115000"/>
                        </a:lnSpc>
                        <a:spcBef>
                          <a:spcPts val="0"/>
                        </a:spcBef>
                        <a:spcAft>
                          <a:spcPts val="0"/>
                        </a:spcAft>
                      </a:pPr>
                      <a:r>
                        <a:rPr lang="en-US" sz="1500" b="0" dirty="0" smtClean="0">
                          <a:effectLst/>
                        </a:rPr>
                        <a:t>EID: Emotional/Internalizing Dysfunction</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54.31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13.29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dirty="0">
                          <a:effectLst/>
                        </a:rPr>
                        <a:t>46.69</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7.31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dirty="0">
                          <a:effectLst/>
                        </a:rPr>
                        <a:t>0.63*</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133117">
                <a:tc>
                  <a:txBody>
                    <a:bodyPr/>
                    <a:lstStyle/>
                    <a:p>
                      <a:pPr marL="0" marR="0" algn="l">
                        <a:lnSpc>
                          <a:spcPct val="115000"/>
                        </a:lnSpc>
                        <a:spcBef>
                          <a:spcPts val="0"/>
                        </a:spcBef>
                        <a:spcAft>
                          <a:spcPts val="0"/>
                        </a:spcAft>
                      </a:pPr>
                      <a:r>
                        <a:rPr lang="en-US" sz="1500" i="1" dirty="0">
                          <a:effectLst/>
                        </a:rPr>
                        <a:t>Restructured Clinical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 pos="59880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318316">
                <a:tc>
                  <a:txBody>
                    <a:bodyPr/>
                    <a:lstStyle/>
                    <a:p>
                      <a:pPr marL="270510" marR="0" algn="l">
                        <a:lnSpc>
                          <a:spcPct val="115000"/>
                        </a:lnSpc>
                        <a:spcBef>
                          <a:spcPts val="0"/>
                        </a:spcBef>
                        <a:spcAft>
                          <a:spcPts val="0"/>
                        </a:spcAft>
                      </a:pPr>
                      <a:r>
                        <a:rPr lang="en-US" sz="1500" b="0" dirty="0" err="1">
                          <a:effectLst/>
                        </a:rPr>
                        <a:t>RCd</a:t>
                      </a:r>
                      <a:r>
                        <a:rPr lang="en-US" sz="1500" b="0" dirty="0">
                          <a:effectLst/>
                        </a:rPr>
                        <a:t>: Demoralization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54.33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12.91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dirty="0">
                          <a:effectLst/>
                        </a:rPr>
                        <a:t>50.54</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10.34</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dirty="0">
                          <a:effectLst/>
                        </a:rPr>
                        <a:t>0.31</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360040">
                <a:tc>
                  <a:txBody>
                    <a:bodyPr/>
                    <a:lstStyle/>
                    <a:p>
                      <a:pPr marL="270510" marR="0" algn="l">
                        <a:lnSpc>
                          <a:spcPct val="115000"/>
                        </a:lnSpc>
                        <a:spcBef>
                          <a:spcPts val="0"/>
                        </a:spcBef>
                        <a:spcAft>
                          <a:spcPts val="0"/>
                        </a:spcAft>
                      </a:pPr>
                      <a:r>
                        <a:rPr lang="en-US" sz="1500" b="0">
                          <a:effectLst/>
                        </a:rPr>
                        <a:t>RC1: Somatic Complaints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56.25</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dirty="0">
                          <a:effectLst/>
                        </a:rPr>
                        <a:t>12.62</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a:effectLst/>
                        </a:rPr>
                        <a:t>52.69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8.54</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a:effectLst/>
                        </a:rPr>
                        <a:t>0.30</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324610">
                <a:tc>
                  <a:txBody>
                    <a:bodyPr/>
                    <a:lstStyle/>
                    <a:p>
                      <a:pPr marL="270510" marR="0" algn="l">
                        <a:lnSpc>
                          <a:spcPct val="115000"/>
                        </a:lnSpc>
                        <a:spcBef>
                          <a:spcPts val="0"/>
                        </a:spcBef>
                        <a:spcAft>
                          <a:spcPts val="0"/>
                        </a:spcAft>
                      </a:pPr>
                      <a:r>
                        <a:rPr lang="en-US" sz="1500" b="0">
                          <a:effectLst/>
                        </a:rPr>
                        <a:t>RC2: Low Positive Emotions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55.69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16.73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a:effectLst/>
                        </a:rPr>
                        <a:t>44.92</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9.39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dirty="0">
                          <a:effectLst/>
                        </a:rPr>
                        <a:t>0.71*</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576064">
                <a:tc>
                  <a:txBody>
                    <a:bodyPr/>
                    <a:lstStyle/>
                    <a:p>
                      <a:pPr marL="270510" marR="0" algn="l">
                        <a:lnSpc>
                          <a:spcPct val="115000"/>
                        </a:lnSpc>
                        <a:spcBef>
                          <a:spcPts val="0"/>
                        </a:spcBef>
                        <a:spcAft>
                          <a:spcPts val="0"/>
                        </a:spcAft>
                      </a:pPr>
                      <a:r>
                        <a:rPr lang="en-US" sz="1500" b="0" dirty="0">
                          <a:effectLst/>
                        </a:rPr>
                        <a:t>RC7: Dysfunctional Negative Emotions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50.33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11.67</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a:effectLst/>
                        </a:rPr>
                        <a:t>45.23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8.96</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dirty="0">
                          <a:effectLst/>
                        </a:rPr>
                        <a:t>0.46</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bl>
          </a:graphicData>
        </a:graphic>
      </p:graphicFrame>
      <p:sp>
        <p:nvSpPr>
          <p:cNvPr id="13" name="Shape 169"/>
          <p:cNvSpPr txBox="1">
            <a:spLocks/>
          </p:cNvSpPr>
          <p:nvPr/>
        </p:nvSpPr>
        <p:spPr>
          <a:xfrm>
            <a:off x="827584" y="188640"/>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Results &amp; Discussion</a:t>
            </a:r>
          </a:p>
          <a:p>
            <a:r>
              <a:rPr lang="en" sz="36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Depression</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3" name="Slide Number Placeholder 2"/>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21</a:t>
            </a:fld>
            <a:endParaRPr lang="en"/>
          </a:p>
        </p:txBody>
      </p:sp>
    </p:spTree>
    <p:extLst>
      <p:ext uri="{BB962C8B-B14F-4D97-AF65-F5344CB8AC3E}">
        <p14:creationId xmlns:p14="http://schemas.microsoft.com/office/powerpoint/2010/main" val="342346682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467545" y="1916832"/>
          <a:ext cx="8208913" cy="3682150"/>
        </p:xfrm>
        <a:graphic>
          <a:graphicData uri="http://schemas.openxmlformats.org/drawingml/2006/table">
            <a:tbl>
              <a:tblPr firstRow="1" firstCol="1" bandRow="1">
                <a:tableStyleId>{3B4B98B0-60AC-42C2-AFA5-B58CD77FA1E5}</a:tableStyleId>
              </a:tblPr>
              <a:tblGrid>
                <a:gridCol w="3247481"/>
                <a:gridCol w="902078"/>
                <a:gridCol w="902078"/>
                <a:gridCol w="902078"/>
                <a:gridCol w="902078"/>
                <a:gridCol w="1353120"/>
              </a:tblGrid>
              <a:tr h="532466">
                <a:tc>
                  <a:txBody>
                    <a:bodyPr/>
                    <a:lstStyle/>
                    <a:p>
                      <a:pPr marL="0" marR="0" algn="l">
                        <a:lnSpc>
                          <a:spcPct val="115000"/>
                        </a:lnSpc>
                        <a:spcBef>
                          <a:spcPts val="0"/>
                        </a:spcBef>
                        <a:spcAft>
                          <a:spcPts val="0"/>
                        </a:spcAf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gridSpan="2">
                  <a:txBody>
                    <a:bodyPr/>
                    <a:lstStyle/>
                    <a:p>
                      <a:pPr marL="0" marR="0" algn="ctr">
                        <a:lnSpc>
                          <a:spcPct val="115000"/>
                        </a:lnSpc>
                        <a:spcBef>
                          <a:spcPts val="0"/>
                        </a:spcBef>
                        <a:spcAft>
                          <a:spcPts val="0"/>
                        </a:spcAft>
                      </a:pPr>
                      <a:r>
                        <a:rPr lang="en-US" sz="1500" dirty="0" smtClean="0">
                          <a:effectLst/>
                        </a:rPr>
                        <a:t>Pedophilic</a:t>
                      </a:r>
                      <a:r>
                        <a:rPr lang="en-US" sz="1500" baseline="0" dirty="0" smtClean="0">
                          <a:effectLst/>
                        </a:rPr>
                        <a:t> Disorder</a:t>
                      </a:r>
                      <a:endParaRPr lang="en-US" sz="1500" dirty="0" smtClean="0">
                        <a:effectLst/>
                      </a:endParaRPr>
                    </a:p>
                    <a:p>
                      <a:pPr marL="0" marR="0" algn="ctr">
                        <a:lnSpc>
                          <a:spcPct val="115000"/>
                        </a:lnSpc>
                        <a:spcBef>
                          <a:spcPts val="0"/>
                        </a:spcBef>
                        <a:spcAft>
                          <a:spcPts val="0"/>
                        </a:spcAft>
                      </a:pPr>
                      <a:r>
                        <a:rPr lang="en-US" sz="1500" dirty="0" smtClean="0">
                          <a:effectLst/>
                        </a:rPr>
                        <a:t>(</a:t>
                      </a:r>
                      <a:r>
                        <a:rPr lang="en-US" sz="1500" dirty="0">
                          <a:effectLst/>
                        </a:rPr>
                        <a:t>n = 36)</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500" dirty="0">
                          <a:effectLst/>
                        </a:rPr>
                        <a:t>Other Paraphilic Disorder</a:t>
                      </a:r>
                    </a:p>
                    <a:p>
                      <a:pPr marL="0" marR="0" algn="ctr">
                        <a:lnSpc>
                          <a:spcPct val="115000"/>
                        </a:lnSpc>
                        <a:spcBef>
                          <a:spcPts val="0"/>
                        </a:spcBef>
                        <a:spcAft>
                          <a:spcPts val="0"/>
                        </a:spcAft>
                      </a:pPr>
                      <a:r>
                        <a:rPr lang="en-US" sz="1500" dirty="0">
                          <a:effectLst/>
                        </a:rPr>
                        <a:t>(n = 13)</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500" dirty="0">
                          <a:effectLst/>
                        </a:rPr>
                        <a:t>Hedges’ </a:t>
                      </a:r>
                      <a:r>
                        <a:rPr lang="en-US" sz="1500" i="1" dirty="0">
                          <a:effectLst/>
                        </a:rPr>
                        <a:t>g</a:t>
                      </a:r>
                      <a:r>
                        <a:rPr lang="en-US" sz="1500" dirty="0">
                          <a:effectLst/>
                        </a:rPr>
                        <a:t> Effect Sizes</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133117">
                <a:tc>
                  <a:txBody>
                    <a:bodyPr/>
                    <a:lstStyle/>
                    <a:p>
                      <a:pPr marL="0" marR="0" algn="l">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i="1" dirty="0">
                          <a:effectLst/>
                        </a:rPr>
                        <a:t>g</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133117">
                <a:tc>
                  <a:txBody>
                    <a:bodyPr/>
                    <a:lstStyle/>
                    <a:p>
                      <a:pPr marL="0" marR="0" algn="l">
                        <a:lnSpc>
                          <a:spcPct val="115000"/>
                        </a:lnSpc>
                        <a:spcBef>
                          <a:spcPts val="0"/>
                        </a:spcBef>
                        <a:spcAft>
                          <a:spcPts val="0"/>
                        </a:spcAft>
                      </a:pPr>
                      <a:r>
                        <a:rPr lang="en-US" sz="1500" i="1" dirty="0">
                          <a:effectLst/>
                        </a:rPr>
                        <a:t>Higher-Order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296012">
                <a:tc>
                  <a:txBody>
                    <a:bodyPr/>
                    <a:lstStyle/>
                    <a:p>
                      <a:pPr marL="270510" marR="0" algn="l">
                        <a:lnSpc>
                          <a:spcPct val="115000"/>
                        </a:lnSpc>
                        <a:spcBef>
                          <a:spcPts val="0"/>
                        </a:spcBef>
                        <a:spcAft>
                          <a:spcPts val="0"/>
                        </a:spcAft>
                      </a:pPr>
                      <a:r>
                        <a:rPr lang="en-US" sz="1500" b="0" dirty="0" smtClean="0">
                          <a:effectLst/>
                        </a:rPr>
                        <a:t>EID: Emotional/Internalizing Dysfunction</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54.31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13.29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dirty="0">
                          <a:effectLst/>
                        </a:rPr>
                        <a:t>46.69</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7.31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b="1" dirty="0">
                          <a:effectLst/>
                        </a:rPr>
                        <a:t>0.63*</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solidFill>
                      <a:srgbClr val="FFFF00"/>
                    </a:solidFill>
                  </a:tcPr>
                </a:tc>
              </a:tr>
              <a:tr h="133117">
                <a:tc>
                  <a:txBody>
                    <a:bodyPr/>
                    <a:lstStyle/>
                    <a:p>
                      <a:pPr marL="0" marR="0" algn="l">
                        <a:lnSpc>
                          <a:spcPct val="115000"/>
                        </a:lnSpc>
                        <a:spcBef>
                          <a:spcPts val="0"/>
                        </a:spcBef>
                        <a:spcAft>
                          <a:spcPts val="0"/>
                        </a:spcAft>
                      </a:pPr>
                      <a:r>
                        <a:rPr lang="en-US" sz="1500" i="1" dirty="0">
                          <a:effectLst/>
                        </a:rPr>
                        <a:t>Restructured Clinical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 pos="59880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318316">
                <a:tc>
                  <a:txBody>
                    <a:bodyPr/>
                    <a:lstStyle/>
                    <a:p>
                      <a:pPr marL="270510" marR="0" algn="l">
                        <a:lnSpc>
                          <a:spcPct val="115000"/>
                        </a:lnSpc>
                        <a:spcBef>
                          <a:spcPts val="0"/>
                        </a:spcBef>
                        <a:spcAft>
                          <a:spcPts val="0"/>
                        </a:spcAft>
                      </a:pPr>
                      <a:r>
                        <a:rPr lang="en-US" sz="1500" b="0" dirty="0" err="1">
                          <a:effectLst/>
                        </a:rPr>
                        <a:t>RCd</a:t>
                      </a:r>
                      <a:r>
                        <a:rPr lang="en-US" sz="1500" b="0" dirty="0">
                          <a:effectLst/>
                        </a:rPr>
                        <a:t>: Demoralization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54.33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12.91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dirty="0">
                          <a:effectLst/>
                        </a:rPr>
                        <a:t>50.54</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10.34</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dirty="0">
                          <a:effectLst/>
                        </a:rPr>
                        <a:t>0.31</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360040">
                <a:tc>
                  <a:txBody>
                    <a:bodyPr/>
                    <a:lstStyle/>
                    <a:p>
                      <a:pPr marL="270510" marR="0" algn="l">
                        <a:lnSpc>
                          <a:spcPct val="115000"/>
                        </a:lnSpc>
                        <a:spcBef>
                          <a:spcPts val="0"/>
                        </a:spcBef>
                        <a:spcAft>
                          <a:spcPts val="0"/>
                        </a:spcAft>
                      </a:pPr>
                      <a:r>
                        <a:rPr lang="en-US" sz="1500" b="0">
                          <a:effectLst/>
                        </a:rPr>
                        <a:t>RC1: Somatic Complaints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56.25</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dirty="0">
                          <a:effectLst/>
                        </a:rPr>
                        <a:t>12.62</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a:effectLst/>
                        </a:rPr>
                        <a:t>52.69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8.54</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a:effectLst/>
                        </a:rPr>
                        <a:t>0.30</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r h="324610">
                <a:tc>
                  <a:txBody>
                    <a:bodyPr/>
                    <a:lstStyle/>
                    <a:p>
                      <a:pPr marL="270510" marR="0" algn="l">
                        <a:lnSpc>
                          <a:spcPct val="115000"/>
                        </a:lnSpc>
                        <a:spcBef>
                          <a:spcPts val="0"/>
                        </a:spcBef>
                        <a:spcAft>
                          <a:spcPts val="0"/>
                        </a:spcAft>
                      </a:pPr>
                      <a:r>
                        <a:rPr lang="en-US" sz="1500" b="0">
                          <a:effectLst/>
                        </a:rPr>
                        <a:t>RC2: Low Positive Emotions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55.69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16.73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a:effectLst/>
                        </a:rPr>
                        <a:t>44.92</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9.39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b="1" dirty="0">
                          <a:effectLst/>
                        </a:rPr>
                        <a:t>0.71*</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solidFill>
                      <a:srgbClr val="FFFF00"/>
                    </a:solidFill>
                  </a:tcPr>
                </a:tc>
              </a:tr>
              <a:tr h="576064">
                <a:tc>
                  <a:txBody>
                    <a:bodyPr/>
                    <a:lstStyle/>
                    <a:p>
                      <a:pPr marL="270510" marR="0" algn="l">
                        <a:lnSpc>
                          <a:spcPct val="115000"/>
                        </a:lnSpc>
                        <a:spcBef>
                          <a:spcPts val="0"/>
                        </a:spcBef>
                        <a:spcAft>
                          <a:spcPts val="0"/>
                        </a:spcAft>
                      </a:pPr>
                      <a:r>
                        <a:rPr lang="en-US" sz="1500" b="0" dirty="0">
                          <a:effectLst/>
                        </a:rPr>
                        <a:t>RC7: Dysfunctional Negative Emotions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9560" algn="dec"/>
                        </a:tabLst>
                      </a:pPr>
                      <a:r>
                        <a:rPr lang="en-US" sz="1500">
                          <a:effectLst/>
                        </a:rPr>
                        <a:t>50.33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73050" algn="dec"/>
                        </a:tabLst>
                      </a:pPr>
                      <a:r>
                        <a:rPr lang="en-US" sz="1500">
                          <a:effectLst/>
                        </a:rPr>
                        <a:t>11.67</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87020" algn="dec"/>
                        </a:tabLst>
                      </a:pPr>
                      <a:r>
                        <a:rPr lang="en-US" sz="1500">
                          <a:effectLst/>
                        </a:rPr>
                        <a:t>45.23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297815" algn="dec"/>
                        </a:tabLst>
                      </a:pPr>
                      <a:r>
                        <a:rPr lang="en-US" sz="1500">
                          <a:effectLst/>
                        </a:rPr>
                        <a:t>8.96</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c>
                  <a:txBody>
                    <a:bodyPr/>
                    <a:lstStyle/>
                    <a:p>
                      <a:pPr marL="0" marR="0" algn="ctr">
                        <a:lnSpc>
                          <a:spcPct val="115000"/>
                        </a:lnSpc>
                        <a:spcBef>
                          <a:spcPts val="0"/>
                        </a:spcBef>
                        <a:spcAft>
                          <a:spcPts val="0"/>
                        </a:spcAft>
                        <a:tabLst>
                          <a:tab pos="419100" algn="dec"/>
                        </a:tabLst>
                      </a:pPr>
                      <a:r>
                        <a:rPr lang="en-US" sz="1500" dirty="0">
                          <a:effectLst/>
                        </a:rPr>
                        <a:t>0.46</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2647" marR="22647" marT="0" marB="0" anchor="ctr"/>
                </a:tc>
              </a:tr>
            </a:tbl>
          </a:graphicData>
        </a:graphic>
      </p:graphicFrame>
      <p:sp>
        <p:nvSpPr>
          <p:cNvPr id="13" name="Shape 169"/>
          <p:cNvSpPr txBox="1">
            <a:spLocks/>
          </p:cNvSpPr>
          <p:nvPr/>
        </p:nvSpPr>
        <p:spPr>
          <a:xfrm>
            <a:off x="827584" y="188640"/>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Results &amp; Discussion</a:t>
            </a:r>
          </a:p>
          <a:p>
            <a:r>
              <a:rPr lang="en" sz="36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Depression</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3" name="Slide Number Placeholder 2"/>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22</a:t>
            </a:fld>
            <a:endParaRPr lang="en"/>
          </a:p>
        </p:txBody>
      </p:sp>
    </p:spTree>
    <p:extLst>
      <p:ext uri="{BB962C8B-B14F-4D97-AF65-F5344CB8AC3E}">
        <p14:creationId xmlns:p14="http://schemas.microsoft.com/office/powerpoint/2010/main" val="92949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827584" y="188640"/>
            <a:ext cx="7596336" cy="1143200"/>
          </a:xfrm>
          <a:prstGeom prst="rect">
            <a:avLst/>
          </a:prstGeom>
        </p:spPr>
        <p:txBody>
          <a:bodyPr lIns="91425" tIns="91425" rIns="91425" bIns="91425" anchor="b" anchorCtr="0">
            <a:noAutofit/>
          </a:bodyPr>
          <a:lstStyle/>
          <a:p>
            <a:pPr algn="ctr">
              <a:spcBef>
                <a:spcPts val="0"/>
              </a:spcBef>
              <a:buNone/>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Results </a:t>
            </a:r>
            <a:r>
              <a:rPr lang="en" sz="28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&amp; </a:t>
            </a: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Discussion</a:t>
            </a: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
            </a:r>
            <a:b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br>
            <a:r>
              <a:rPr lang="en" sz="36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Somatic Concerns</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2" name="Table 1"/>
          <p:cNvGraphicFramePr>
            <a:graphicFrameLocks noGrp="1"/>
          </p:cNvGraphicFramePr>
          <p:nvPr>
            <p:extLst/>
          </p:nvPr>
        </p:nvGraphicFramePr>
        <p:xfrm>
          <a:off x="251520" y="1769892"/>
          <a:ext cx="8640960" cy="3346776"/>
        </p:xfrm>
        <a:graphic>
          <a:graphicData uri="http://schemas.openxmlformats.org/drawingml/2006/table">
            <a:tbl>
              <a:tblPr firstRow="1" firstCol="1" bandRow="1">
                <a:tableStyleId>{3B4B98B0-60AC-42C2-AFA5-B58CD77FA1E5}</a:tableStyleId>
              </a:tblPr>
              <a:tblGrid>
                <a:gridCol w="3544145"/>
                <a:gridCol w="850593"/>
                <a:gridCol w="779712"/>
                <a:gridCol w="921478"/>
                <a:gridCol w="779712"/>
                <a:gridCol w="1765320"/>
              </a:tblGrid>
              <a:tr h="1011036">
                <a:tc>
                  <a:txBody>
                    <a:bodyPr/>
                    <a:lstStyle/>
                    <a:p>
                      <a:pPr marL="0" marR="0" algn="l">
                        <a:lnSpc>
                          <a:spcPct val="115000"/>
                        </a:lnSpc>
                        <a:spcBef>
                          <a:spcPts val="0"/>
                        </a:spcBef>
                        <a:spcAft>
                          <a:spcPts val="0"/>
                        </a:spcAf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gridSpan="2">
                  <a:txBody>
                    <a:bodyPr/>
                    <a:lstStyle/>
                    <a:p>
                      <a:pPr marL="0" marR="0" algn="ctr">
                        <a:lnSpc>
                          <a:spcPct val="115000"/>
                        </a:lnSpc>
                        <a:spcBef>
                          <a:spcPts val="0"/>
                        </a:spcBef>
                        <a:spcAft>
                          <a:spcPts val="0"/>
                        </a:spcAft>
                      </a:pPr>
                      <a:r>
                        <a:rPr lang="en-US" sz="1500" dirty="0" smtClean="0">
                          <a:effectLst/>
                        </a:rPr>
                        <a:t>Pedophilic</a:t>
                      </a:r>
                      <a:r>
                        <a:rPr lang="en-US" sz="1500" baseline="0" dirty="0" smtClean="0">
                          <a:effectLst/>
                        </a:rPr>
                        <a:t> Disorder</a:t>
                      </a:r>
                      <a:endParaRPr lang="en-US" sz="1500" dirty="0" smtClean="0">
                        <a:effectLst/>
                      </a:endParaRPr>
                    </a:p>
                    <a:p>
                      <a:pPr marL="0" marR="0" algn="ctr">
                        <a:lnSpc>
                          <a:spcPct val="115000"/>
                        </a:lnSpc>
                        <a:spcBef>
                          <a:spcPts val="0"/>
                        </a:spcBef>
                        <a:spcAft>
                          <a:spcPts val="0"/>
                        </a:spcAft>
                      </a:pPr>
                      <a:r>
                        <a:rPr lang="en-US" sz="1500" dirty="0" smtClean="0">
                          <a:effectLst/>
                        </a:rPr>
                        <a:t>(</a:t>
                      </a:r>
                      <a:r>
                        <a:rPr lang="en-US" sz="1500" dirty="0">
                          <a:effectLst/>
                        </a:rPr>
                        <a:t>n = 36)</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500" dirty="0">
                          <a:effectLst/>
                        </a:rPr>
                        <a:t>Other Paraphilic Disorder</a:t>
                      </a:r>
                    </a:p>
                    <a:p>
                      <a:pPr marL="0" marR="0" algn="ctr">
                        <a:lnSpc>
                          <a:spcPct val="115000"/>
                        </a:lnSpc>
                        <a:spcBef>
                          <a:spcPts val="0"/>
                        </a:spcBef>
                        <a:spcAft>
                          <a:spcPts val="0"/>
                        </a:spcAft>
                      </a:pPr>
                      <a:r>
                        <a:rPr lang="en-US" sz="1500" dirty="0">
                          <a:effectLst/>
                        </a:rPr>
                        <a:t>(n = 13)</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500" dirty="0">
                          <a:effectLst/>
                        </a:rPr>
                        <a:t>Hedges’ </a:t>
                      </a:r>
                      <a:r>
                        <a:rPr lang="en-US" sz="1500" i="1" dirty="0">
                          <a:effectLst/>
                        </a:rPr>
                        <a:t>g</a:t>
                      </a:r>
                      <a:r>
                        <a:rPr lang="en-US" sz="1500" dirty="0">
                          <a:effectLst/>
                        </a:rPr>
                        <a:t> Effect Sizes</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r>
              <a:tr h="141436">
                <a:tc>
                  <a:txBody>
                    <a:bodyPr/>
                    <a:lstStyle/>
                    <a:p>
                      <a:pPr marL="0" marR="0" algn="l">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pPr>
                      <a:r>
                        <a:rPr lang="en-GB" sz="1500" i="1" dirty="0">
                          <a:effectLst/>
                        </a:rPr>
                        <a:t>g</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r>
              <a:tr h="141436">
                <a:tc>
                  <a:txBody>
                    <a:bodyPr/>
                    <a:lstStyle/>
                    <a:p>
                      <a:pPr marL="0" marR="0" algn="l">
                        <a:lnSpc>
                          <a:spcPct val="115000"/>
                        </a:lnSpc>
                        <a:spcBef>
                          <a:spcPts val="0"/>
                        </a:spcBef>
                        <a:spcAft>
                          <a:spcPts val="0"/>
                        </a:spcAft>
                      </a:pPr>
                      <a:r>
                        <a:rPr lang="en-US" sz="1500" i="1" dirty="0">
                          <a:effectLst/>
                        </a:rPr>
                        <a:t>Somatic/Cognitive Specific Problems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73050" algn="dec"/>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r>
              <a:tr h="369800">
                <a:tc>
                  <a:txBody>
                    <a:bodyPr/>
                    <a:lstStyle/>
                    <a:p>
                      <a:pPr marL="270510" marR="0" algn="l">
                        <a:lnSpc>
                          <a:spcPct val="115000"/>
                        </a:lnSpc>
                        <a:spcBef>
                          <a:spcPts val="0"/>
                        </a:spcBef>
                        <a:spcAft>
                          <a:spcPts val="0"/>
                        </a:spcAft>
                      </a:pPr>
                      <a:r>
                        <a:rPr lang="en-US" sz="1500" b="0" dirty="0">
                          <a:effectLst/>
                        </a:rPr>
                        <a:t>MLS: Malaise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89560" algn="dec"/>
                        </a:tabLst>
                      </a:pPr>
                      <a:r>
                        <a:rPr lang="en-US" sz="1500">
                          <a:effectLst/>
                        </a:rPr>
                        <a:t>52.19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73050" algn="dec"/>
                        </a:tabLst>
                      </a:pPr>
                      <a:r>
                        <a:rPr lang="en-US" sz="1500">
                          <a:effectLst/>
                        </a:rPr>
                        <a:t>10.29</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44.54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6.98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419100" algn="dec"/>
                        </a:tabLst>
                      </a:pPr>
                      <a:r>
                        <a:rPr lang="en-US" sz="1500" b="1" dirty="0">
                          <a:effectLst/>
                        </a:rPr>
                        <a:t>0.80*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solidFill>
                      <a:srgbClr val="FFFF00"/>
                    </a:solidFill>
                  </a:tcPr>
                </a:tc>
              </a:tr>
              <a:tr h="360040">
                <a:tc>
                  <a:txBody>
                    <a:bodyPr/>
                    <a:lstStyle/>
                    <a:p>
                      <a:pPr marL="270510" marR="0" algn="l">
                        <a:lnSpc>
                          <a:spcPct val="115000"/>
                        </a:lnSpc>
                        <a:spcBef>
                          <a:spcPts val="0"/>
                        </a:spcBef>
                        <a:spcAft>
                          <a:spcPts val="0"/>
                        </a:spcAft>
                      </a:pPr>
                      <a:r>
                        <a:rPr lang="en-US" sz="1500" b="0" dirty="0">
                          <a:effectLst/>
                        </a:rPr>
                        <a:t>GIC: Gastrointestinal Complaints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89560" algn="dec"/>
                        </a:tabLst>
                      </a:pPr>
                      <a:r>
                        <a:rPr lang="en-US" sz="1500">
                          <a:effectLst/>
                        </a:rPr>
                        <a:t>51.61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73050" algn="dec"/>
                        </a:tabLst>
                      </a:pPr>
                      <a:r>
                        <a:rPr lang="en-US" sz="1500">
                          <a:effectLst/>
                        </a:rPr>
                        <a:t>10.42</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51.38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10.40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419100" algn="dec"/>
                        </a:tabLst>
                      </a:pPr>
                      <a:r>
                        <a:rPr lang="en-US" sz="1500" dirty="0">
                          <a:effectLst/>
                        </a:rPr>
                        <a:t>0.02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r>
              <a:tr h="360040">
                <a:tc>
                  <a:txBody>
                    <a:bodyPr/>
                    <a:lstStyle/>
                    <a:p>
                      <a:pPr marL="270510" marR="0" algn="l">
                        <a:lnSpc>
                          <a:spcPct val="115000"/>
                        </a:lnSpc>
                        <a:spcBef>
                          <a:spcPts val="0"/>
                        </a:spcBef>
                        <a:spcAft>
                          <a:spcPts val="0"/>
                        </a:spcAft>
                      </a:pPr>
                      <a:r>
                        <a:rPr lang="en-US" sz="1500" b="0">
                          <a:effectLst/>
                        </a:rPr>
                        <a:t>HPC: Head Pain Complaints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89560" algn="dec"/>
                        </a:tabLst>
                      </a:pPr>
                      <a:r>
                        <a:rPr lang="en-US" sz="1500">
                          <a:effectLst/>
                        </a:rPr>
                        <a:t>54.97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73050" algn="dec"/>
                        </a:tabLst>
                      </a:pPr>
                      <a:r>
                        <a:rPr lang="en-US" sz="1500">
                          <a:effectLst/>
                        </a:rPr>
                        <a:t>13.93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45.92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7.85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419100" algn="dec"/>
                        </a:tabLst>
                      </a:pPr>
                      <a:r>
                        <a:rPr lang="en-US" sz="1500" b="1" dirty="0">
                          <a:effectLst/>
                        </a:rPr>
                        <a:t>0.72*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solidFill>
                      <a:srgbClr val="FFFF00"/>
                    </a:solidFill>
                  </a:tcPr>
                </a:tc>
              </a:tr>
              <a:tr h="360040">
                <a:tc>
                  <a:txBody>
                    <a:bodyPr/>
                    <a:lstStyle/>
                    <a:p>
                      <a:pPr marL="270510" marR="0" algn="l">
                        <a:lnSpc>
                          <a:spcPct val="115000"/>
                        </a:lnSpc>
                        <a:spcBef>
                          <a:spcPts val="0"/>
                        </a:spcBef>
                        <a:spcAft>
                          <a:spcPts val="0"/>
                        </a:spcAft>
                      </a:pPr>
                      <a:r>
                        <a:rPr lang="en-US" sz="1500" b="0">
                          <a:effectLst/>
                        </a:rPr>
                        <a:t>NUC: Neurological Complaints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89560" algn="dec"/>
                        </a:tabLst>
                      </a:pPr>
                      <a:r>
                        <a:rPr lang="en-US" sz="1500">
                          <a:effectLst/>
                        </a:rPr>
                        <a:t>59.39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16510" algn="ctr">
                        <a:lnSpc>
                          <a:spcPct val="115000"/>
                        </a:lnSpc>
                        <a:spcBef>
                          <a:spcPts val="0"/>
                        </a:spcBef>
                        <a:spcAft>
                          <a:spcPts val="0"/>
                        </a:spcAft>
                        <a:tabLst>
                          <a:tab pos="273050" algn="dec"/>
                        </a:tabLst>
                      </a:pPr>
                      <a:r>
                        <a:rPr lang="en-US" sz="1500">
                          <a:effectLst/>
                        </a:rPr>
                        <a:t>11.96</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53.08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14.56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419100" algn="dec"/>
                        </a:tabLst>
                      </a:pPr>
                      <a:r>
                        <a:rPr lang="en-US" sz="1500">
                          <a:effectLst/>
                        </a:rPr>
                        <a:t>0.49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r>
              <a:tr h="360040">
                <a:tc>
                  <a:txBody>
                    <a:bodyPr/>
                    <a:lstStyle/>
                    <a:p>
                      <a:pPr marL="270510" marR="0" algn="l">
                        <a:lnSpc>
                          <a:spcPct val="115000"/>
                        </a:lnSpc>
                        <a:spcBef>
                          <a:spcPts val="0"/>
                        </a:spcBef>
                        <a:spcAft>
                          <a:spcPts val="0"/>
                        </a:spcAft>
                      </a:pPr>
                      <a:r>
                        <a:rPr lang="en-US" sz="1500" b="0" dirty="0">
                          <a:effectLst/>
                        </a:rPr>
                        <a:t>COG: Cognitive Complaints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89560" algn="dec"/>
                        </a:tabLst>
                      </a:pPr>
                      <a:r>
                        <a:rPr lang="en-US" sz="1500">
                          <a:effectLst/>
                        </a:rPr>
                        <a:t>52.92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73050" algn="dec"/>
                        </a:tabLst>
                      </a:pPr>
                      <a:r>
                        <a:rPr lang="en-US" sz="1500">
                          <a:effectLst/>
                        </a:rPr>
                        <a:t>11.85</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49.08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299085" algn="dec"/>
                        </a:tabLst>
                      </a:pPr>
                      <a:r>
                        <a:rPr lang="en-US" sz="1500">
                          <a:effectLst/>
                        </a:rPr>
                        <a:t>8.39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c>
                  <a:txBody>
                    <a:bodyPr/>
                    <a:lstStyle/>
                    <a:p>
                      <a:pPr marL="0" marR="0" algn="ctr">
                        <a:lnSpc>
                          <a:spcPct val="115000"/>
                        </a:lnSpc>
                        <a:spcBef>
                          <a:spcPts val="0"/>
                        </a:spcBef>
                        <a:spcAft>
                          <a:spcPts val="0"/>
                        </a:spcAft>
                        <a:tabLst>
                          <a:tab pos="419100" algn="dec"/>
                        </a:tabLst>
                      </a:pPr>
                      <a:r>
                        <a:rPr lang="en-US" sz="1500" dirty="0">
                          <a:effectLst/>
                        </a:rPr>
                        <a:t>0.35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063" marR="24063" marT="0" marB="0" anchor="ctr"/>
                </a:tc>
              </a:tr>
            </a:tbl>
          </a:graphicData>
        </a:graphic>
      </p:graphicFrame>
      <p:sp>
        <p:nvSpPr>
          <p:cNvPr id="3" name="Slide Number Placeholder 2"/>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23</a:t>
            </a:fld>
            <a:endParaRPr lang="en"/>
          </a:p>
        </p:txBody>
      </p:sp>
    </p:spTree>
    <p:extLst>
      <p:ext uri="{BB962C8B-B14F-4D97-AF65-F5344CB8AC3E}">
        <p14:creationId xmlns:p14="http://schemas.microsoft.com/office/powerpoint/2010/main" val="265675557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8" name="Shape 169"/>
          <p:cNvSpPr txBox="1">
            <a:spLocks noGrp="1"/>
          </p:cNvSpPr>
          <p:nvPr>
            <p:ph type="title"/>
          </p:nvPr>
        </p:nvSpPr>
        <p:spPr>
          <a:xfrm>
            <a:off x="827584" y="188640"/>
            <a:ext cx="7596336" cy="1143200"/>
          </a:xfrm>
          <a:prstGeom prst="rect">
            <a:avLst/>
          </a:prstGeom>
        </p:spPr>
        <p:txBody>
          <a:bodyPr lIns="91425" tIns="91425" rIns="91425" bIns="91425" anchor="b" anchorCtr="0">
            <a:noAutofit/>
          </a:bodyPr>
          <a:lstStyle/>
          <a:p>
            <a:pPr algn="ctr">
              <a:spcBef>
                <a:spcPts val="0"/>
              </a:spcBef>
              <a:buNone/>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Results </a:t>
            </a:r>
            <a:r>
              <a:rPr lang="en" sz="28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&amp; </a:t>
            </a: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Discussion</a:t>
            </a: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
            </a:r>
            <a:b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br>
            <a:r>
              <a:rPr lang="en" sz="36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Anxiety</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7" name="Table 6"/>
          <p:cNvGraphicFramePr>
            <a:graphicFrameLocks noGrp="1"/>
          </p:cNvGraphicFramePr>
          <p:nvPr>
            <p:extLst/>
          </p:nvPr>
        </p:nvGraphicFramePr>
        <p:xfrm>
          <a:off x="386482" y="1556792"/>
          <a:ext cx="8433990" cy="4578776"/>
        </p:xfrm>
        <a:graphic>
          <a:graphicData uri="http://schemas.openxmlformats.org/drawingml/2006/table">
            <a:tbl>
              <a:tblPr firstRow="1" firstCol="1" bandRow="1">
                <a:tableStyleId>{3B4B98B0-60AC-42C2-AFA5-B58CD77FA1E5}</a:tableStyleId>
              </a:tblPr>
              <a:tblGrid>
                <a:gridCol w="3473428"/>
                <a:gridCol w="828338"/>
                <a:gridCol w="828338"/>
                <a:gridCol w="903642"/>
                <a:gridCol w="1204856"/>
                <a:gridCol w="1195388"/>
              </a:tblGrid>
              <a:tr h="362077">
                <a:tc>
                  <a:txBody>
                    <a:bodyPr/>
                    <a:lstStyle/>
                    <a:p>
                      <a:pPr marL="0" marR="0" algn="l">
                        <a:lnSpc>
                          <a:spcPct val="115000"/>
                        </a:lnSpc>
                        <a:spcBef>
                          <a:spcPts val="0"/>
                        </a:spcBef>
                        <a:spcAft>
                          <a:spcPts val="0"/>
                        </a:spcAf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gridSpan="2">
                  <a:txBody>
                    <a:bodyPr/>
                    <a:lstStyle/>
                    <a:p>
                      <a:pPr marL="0" marR="0" algn="ctr">
                        <a:lnSpc>
                          <a:spcPct val="115000"/>
                        </a:lnSpc>
                        <a:spcBef>
                          <a:spcPts val="0"/>
                        </a:spcBef>
                        <a:spcAft>
                          <a:spcPts val="0"/>
                        </a:spcAft>
                      </a:pPr>
                      <a:r>
                        <a:rPr lang="en-US" sz="1500" dirty="0" smtClean="0">
                          <a:effectLst/>
                        </a:rPr>
                        <a:t>Pedophilic</a:t>
                      </a:r>
                      <a:r>
                        <a:rPr lang="en-US" sz="1500" baseline="0" dirty="0" smtClean="0">
                          <a:effectLst/>
                        </a:rPr>
                        <a:t> Disorder</a:t>
                      </a:r>
                      <a:endParaRPr lang="en-US" sz="1500" dirty="0" smtClean="0">
                        <a:effectLst/>
                      </a:endParaRPr>
                    </a:p>
                    <a:p>
                      <a:pPr marL="0" marR="0" algn="ctr">
                        <a:lnSpc>
                          <a:spcPct val="115000"/>
                        </a:lnSpc>
                        <a:spcBef>
                          <a:spcPts val="0"/>
                        </a:spcBef>
                        <a:spcAft>
                          <a:spcPts val="0"/>
                        </a:spcAft>
                      </a:pPr>
                      <a:r>
                        <a:rPr lang="en-US" sz="1500" dirty="0" smtClean="0">
                          <a:effectLst/>
                        </a:rPr>
                        <a:t>(</a:t>
                      </a:r>
                      <a:r>
                        <a:rPr lang="en-US" sz="1500" dirty="0">
                          <a:effectLst/>
                        </a:rPr>
                        <a:t>n = 36)</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500">
                          <a:effectLst/>
                        </a:rPr>
                        <a:t>Other Paraphilic Disorder</a:t>
                      </a:r>
                    </a:p>
                    <a:p>
                      <a:pPr marL="0" marR="0" algn="ctr">
                        <a:lnSpc>
                          <a:spcPct val="115000"/>
                        </a:lnSpc>
                        <a:spcBef>
                          <a:spcPts val="0"/>
                        </a:spcBef>
                        <a:spcAft>
                          <a:spcPts val="0"/>
                        </a:spcAft>
                      </a:pPr>
                      <a:r>
                        <a:rPr lang="en-US" sz="1500">
                          <a:effectLst/>
                        </a:rPr>
                        <a:t>(n = 13)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500" dirty="0">
                          <a:effectLst/>
                        </a:rPr>
                        <a:t>Hedges’ </a:t>
                      </a:r>
                      <a:r>
                        <a:rPr lang="en-US" sz="1500" i="1" dirty="0">
                          <a:effectLst/>
                        </a:rPr>
                        <a:t>g </a:t>
                      </a:r>
                      <a:r>
                        <a:rPr lang="en-US" sz="1500" dirty="0">
                          <a:effectLst/>
                        </a:rPr>
                        <a:t>Effect Sizes</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90519">
                <a:tc>
                  <a:txBody>
                    <a:bodyPr/>
                    <a:lstStyle/>
                    <a:p>
                      <a:pPr marL="0" marR="0" algn="l">
                        <a:lnSpc>
                          <a:spcPct val="115000"/>
                        </a:lnSpc>
                        <a:spcBef>
                          <a:spcPts val="0"/>
                        </a:spcBef>
                        <a:spcAft>
                          <a:spcPts val="0"/>
                        </a:spcAft>
                      </a:pPr>
                      <a:r>
                        <a:rPr lang="en-GB" sz="1500" i="1">
                          <a:effectLst/>
                        </a:rPr>
                        <a:t> </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dirty="0">
                          <a:effectLst/>
                        </a:rPr>
                        <a:t>g</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90519">
                <a:tc>
                  <a:txBody>
                    <a:bodyPr/>
                    <a:lstStyle/>
                    <a:p>
                      <a:pPr marL="0" marR="0" algn="l">
                        <a:lnSpc>
                          <a:spcPct val="115000"/>
                        </a:lnSpc>
                        <a:spcBef>
                          <a:spcPts val="0"/>
                        </a:spcBef>
                        <a:spcAft>
                          <a:spcPts val="0"/>
                        </a:spcAft>
                      </a:pPr>
                      <a:r>
                        <a:rPr lang="en-US" sz="1500" i="1" dirty="0">
                          <a:effectLst/>
                        </a:rPr>
                        <a:t>Internalizing Specific Problems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73050" algn="dec"/>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88600">
                <a:tc>
                  <a:txBody>
                    <a:bodyPr/>
                    <a:lstStyle/>
                    <a:p>
                      <a:pPr marL="270510" marR="0" algn="l">
                        <a:lnSpc>
                          <a:spcPct val="115000"/>
                        </a:lnSpc>
                        <a:spcBef>
                          <a:spcPts val="0"/>
                        </a:spcBef>
                        <a:spcAft>
                          <a:spcPts val="0"/>
                        </a:spcAft>
                      </a:pPr>
                      <a:r>
                        <a:rPr lang="en-US" sz="1500" b="0" dirty="0">
                          <a:effectLst/>
                        </a:rPr>
                        <a:t>SUI: Suicidal/Death Ideation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49.08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8.43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52.46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12.09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68052">
                <a:tc>
                  <a:txBody>
                    <a:bodyPr/>
                    <a:lstStyle/>
                    <a:p>
                      <a:pPr marL="270510" marR="0" algn="l">
                        <a:lnSpc>
                          <a:spcPct val="115000"/>
                        </a:lnSpc>
                        <a:spcBef>
                          <a:spcPts val="0"/>
                        </a:spcBef>
                        <a:spcAft>
                          <a:spcPts val="0"/>
                        </a:spcAft>
                      </a:pPr>
                      <a:r>
                        <a:rPr lang="en-US" sz="1500" b="0">
                          <a:effectLst/>
                        </a:rPr>
                        <a:t>HLP:Helplessness/Hopelessness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52.19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14.52</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47.15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10.26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0.37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52028">
                <a:tc>
                  <a:txBody>
                    <a:bodyPr/>
                    <a:lstStyle/>
                    <a:p>
                      <a:pPr marL="270510" marR="0" algn="l">
                        <a:lnSpc>
                          <a:spcPct val="115000"/>
                        </a:lnSpc>
                        <a:spcBef>
                          <a:spcPts val="0"/>
                        </a:spcBef>
                        <a:spcAft>
                          <a:spcPts val="0"/>
                        </a:spcAft>
                      </a:pPr>
                      <a:r>
                        <a:rPr lang="en-US" sz="1500" b="0" dirty="0">
                          <a:effectLst/>
                        </a:rPr>
                        <a:t>SFD: Self-Doubt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51.61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12.06</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47.23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6.03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0.40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60040">
                <a:tc>
                  <a:txBody>
                    <a:bodyPr/>
                    <a:lstStyle/>
                    <a:p>
                      <a:pPr marL="270510" marR="0" algn="l">
                        <a:lnSpc>
                          <a:spcPct val="115000"/>
                        </a:lnSpc>
                        <a:spcBef>
                          <a:spcPts val="0"/>
                        </a:spcBef>
                        <a:spcAft>
                          <a:spcPts val="0"/>
                        </a:spcAft>
                      </a:pPr>
                      <a:r>
                        <a:rPr lang="en-US" sz="1500" b="0">
                          <a:effectLst/>
                        </a:rPr>
                        <a:t>NFC: Inefficacy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52.75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10.73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48.85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8.64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B w="38100" cap="flat" cmpd="sng" algn="ctr">
                      <a:noFill/>
                      <a:prstDash val="solid"/>
                      <a:round/>
                      <a:headEnd type="none" w="med" len="med"/>
                      <a:tailEnd type="none" w="med" len="med"/>
                    </a:lnB>
                  </a:tcPr>
                </a:tc>
              </a:tr>
              <a:tr h="360040">
                <a:tc>
                  <a:txBody>
                    <a:bodyPr/>
                    <a:lstStyle/>
                    <a:p>
                      <a:pPr marL="270510" marR="0" algn="l">
                        <a:lnSpc>
                          <a:spcPct val="115000"/>
                        </a:lnSpc>
                        <a:spcBef>
                          <a:spcPts val="0"/>
                        </a:spcBef>
                        <a:spcAft>
                          <a:spcPts val="0"/>
                        </a:spcAft>
                      </a:pPr>
                      <a:r>
                        <a:rPr lang="en-US" sz="1500" b="0" dirty="0">
                          <a:effectLst/>
                        </a:rPr>
                        <a:t>STW: Stress / Worry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49.75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10.31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44.69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6.24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R w="38100" cap="flat" cmpd="sng" algn="ctr">
                      <a:noFill/>
                      <a:prstDash val="solid"/>
                      <a:round/>
                      <a:headEnd type="none" w="med" len="med"/>
                      <a:tailEnd type="none" w="med" len="med"/>
                    </a:lnR>
                  </a:tcPr>
                </a:tc>
                <a:tc>
                  <a:txBody>
                    <a:bodyPr/>
                    <a:lstStyle/>
                    <a:p>
                      <a:pPr marL="0" marR="0" algn="ctr">
                        <a:lnSpc>
                          <a:spcPct val="115000"/>
                        </a:lnSpc>
                        <a:spcBef>
                          <a:spcPts val="0"/>
                        </a:spcBef>
                        <a:spcAft>
                          <a:spcPts val="0"/>
                        </a:spcAft>
                        <a:tabLst>
                          <a:tab pos="419100" algn="dec"/>
                        </a:tabLst>
                      </a:pPr>
                      <a:r>
                        <a:rPr lang="en-US" sz="1500" b="0" dirty="0">
                          <a:effectLst/>
                        </a:rPr>
                        <a:t>0.54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r>
              <a:tr h="360040">
                <a:tc>
                  <a:txBody>
                    <a:bodyPr/>
                    <a:lstStyle/>
                    <a:p>
                      <a:pPr marL="270510" marR="0" algn="l">
                        <a:lnSpc>
                          <a:spcPct val="115000"/>
                        </a:lnSpc>
                        <a:spcBef>
                          <a:spcPts val="0"/>
                        </a:spcBef>
                        <a:spcAft>
                          <a:spcPts val="0"/>
                        </a:spcAft>
                      </a:pPr>
                      <a:r>
                        <a:rPr lang="en-US" sz="1500" b="0">
                          <a:effectLst/>
                        </a:rPr>
                        <a:t>AXY: Anxiety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53.33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12.53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49.46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8.96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T w="38100" cap="flat" cmpd="sng" algn="ctr">
                      <a:noFill/>
                      <a:prstDash val="solid"/>
                      <a:round/>
                      <a:headEnd type="none" w="med" len="med"/>
                      <a:tailEnd type="none" w="med" len="med"/>
                    </a:lnT>
                  </a:tcPr>
                </a:tc>
              </a:tr>
              <a:tr h="360040">
                <a:tc>
                  <a:txBody>
                    <a:bodyPr/>
                    <a:lstStyle/>
                    <a:p>
                      <a:pPr marL="270510" marR="0" algn="l">
                        <a:lnSpc>
                          <a:spcPct val="115000"/>
                        </a:lnSpc>
                        <a:spcBef>
                          <a:spcPts val="0"/>
                        </a:spcBef>
                        <a:spcAft>
                          <a:spcPts val="0"/>
                        </a:spcAft>
                      </a:pPr>
                      <a:r>
                        <a:rPr lang="en-US" sz="1500" b="0" dirty="0">
                          <a:effectLst/>
                        </a:rPr>
                        <a:t>ANP: Anger-Proneness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53.89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13.94</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47.38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10.34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0.49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181039">
                <a:tc>
                  <a:txBody>
                    <a:bodyPr/>
                    <a:lstStyle/>
                    <a:p>
                      <a:pPr marL="0" marR="0" algn="l">
                        <a:lnSpc>
                          <a:spcPct val="115000"/>
                        </a:lnSpc>
                        <a:spcBef>
                          <a:spcPts val="0"/>
                        </a:spcBef>
                        <a:spcAft>
                          <a:spcPts val="0"/>
                        </a:spcAft>
                      </a:pPr>
                      <a:r>
                        <a:rPr lang="en-US" sz="1500" i="1" dirty="0">
                          <a:effectLst/>
                        </a:rPr>
                        <a:t>Personality Psychopathology Five Scales (Revised)</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73050" algn="dec"/>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452596">
                <a:tc>
                  <a:txBody>
                    <a:bodyPr/>
                    <a:lstStyle/>
                    <a:p>
                      <a:pPr marL="270510" marR="0" algn="l">
                        <a:lnSpc>
                          <a:spcPct val="115000"/>
                        </a:lnSpc>
                        <a:spcBef>
                          <a:spcPts val="0"/>
                        </a:spcBef>
                        <a:spcAft>
                          <a:spcPts val="0"/>
                        </a:spcAft>
                      </a:pPr>
                      <a:r>
                        <a:rPr lang="en-US" sz="1500" b="0" dirty="0">
                          <a:effectLst/>
                        </a:rPr>
                        <a:t>NEGE-r: Negative Emotionality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52.25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12.61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46.15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7.72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dirty="0">
                          <a:effectLst/>
                        </a:rPr>
                        <a:t>0.53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bl>
          </a:graphicData>
        </a:graphic>
      </p:graphicFrame>
      <p:sp>
        <p:nvSpPr>
          <p:cNvPr id="2" name="Slide Number Placeholder 1"/>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24</a:t>
            </a:fld>
            <a:endParaRPr lang="en"/>
          </a:p>
        </p:txBody>
      </p:sp>
    </p:spTree>
    <p:extLst>
      <p:ext uri="{BB962C8B-B14F-4D97-AF65-F5344CB8AC3E}">
        <p14:creationId xmlns:p14="http://schemas.microsoft.com/office/powerpoint/2010/main" val="302835551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69"/>
          <p:cNvSpPr txBox="1">
            <a:spLocks noGrp="1"/>
          </p:cNvSpPr>
          <p:nvPr>
            <p:ph type="title"/>
          </p:nvPr>
        </p:nvSpPr>
        <p:spPr>
          <a:xfrm>
            <a:off x="827584" y="188640"/>
            <a:ext cx="7596336" cy="1143200"/>
          </a:xfrm>
          <a:prstGeom prst="rect">
            <a:avLst/>
          </a:prstGeom>
        </p:spPr>
        <p:txBody>
          <a:bodyPr lIns="91425" tIns="91425" rIns="91425" bIns="91425" anchor="b" anchorCtr="0">
            <a:noAutofit/>
          </a:bodyPr>
          <a:lstStyle/>
          <a:p>
            <a:pPr algn="ctr">
              <a:spcBef>
                <a:spcPts val="0"/>
              </a:spcBef>
              <a:buNone/>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Results </a:t>
            </a:r>
            <a:r>
              <a:rPr lang="en" sz="28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&amp; </a:t>
            </a: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Discussion</a:t>
            </a: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
            </a:r>
            <a:b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br>
            <a:r>
              <a:rPr lang="en" sz="36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Anxiety</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graphicFrame>
        <p:nvGraphicFramePr>
          <p:cNvPr id="5" name="Table 4"/>
          <p:cNvGraphicFramePr>
            <a:graphicFrameLocks noGrp="1"/>
          </p:cNvGraphicFramePr>
          <p:nvPr>
            <p:extLst/>
          </p:nvPr>
        </p:nvGraphicFramePr>
        <p:xfrm>
          <a:off x="386482" y="1556792"/>
          <a:ext cx="8433990" cy="4578776"/>
        </p:xfrm>
        <a:graphic>
          <a:graphicData uri="http://schemas.openxmlformats.org/drawingml/2006/table">
            <a:tbl>
              <a:tblPr firstRow="1" firstCol="1" bandRow="1">
                <a:tableStyleId>{3B4B98B0-60AC-42C2-AFA5-B58CD77FA1E5}</a:tableStyleId>
              </a:tblPr>
              <a:tblGrid>
                <a:gridCol w="3473428"/>
                <a:gridCol w="828338"/>
                <a:gridCol w="828338"/>
                <a:gridCol w="903642"/>
                <a:gridCol w="1204856"/>
                <a:gridCol w="1195388"/>
              </a:tblGrid>
              <a:tr h="362077">
                <a:tc>
                  <a:txBody>
                    <a:bodyPr/>
                    <a:lstStyle/>
                    <a:p>
                      <a:pPr marL="0" marR="0" algn="l">
                        <a:lnSpc>
                          <a:spcPct val="115000"/>
                        </a:lnSpc>
                        <a:spcBef>
                          <a:spcPts val="0"/>
                        </a:spcBef>
                        <a:spcAft>
                          <a:spcPts val="0"/>
                        </a:spcAf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gridSpan="2">
                  <a:txBody>
                    <a:bodyPr/>
                    <a:lstStyle/>
                    <a:p>
                      <a:pPr marL="0" marR="0" algn="ctr">
                        <a:lnSpc>
                          <a:spcPct val="115000"/>
                        </a:lnSpc>
                        <a:spcBef>
                          <a:spcPts val="0"/>
                        </a:spcBef>
                        <a:spcAft>
                          <a:spcPts val="0"/>
                        </a:spcAft>
                      </a:pPr>
                      <a:r>
                        <a:rPr lang="en-US" sz="1500" dirty="0" smtClean="0">
                          <a:effectLst/>
                        </a:rPr>
                        <a:t>Pedophilic</a:t>
                      </a:r>
                      <a:r>
                        <a:rPr lang="en-US" sz="1500" baseline="0" dirty="0" smtClean="0">
                          <a:effectLst/>
                        </a:rPr>
                        <a:t> Disorder</a:t>
                      </a:r>
                      <a:endParaRPr lang="en-US" sz="1500" dirty="0" smtClean="0">
                        <a:effectLst/>
                      </a:endParaRPr>
                    </a:p>
                    <a:p>
                      <a:pPr marL="0" marR="0" algn="ctr">
                        <a:lnSpc>
                          <a:spcPct val="115000"/>
                        </a:lnSpc>
                        <a:spcBef>
                          <a:spcPts val="0"/>
                        </a:spcBef>
                        <a:spcAft>
                          <a:spcPts val="0"/>
                        </a:spcAft>
                      </a:pPr>
                      <a:r>
                        <a:rPr lang="en-US" sz="1500" dirty="0" smtClean="0">
                          <a:effectLst/>
                        </a:rPr>
                        <a:t>(</a:t>
                      </a:r>
                      <a:r>
                        <a:rPr lang="en-US" sz="1500" dirty="0">
                          <a:effectLst/>
                        </a:rPr>
                        <a:t>n = 36)</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500">
                          <a:effectLst/>
                        </a:rPr>
                        <a:t>Other Paraphilic Disorder</a:t>
                      </a:r>
                    </a:p>
                    <a:p>
                      <a:pPr marL="0" marR="0" algn="ctr">
                        <a:lnSpc>
                          <a:spcPct val="115000"/>
                        </a:lnSpc>
                        <a:spcBef>
                          <a:spcPts val="0"/>
                        </a:spcBef>
                        <a:spcAft>
                          <a:spcPts val="0"/>
                        </a:spcAft>
                      </a:pPr>
                      <a:r>
                        <a:rPr lang="en-US" sz="1500">
                          <a:effectLst/>
                        </a:rPr>
                        <a:t>(n = 13)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500" dirty="0">
                          <a:effectLst/>
                        </a:rPr>
                        <a:t>Hedges’ </a:t>
                      </a:r>
                      <a:r>
                        <a:rPr lang="en-US" sz="1500" i="1" dirty="0">
                          <a:effectLst/>
                        </a:rPr>
                        <a:t>g </a:t>
                      </a:r>
                      <a:r>
                        <a:rPr lang="en-US" sz="1500" dirty="0">
                          <a:effectLst/>
                        </a:rPr>
                        <a:t>Effect Sizes</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90519">
                <a:tc>
                  <a:txBody>
                    <a:bodyPr/>
                    <a:lstStyle/>
                    <a:p>
                      <a:pPr marL="0" marR="0" algn="l">
                        <a:lnSpc>
                          <a:spcPct val="115000"/>
                        </a:lnSpc>
                        <a:spcBef>
                          <a:spcPts val="0"/>
                        </a:spcBef>
                        <a:spcAft>
                          <a:spcPts val="0"/>
                        </a:spcAft>
                      </a:pPr>
                      <a:r>
                        <a:rPr lang="en-GB" sz="1500" i="1">
                          <a:effectLst/>
                        </a:rPr>
                        <a:t> </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pPr>
                      <a:r>
                        <a:rPr lang="en-GB" sz="1500" i="1" dirty="0">
                          <a:effectLst/>
                        </a:rPr>
                        <a:t>g</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90519">
                <a:tc>
                  <a:txBody>
                    <a:bodyPr/>
                    <a:lstStyle/>
                    <a:p>
                      <a:pPr marL="0" marR="0" algn="l">
                        <a:lnSpc>
                          <a:spcPct val="115000"/>
                        </a:lnSpc>
                        <a:spcBef>
                          <a:spcPts val="0"/>
                        </a:spcBef>
                        <a:spcAft>
                          <a:spcPts val="0"/>
                        </a:spcAft>
                      </a:pPr>
                      <a:r>
                        <a:rPr lang="en-US" sz="1500" i="1" dirty="0">
                          <a:effectLst/>
                        </a:rPr>
                        <a:t>Internalizing Specific Problems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73050" algn="dec"/>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88600">
                <a:tc>
                  <a:txBody>
                    <a:bodyPr/>
                    <a:lstStyle/>
                    <a:p>
                      <a:pPr marL="270510" marR="0" algn="l">
                        <a:lnSpc>
                          <a:spcPct val="115000"/>
                        </a:lnSpc>
                        <a:spcBef>
                          <a:spcPts val="0"/>
                        </a:spcBef>
                        <a:spcAft>
                          <a:spcPts val="0"/>
                        </a:spcAft>
                      </a:pPr>
                      <a:r>
                        <a:rPr lang="en-US" sz="1500" b="0" dirty="0">
                          <a:effectLst/>
                        </a:rPr>
                        <a:t>SUI: Suicidal/Death Ideation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49.08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8.43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52.46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12.09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68052">
                <a:tc>
                  <a:txBody>
                    <a:bodyPr/>
                    <a:lstStyle/>
                    <a:p>
                      <a:pPr marL="270510" marR="0" algn="l">
                        <a:lnSpc>
                          <a:spcPct val="115000"/>
                        </a:lnSpc>
                        <a:spcBef>
                          <a:spcPts val="0"/>
                        </a:spcBef>
                        <a:spcAft>
                          <a:spcPts val="0"/>
                        </a:spcAft>
                      </a:pPr>
                      <a:r>
                        <a:rPr lang="en-US" sz="1500" b="0">
                          <a:effectLst/>
                        </a:rPr>
                        <a:t>HLP:Helplessness/Hopelessness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52.19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14.52</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47.15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10.26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0.37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52028">
                <a:tc>
                  <a:txBody>
                    <a:bodyPr/>
                    <a:lstStyle/>
                    <a:p>
                      <a:pPr marL="270510" marR="0" algn="l">
                        <a:lnSpc>
                          <a:spcPct val="115000"/>
                        </a:lnSpc>
                        <a:spcBef>
                          <a:spcPts val="0"/>
                        </a:spcBef>
                        <a:spcAft>
                          <a:spcPts val="0"/>
                        </a:spcAft>
                      </a:pPr>
                      <a:r>
                        <a:rPr lang="en-US" sz="1500" b="0" dirty="0">
                          <a:effectLst/>
                        </a:rPr>
                        <a:t>SFD: Self-Doubt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51.61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12.06</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47.23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6.03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0.40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360040">
                <a:tc>
                  <a:txBody>
                    <a:bodyPr/>
                    <a:lstStyle/>
                    <a:p>
                      <a:pPr marL="270510" marR="0" algn="l">
                        <a:lnSpc>
                          <a:spcPct val="115000"/>
                        </a:lnSpc>
                        <a:spcBef>
                          <a:spcPts val="0"/>
                        </a:spcBef>
                        <a:spcAft>
                          <a:spcPts val="0"/>
                        </a:spcAft>
                      </a:pPr>
                      <a:r>
                        <a:rPr lang="en-US" sz="1500" b="0">
                          <a:effectLst/>
                        </a:rPr>
                        <a:t>NFC: Inefficacy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52.75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10.73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48.85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8.64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B w="38100" cap="flat" cmpd="sng" algn="ctr">
                      <a:solidFill>
                        <a:srgbClr val="FFFF00"/>
                      </a:solidFill>
                      <a:prstDash val="solid"/>
                      <a:round/>
                      <a:headEnd type="none" w="med" len="med"/>
                      <a:tailEnd type="none" w="med" len="med"/>
                    </a:lnB>
                  </a:tcPr>
                </a:tc>
              </a:tr>
              <a:tr h="360040">
                <a:tc>
                  <a:txBody>
                    <a:bodyPr/>
                    <a:lstStyle/>
                    <a:p>
                      <a:pPr marL="270510" marR="0" algn="l">
                        <a:lnSpc>
                          <a:spcPct val="115000"/>
                        </a:lnSpc>
                        <a:spcBef>
                          <a:spcPts val="0"/>
                        </a:spcBef>
                        <a:spcAft>
                          <a:spcPts val="0"/>
                        </a:spcAft>
                      </a:pPr>
                      <a:r>
                        <a:rPr lang="en-US" sz="1500" b="0" dirty="0">
                          <a:effectLst/>
                        </a:rPr>
                        <a:t>STW: Stress / Worry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49.75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10.31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44.69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6.24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R w="38100" cap="flat" cmpd="sng" algn="ctr">
                      <a:solidFill>
                        <a:srgbClr val="FFFF00"/>
                      </a:solidFill>
                      <a:prstDash val="solid"/>
                      <a:round/>
                      <a:headEnd type="none" w="med" len="med"/>
                      <a:tailEnd type="none" w="med" len="med"/>
                    </a:lnR>
                  </a:tcPr>
                </a:tc>
                <a:tc>
                  <a:txBody>
                    <a:bodyPr/>
                    <a:lstStyle/>
                    <a:p>
                      <a:pPr marL="0" marR="0" algn="ctr">
                        <a:lnSpc>
                          <a:spcPct val="115000"/>
                        </a:lnSpc>
                        <a:spcBef>
                          <a:spcPts val="0"/>
                        </a:spcBef>
                        <a:spcAft>
                          <a:spcPts val="0"/>
                        </a:spcAft>
                        <a:tabLst>
                          <a:tab pos="419100" algn="dec"/>
                        </a:tabLst>
                      </a:pPr>
                      <a:r>
                        <a:rPr lang="en-US" sz="1500" b="1" dirty="0">
                          <a:effectLst/>
                        </a:rPr>
                        <a:t>0.54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tcPr>
                </a:tc>
              </a:tr>
              <a:tr h="360040">
                <a:tc>
                  <a:txBody>
                    <a:bodyPr/>
                    <a:lstStyle/>
                    <a:p>
                      <a:pPr marL="270510" marR="0" algn="l">
                        <a:lnSpc>
                          <a:spcPct val="115000"/>
                        </a:lnSpc>
                        <a:spcBef>
                          <a:spcPts val="0"/>
                        </a:spcBef>
                        <a:spcAft>
                          <a:spcPts val="0"/>
                        </a:spcAft>
                      </a:pPr>
                      <a:r>
                        <a:rPr lang="en-US" sz="1500" b="0">
                          <a:effectLst/>
                        </a:rPr>
                        <a:t>AXY: Anxiety </a:t>
                      </a:r>
                      <a:endParaRPr lang="en-US" sz="15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53.33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12.53</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49.46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8.96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0.33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T w="38100" cap="flat" cmpd="sng" algn="ctr">
                      <a:solidFill>
                        <a:srgbClr val="FFFF00"/>
                      </a:solidFill>
                      <a:prstDash val="solid"/>
                      <a:round/>
                      <a:headEnd type="none" w="med" len="med"/>
                      <a:tailEnd type="none" w="med" len="med"/>
                    </a:lnT>
                  </a:tcPr>
                </a:tc>
              </a:tr>
              <a:tr h="360040">
                <a:tc>
                  <a:txBody>
                    <a:bodyPr/>
                    <a:lstStyle/>
                    <a:p>
                      <a:pPr marL="270510" marR="0" algn="l">
                        <a:lnSpc>
                          <a:spcPct val="115000"/>
                        </a:lnSpc>
                        <a:spcBef>
                          <a:spcPts val="0"/>
                        </a:spcBef>
                        <a:spcAft>
                          <a:spcPts val="0"/>
                        </a:spcAft>
                      </a:pPr>
                      <a:r>
                        <a:rPr lang="en-US" sz="1500" b="0" dirty="0">
                          <a:effectLst/>
                        </a:rPr>
                        <a:t>ANP: Anger-Proneness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53.89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13.94</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47.38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10.34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419100" algn="dec"/>
                        </a:tabLst>
                      </a:pPr>
                      <a:r>
                        <a:rPr lang="en-US" sz="1500">
                          <a:effectLst/>
                        </a:rPr>
                        <a:t>0.49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r>
              <a:tr h="181039">
                <a:tc>
                  <a:txBody>
                    <a:bodyPr/>
                    <a:lstStyle/>
                    <a:p>
                      <a:pPr marL="0" marR="0" algn="l">
                        <a:lnSpc>
                          <a:spcPct val="115000"/>
                        </a:lnSpc>
                        <a:spcBef>
                          <a:spcPts val="0"/>
                        </a:spcBef>
                        <a:spcAft>
                          <a:spcPts val="0"/>
                        </a:spcAft>
                      </a:pPr>
                      <a:r>
                        <a:rPr lang="en-US" sz="1500" i="1" dirty="0">
                          <a:effectLst/>
                        </a:rPr>
                        <a:t>Personality Psychopathology Five Scales (Revised)</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73050" algn="dec"/>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B w="38100" cap="flat" cmpd="sng" algn="ctr">
                      <a:solidFill>
                        <a:srgbClr val="FFFF00"/>
                      </a:solidFill>
                      <a:prstDash val="solid"/>
                      <a:round/>
                      <a:headEnd type="none" w="med" len="med"/>
                      <a:tailEnd type="none" w="med" len="med"/>
                    </a:lnB>
                  </a:tcPr>
                </a:tc>
              </a:tr>
              <a:tr h="452596">
                <a:tc>
                  <a:txBody>
                    <a:bodyPr/>
                    <a:lstStyle/>
                    <a:p>
                      <a:pPr marL="270510" marR="0" algn="l">
                        <a:lnSpc>
                          <a:spcPct val="115000"/>
                        </a:lnSpc>
                        <a:spcBef>
                          <a:spcPts val="0"/>
                        </a:spcBef>
                        <a:spcAft>
                          <a:spcPts val="0"/>
                        </a:spcAft>
                      </a:pPr>
                      <a:r>
                        <a:rPr lang="en-US" sz="1500" b="0" dirty="0">
                          <a:effectLst/>
                        </a:rPr>
                        <a:t>NEGE-r: Negative Emotionality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89560" algn="dec"/>
                        </a:tabLst>
                      </a:pPr>
                      <a:r>
                        <a:rPr lang="en-US" sz="1500">
                          <a:effectLst/>
                        </a:rPr>
                        <a:t>52.25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12.61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46.15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tc>
                <a:tc>
                  <a:txBody>
                    <a:bodyPr/>
                    <a:lstStyle/>
                    <a:p>
                      <a:pPr marL="0" marR="0" algn="ctr">
                        <a:lnSpc>
                          <a:spcPct val="115000"/>
                        </a:lnSpc>
                        <a:spcBef>
                          <a:spcPts val="0"/>
                        </a:spcBef>
                        <a:spcAft>
                          <a:spcPts val="0"/>
                        </a:spcAft>
                        <a:tabLst>
                          <a:tab pos="299085" algn="dec"/>
                        </a:tabLst>
                      </a:pPr>
                      <a:r>
                        <a:rPr lang="en-US" sz="1500">
                          <a:effectLst/>
                        </a:rPr>
                        <a:t>7.72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R w="38100" cap="flat" cmpd="sng" algn="ctr">
                      <a:solidFill>
                        <a:srgbClr val="FFFF00"/>
                      </a:solidFill>
                      <a:prstDash val="solid"/>
                      <a:round/>
                      <a:headEnd type="none" w="med" len="med"/>
                      <a:tailEnd type="none" w="med" len="med"/>
                    </a:lnR>
                  </a:tcPr>
                </a:tc>
                <a:tc>
                  <a:txBody>
                    <a:bodyPr/>
                    <a:lstStyle/>
                    <a:p>
                      <a:pPr marL="0" marR="0" algn="ctr">
                        <a:lnSpc>
                          <a:spcPct val="115000"/>
                        </a:lnSpc>
                        <a:spcBef>
                          <a:spcPts val="0"/>
                        </a:spcBef>
                        <a:spcAft>
                          <a:spcPts val="0"/>
                        </a:spcAft>
                        <a:tabLst>
                          <a:tab pos="419100" algn="dec"/>
                        </a:tabLst>
                      </a:pPr>
                      <a:r>
                        <a:rPr lang="en-US" sz="1500" b="1" dirty="0">
                          <a:effectLst/>
                        </a:rPr>
                        <a:t>0.53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5400" marR="1540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tcPr>
                </a:tc>
              </a:tr>
            </a:tbl>
          </a:graphicData>
        </a:graphic>
      </p:graphicFrame>
      <p:sp>
        <p:nvSpPr>
          <p:cNvPr id="2" name="Slide Number Placeholder 1"/>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25</a:t>
            </a:fld>
            <a:endParaRPr lang="en"/>
          </a:p>
        </p:txBody>
      </p:sp>
    </p:spTree>
    <p:extLst>
      <p:ext uri="{BB962C8B-B14F-4D97-AF65-F5344CB8AC3E}">
        <p14:creationId xmlns:p14="http://schemas.microsoft.com/office/powerpoint/2010/main" val="2328800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395536" y="1988840"/>
          <a:ext cx="8424936" cy="2627965"/>
        </p:xfrm>
        <a:graphic>
          <a:graphicData uri="http://schemas.openxmlformats.org/drawingml/2006/table">
            <a:tbl>
              <a:tblPr firstRow="1" firstCol="1" bandRow="1">
                <a:tableStyleId>{3B4B98B0-60AC-42C2-AFA5-B58CD77FA1E5}</a:tableStyleId>
              </a:tblPr>
              <a:tblGrid>
                <a:gridCol w="3263714"/>
                <a:gridCol w="986704"/>
                <a:gridCol w="910804"/>
                <a:gridCol w="1214405"/>
                <a:gridCol w="1051011"/>
                <a:gridCol w="998298"/>
              </a:tblGrid>
              <a:tr h="680907">
                <a:tc>
                  <a:txBody>
                    <a:bodyPr/>
                    <a:lstStyle/>
                    <a:p>
                      <a:pPr marL="0" marR="0" algn="l">
                        <a:lnSpc>
                          <a:spcPct val="115000"/>
                        </a:lnSpc>
                        <a:spcBef>
                          <a:spcPts val="0"/>
                        </a:spcBef>
                        <a:spcAft>
                          <a:spcPts val="0"/>
                        </a:spcAf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gridSpan="2">
                  <a:txBody>
                    <a:bodyPr/>
                    <a:lstStyle/>
                    <a:p>
                      <a:pPr marL="0" marR="0" algn="ctr">
                        <a:lnSpc>
                          <a:spcPct val="115000"/>
                        </a:lnSpc>
                        <a:spcBef>
                          <a:spcPts val="0"/>
                        </a:spcBef>
                        <a:spcAft>
                          <a:spcPts val="0"/>
                        </a:spcAft>
                      </a:pPr>
                      <a:r>
                        <a:rPr lang="en-US" sz="1500" dirty="0" smtClean="0">
                          <a:effectLst/>
                        </a:rPr>
                        <a:t>Pedophilic</a:t>
                      </a:r>
                      <a:r>
                        <a:rPr lang="en-US" sz="1500" baseline="0" dirty="0" smtClean="0">
                          <a:effectLst/>
                        </a:rPr>
                        <a:t> Disorder</a:t>
                      </a:r>
                      <a:endParaRPr lang="en-US" sz="1500" dirty="0" smtClean="0">
                        <a:effectLst/>
                      </a:endParaRPr>
                    </a:p>
                    <a:p>
                      <a:pPr marL="0" marR="0" algn="ctr">
                        <a:lnSpc>
                          <a:spcPct val="115000"/>
                        </a:lnSpc>
                        <a:spcBef>
                          <a:spcPts val="0"/>
                        </a:spcBef>
                        <a:spcAft>
                          <a:spcPts val="0"/>
                        </a:spcAft>
                      </a:pPr>
                      <a:r>
                        <a:rPr lang="en-US" sz="1500" dirty="0" smtClean="0">
                          <a:effectLst/>
                        </a:rPr>
                        <a:t>(</a:t>
                      </a:r>
                      <a:r>
                        <a:rPr lang="en-US" sz="1500" dirty="0">
                          <a:effectLst/>
                        </a:rPr>
                        <a:t>n = 36)</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500" dirty="0">
                          <a:effectLst/>
                        </a:rPr>
                        <a:t>Other Paraphilic Disorder</a:t>
                      </a:r>
                    </a:p>
                    <a:p>
                      <a:pPr marL="0" marR="0" algn="ctr">
                        <a:lnSpc>
                          <a:spcPct val="115000"/>
                        </a:lnSpc>
                        <a:spcBef>
                          <a:spcPts val="0"/>
                        </a:spcBef>
                        <a:spcAft>
                          <a:spcPts val="0"/>
                        </a:spcAft>
                      </a:pPr>
                      <a:r>
                        <a:rPr lang="en-US" sz="1500" dirty="0">
                          <a:effectLst/>
                        </a:rPr>
                        <a:t>(n = 13)</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500" dirty="0">
                          <a:effectLst/>
                        </a:rPr>
                        <a:t>Hedges’ </a:t>
                      </a:r>
                      <a:r>
                        <a:rPr lang="en-US" sz="1500" i="1" dirty="0">
                          <a:effectLst/>
                        </a:rPr>
                        <a:t>g</a:t>
                      </a:r>
                      <a:r>
                        <a:rPr lang="en-US" sz="1500" dirty="0">
                          <a:effectLst/>
                        </a:rPr>
                        <a:t> Effect Sizes</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r>
              <a:tr h="260014">
                <a:tc>
                  <a:txBody>
                    <a:bodyPr/>
                    <a:lstStyle/>
                    <a:p>
                      <a:pPr marL="0" marR="0" algn="l">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pPr>
                      <a:r>
                        <a:rPr lang="en-GB" sz="1500" i="1">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pPr>
                      <a:r>
                        <a:rPr lang="en-GB" sz="1500" i="1">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pPr>
                      <a:r>
                        <a:rPr lang="en-GB" sz="1500" i="1" dirty="0">
                          <a:effectLst/>
                        </a:rPr>
                        <a:t>g</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r>
              <a:tr h="170227">
                <a:tc>
                  <a:txBody>
                    <a:bodyPr/>
                    <a:lstStyle/>
                    <a:p>
                      <a:pPr marL="0" marR="0" algn="l">
                        <a:lnSpc>
                          <a:spcPct val="115000"/>
                        </a:lnSpc>
                        <a:spcBef>
                          <a:spcPts val="0"/>
                        </a:spcBef>
                        <a:spcAft>
                          <a:spcPts val="0"/>
                        </a:spcAft>
                      </a:pPr>
                      <a:r>
                        <a:rPr lang="en-US" sz="1500" i="1" dirty="0">
                          <a:effectLst/>
                        </a:rPr>
                        <a:t>Interpersonal Specific Problems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73050" algn="dec"/>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B w="38100" cap="flat" cmpd="sng" algn="ctr">
                      <a:solidFill>
                        <a:srgbClr val="FFFF00"/>
                      </a:solidFill>
                      <a:prstDash val="solid"/>
                      <a:round/>
                      <a:headEnd type="none" w="med" len="med"/>
                      <a:tailEnd type="none" w="med" len="med"/>
                    </a:lnB>
                  </a:tcPr>
                </a:tc>
              </a:tr>
              <a:tr h="341158">
                <a:tc>
                  <a:txBody>
                    <a:bodyPr/>
                    <a:lstStyle/>
                    <a:p>
                      <a:pPr marL="270510" marR="0" algn="l">
                        <a:lnSpc>
                          <a:spcPct val="115000"/>
                        </a:lnSpc>
                        <a:spcBef>
                          <a:spcPts val="0"/>
                        </a:spcBef>
                        <a:spcAft>
                          <a:spcPts val="0"/>
                        </a:spcAft>
                      </a:pPr>
                      <a:r>
                        <a:rPr lang="en-US" sz="1500" b="0" dirty="0">
                          <a:effectLst/>
                        </a:rPr>
                        <a:t>IPP: Interpersonal Passivity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89560" algn="dec"/>
                        </a:tabLst>
                      </a:pPr>
                      <a:r>
                        <a:rPr lang="en-US" sz="1500" dirty="0">
                          <a:effectLst/>
                        </a:rPr>
                        <a:t>52.69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a:effectLst/>
                        </a:rPr>
                        <a:t>12.24</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dirty="0">
                          <a:effectLst/>
                        </a:rPr>
                        <a:t>47.54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a:effectLst/>
                        </a:rPr>
                        <a:t>7.98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R w="38100" cap="flat" cmpd="sng" algn="ctr">
                      <a:solidFill>
                        <a:srgbClr val="FFFF00"/>
                      </a:solidFill>
                      <a:prstDash val="solid"/>
                      <a:round/>
                      <a:headEnd type="none" w="med" len="med"/>
                      <a:tailEnd type="none" w="med" len="med"/>
                    </a:lnR>
                  </a:tcPr>
                </a:tc>
                <a:tc>
                  <a:txBody>
                    <a:bodyPr/>
                    <a:lstStyle/>
                    <a:p>
                      <a:pPr marL="0" marR="0" algn="ctr">
                        <a:lnSpc>
                          <a:spcPct val="115000"/>
                        </a:lnSpc>
                        <a:spcBef>
                          <a:spcPts val="0"/>
                        </a:spcBef>
                        <a:spcAft>
                          <a:spcPts val="0"/>
                        </a:spcAft>
                        <a:tabLst>
                          <a:tab pos="419100" algn="dec"/>
                        </a:tabLst>
                      </a:pPr>
                      <a:r>
                        <a:rPr lang="en-US" sz="1500" b="1" dirty="0">
                          <a:effectLst/>
                        </a:rPr>
                        <a:t>0.45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tcPr>
                </a:tc>
              </a:tr>
              <a:tr h="360040">
                <a:tc>
                  <a:txBody>
                    <a:bodyPr/>
                    <a:lstStyle/>
                    <a:p>
                      <a:pPr marL="270510" marR="0" algn="l">
                        <a:lnSpc>
                          <a:spcPct val="115000"/>
                        </a:lnSpc>
                        <a:spcBef>
                          <a:spcPts val="0"/>
                        </a:spcBef>
                        <a:spcAft>
                          <a:spcPts val="0"/>
                        </a:spcAft>
                      </a:pPr>
                      <a:r>
                        <a:rPr lang="en-US" sz="1500" b="0" dirty="0">
                          <a:effectLst/>
                        </a:rPr>
                        <a:t>SAV: Social Avoidance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89560" algn="dec"/>
                        </a:tabLst>
                      </a:pPr>
                      <a:r>
                        <a:rPr lang="en-US" sz="1500">
                          <a:effectLst/>
                        </a:rPr>
                        <a:t>51.83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dirty="0">
                          <a:effectLst/>
                        </a:rPr>
                        <a:t>12.04</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dirty="0">
                          <a:effectLst/>
                        </a:rPr>
                        <a:t>48.38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dirty="0">
                          <a:effectLst/>
                        </a:rPr>
                        <a:t>10.05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R w="38100" cap="flat" cmpd="sng" algn="ctr">
                      <a:solidFill>
                        <a:srgbClr val="FFFF00"/>
                      </a:solidFill>
                      <a:prstDash val="solid"/>
                      <a:round/>
                      <a:headEnd type="none" w="med" len="med"/>
                      <a:tailEnd type="none" w="med" len="med"/>
                    </a:lnR>
                  </a:tcPr>
                </a:tc>
                <a:tc>
                  <a:txBody>
                    <a:bodyPr/>
                    <a:lstStyle/>
                    <a:p>
                      <a:pPr marL="0" marR="0" algn="ctr">
                        <a:lnSpc>
                          <a:spcPct val="115000"/>
                        </a:lnSpc>
                        <a:spcBef>
                          <a:spcPts val="0"/>
                        </a:spcBef>
                        <a:spcAft>
                          <a:spcPts val="0"/>
                        </a:spcAft>
                        <a:tabLst>
                          <a:tab pos="419100" algn="dec"/>
                        </a:tabLst>
                      </a:pPr>
                      <a:r>
                        <a:rPr lang="en-US" sz="1500" b="1" dirty="0">
                          <a:effectLst/>
                        </a:rPr>
                        <a:t>0.30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tcPr>
                </a:tc>
              </a:tr>
              <a:tr h="360040">
                <a:tc>
                  <a:txBody>
                    <a:bodyPr/>
                    <a:lstStyle/>
                    <a:p>
                      <a:pPr marL="270510" marR="0" algn="l">
                        <a:lnSpc>
                          <a:spcPct val="115000"/>
                        </a:lnSpc>
                        <a:spcBef>
                          <a:spcPts val="0"/>
                        </a:spcBef>
                        <a:spcAft>
                          <a:spcPts val="0"/>
                        </a:spcAft>
                      </a:pPr>
                      <a:r>
                        <a:rPr lang="en-US" sz="1500" b="0" dirty="0">
                          <a:effectLst/>
                        </a:rPr>
                        <a:t>SHY: Shyness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89560" algn="dec"/>
                        </a:tabLst>
                      </a:pPr>
                      <a:r>
                        <a:rPr lang="en-US" sz="1500">
                          <a:effectLst/>
                        </a:rPr>
                        <a:t>49.53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a:effectLst/>
                        </a:rPr>
                        <a:t>8.71</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dirty="0">
                          <a:effectLst/>
                        </a:rPr>
                        <a:t>44.54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a:effectLst/>
                        </a:rPr>
                        <a:t>5.58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R w="38100" cap="flat" cmpd="sng" algn="ctr">
                      <a:solidFill>
                        <a:srgbClr val="FFFF00"/>
                      </a:solidFill>
                      <a:prstDash val="solid"/>
                      <a:round/>
                      <a:headEnd type="none" w="med" len="med"/>
                      <a:tailEnd type="none" w="med" len="med"/>
                    </a:lnR>
                  </a:tcPr>
                </a:tc>
                <a:tc>
                  <a:txBody>
                    <a:bodyPr/>
                    <a:lstStyle/>
                    <a:p>
                      <a:pPr marL="0" marR="0" algn="ctr">
                        <a:lnSpc>
                          <a:spcPct val="115000"/>
                        </a:lnSpc>
                        <a:spcBef>
                          <a:spcPts val="0"/>
                        </a:spcBef>
                        <a:spcAft>
                          <a:spcPts val="0"/>
                        </a:spcAft>
                        <a:tabLst>
                          <a:tab pos="419100" algn="dec"/>
                        </a:tabLst>
                      </a:pPr>
                      <a:r>
                        <a:rPr lang="en-US" sz="1500" b="1" dirty="0">
                          <a:effectLst/>
                        </a:rPr>
                        <a:t>0.62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tcPr>
                </a:tc>
              </a:tr>
              <a:tr h="360040">
                <a:tc>
                  <a:txBody>
                    <a:bodyPr/>
                    <a:lstStyle/>
                    <a:p>
                      <a:pPr marL="270510" marR="0" algn="l">
                        <a:lnSpc>
                          <a:spcPct val="115000"/>
                        </a:lnSpc>
                        <a:spcBef>
                          <a:spcPts val="0"/>
                        </a:spcBef>
                        <a:spcAft>
                          <a:spcPts val="0"/>
                        </a:spcAft>
                      </a:pPr>
                      <a:r>
                        <a:rPr lang="en-US" sz="1500" b="0" dirty="0">
                          <a:effectLst/>
                        </a:rPr>
                        <a:t>DSF: </a:t>
                      </a:r>
                      <a:r>
                        <a:rPr lang="en-US" sz="1500" b="0" dirty="0" err="1">
                          <a:effectLst/>
                        </a:rPr>
                        <a:t>Disaffiliativeness</a:t>
                      </a:r>
                      <a:r>
                        <a:rPr lang="en-US" sz="1500" b="0" dirty="0">
                          <a:effectLst/>
                        </a:rPr>
                        <a:t>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89560" algn="dec"/>
                        </a:tabLst>
                      </a:pPr>
                      <a:r>
                        <a:rPr lang="en-US" sz="1500">
                          <a:effectLst/>
                        </a:rPr>
                        <a:t>54.28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dirty="0">
                          <a:effectLst/>
                        </a:rPr>
                        <a:t>13.75</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a:effectLst/>
                        </a:rPr>
                        <a:t>53.85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299085" algn="dec"/>
                        </a:tabLst>
                      </a:pPr>
                      <a:r>
                        <a:rPr lang="en-US" sz="1500">
                          <a:effectLst/>
                        </a:rPr>
                        <a:t>11.00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tc>
                <a:tc>
                  <a:txBody>
                    <a:bodyPr/>
                    <a:lstStyle/>
                    <a:p>
                      <a:pPr marL="0" marR="0" algn="ctr">
                        <a:lnSpc>
                          <a:spcPct val="115000"/>
                        </a:lnSpc>
                        <a:spcBef>
                          <a:spcPts val="0"/>
                        </a:spcBef>
                        <a:spcAft>
                          <a:spcPts val="0"/>
                        </a:spcAft>
                        <a:tabLst>
                          <a:tab pos="419100" algn="dec"/>
                        </a:tabLst>
                      </a:pPr>
                      <a:r>
                        <a:rPr lang="en-US" sz="1500" dirty="0">
                          <a:effectLst/>
                        </a:rPr>
                        <a:t>0.03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519" marR="28519" marT="0" marB="0" anchor="ctr">
                    <a:lnT w="38100" cap="flat" cmpd="sng" algn="ctr">
                      <a:solidFill>
                        <a:srgbClr val="FFFF00"/>
                      </a:solidFill>
                      <a:prstDash val="solid"/>
                      <a:round/>
                      <a:headEnd type="none" w="med" len="med"/>
                      <a:tailEnd type="none" w="med" len="med"/>
                    </a:lnT>
                  </a:tcPr>
                </a:tc>
              </a:tr>
            </a:tbl>
          </a:graphicData>
        </a:graphic>
      </p:graphicFrame>
      <p:sp>
        <p:nvSpPr>
          <p:cNvPr id="9" name="Shape 169"/>
          <p:cNvSpPr txBox="1">
            <a:spLocks noGrp="1"/>
          </p:cNvSpPr>
          <p:nvPr>
            <p:ph type="title"/>
          </p:nvPr>
        </p:nvSpPr>
        <p:spPr>
          <a:xfrm>
            <a:off x="683568" y="188640"/>
            <a:ext cx="7848872" cy="1143200"/>
          </a:xfrm>
          <a:prstGeom prst="rect">
            <a:avLst/>
          </a:prstGeom>
        </p:spPr>
        <p:txBody>
          <a:bodyPr lIns="91425" tIns="91425" rIns="91425" bIns="91425" anchor="b" anchorCtr="0">
            <a:noAutofit/>
          </a:bodyPr>
          <a:lstStyle/>
          <a:p>
            <a:pPr algn="ctr">
              <a:spcBef>
                <a:spcPts val="0"/>
              </a:spcBef>
              <a:buNone/>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Results </a:t>
            </a:r>
            <a:r>
              <a:rPr lang="en" sz="28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&amp; </a:t>
            </a: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Discussion</a:t>
            </a: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
            </a:r>
            <a:b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br>
            <a:r>
              <a:rPr lang="en" sz="36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Interpersonal Deficits/Introversion</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3" name="Slide Number Placeholder 2"/>
          <p:cNvSpPr>
            <a:spLocks noGrp="1"/>
          </p:cNvSpPr>
          <p:nvPr>
            <p:ph type="sldNum" idx="12"/>
          </p:nvPr>
        </p:nvSpPr>
        <p:spPr/>
        <p:txBody>
          <a:bodyPr/>
          <a:lstStyle/>
          <a:p>
            <a:pPr>
              <a:spcBef>
                <a:spcPts val="0"/>
              </a:spcBef>
              <a:buNone/>
            </a:pPr>
            <a:fld id="{00000000-1234-1234-1234-123412341234}" type="slidenum">
              <a:rPr lang="en" smtClean="0"/>
              <a:pPr>
                <a:spcBef>
                  <a:spcPts val="0"/>
                </a:spcBef>
                <a:buNone/>
              </a:pPr>
              <a:t>26</a:t>
            </a:fld>
            <a:endParaRPr lang="en"/>
          </a:p>
        </p:txBody>
      </p:sp>
    </p:spTree>
    <p:extLst>
      <p:ext uri="{BB962C8B-B14F-4D97-AF65-F5344CB8AC3E}">
        <p14:creationId xmlns:p14="http://schemas.microsoft.com/office/powerpoint/2010/main" val="62156321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370136" y="2039124"/>
          <a:ext cx="8417668" cy="2130342"/>
        </p:xfrm>
        <a:graphic>
          <a:graphicData uri="http://schemas.openxmlformats.org/drawingml/2006/table">
            <a:tbl>
              <a:tblPr firstRow="1" firstCol="1" bandRow="1">
                <a:tableStyleId>{3B4B98B0-60AC-42C2-AFA5-B58CD77FA1E5}</a:tableStyleId>
              </a:tblPr>
              <a:tblGrid>
                <a:gridCol w="2935854"/>
                <a:gridCol w="958109"/>
                <a:gridCol w="821235"/>
                <a:gridCol w="1094981"/>
                <a:gridCol w="1095320"/>
                <a:gridCol w="1512169"/>
              </a:tblGrid>
              <a:tr h="669796">
                <a:tc>
                  <a:txBody>
                    <a:bodyPr/>
                    <a:lstStyle/>
                    <a:p>
                      <a:pPr marL="0" marR="0" algn="l">
                        <a:lnSpc>
                          <a:spcPct val="115000"/>
                        </a:lnSpc>
                        <a:spcBef>
                          <a:spcPts val="0"/>
                        </a:spcBef>
                        <a:spcAft>
                          <a:spcPts val="0"/>
                        </a:spcAf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gridSpan="2">
                  <a:txBody>
                    <a:bodyPr/>
                    <a:lstStyle/>
                    <a:p>
                      <a:pPr marL="0" marR="0" algn="ctr">
                        <a:lnSpc>
                          <a:spcPct val="115000"/>
                        </a:lnSpc>
                        <a:spcBef>
                          <a:spcPts val="0"/>
                        </a:spcBef>
                        <a:spcAft>
                          <a:spcPts val="0"/>
                        </a:spcAft>
                      </a:pPr>
                      <a:r>
                        <a:rPr lang="en-US" sz="1500" dirty="0" smtClean="0">
                          <a:effectLst/>
                        </a:rPr>
                        <a:t>Pedophilic</a:t>
                      </a:r>
                      <a:r>
                        <a:rPr lang="en-US" sz="1500" baseline="0" dirty="0" smtClean="0">
                          <a:effectLst/>
                        </a:rPr>
                        <a:t> Disorder</a:t>
                      </a:r>
                      <a:endParaRPr lang="en-US" sz="1500" dirty="0" smtClean="0">
                        <a:effectLst/>
                      </a:endParaRPr>
                    </a:p>
                    <a:p>
                      <a:pPr marL="0" marR="0" algn="ctr">
                        <a:lnSpc>
                          <a:spcPct val="115000"/>
                        </a:lnSpc>
                        <a:spcBef>
                          <a:spcPts val="0"/>
                        </a:spcBef>
                        <a:spcAft>
                          <a:spcPts val="0"/>
                        </a:spcAft>
                      </a:pPr>
                      <a:r>
                        <a:rPr lang="en-US" sz="1500" dirty="0" smtClean="0">
                          <a:effectLst/>
                        </a:rPr>
                        <a:t>(</a:t>
                      </a:r>
                      <a:r>
                        <a:rPr lang="en-US" sz="1500" dirty="0">
                          <a:effectLst/>
                        </a:rPr>
                        <a:t>n = 36)</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500" dirty="0">
                          <a:effectLst/>
                        </a:rPr>
                        <a:t>Other Paraphilic Disorder</a:t>
                      </a:r>
                    </a:p>
                    <a:p>
                      <a:pPr marL="0" marR="0" algn="ctr">
                        <a:lnSpc>
                          <a:spcPct val="115000"/>
                        </a:lnSpc>
                        <a:spcBef>
                          <a:spcPts val="0"/>
                        </a:spcBef>
                        <a:spcAft>
                          <a:spcPts val="0"/>
                        </a:spcAft>
                      </a:pPr>
                      <a:r>
                        <a:rPr lang="en-US" sz="1500" dirty="0">
                          <a:effectLst/>
                        </a:rPr>
                        <a:t>(n = 13)</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hMerge="1">
                  <a:txBody>
                    <a:bodyPr/>
                    <a:lstStyle/>
                    <a:p>
                      <a:endParaRPr lang="en-US"/>
                    </a:p>
                  </a:txBody>
                  <a:tcPr/>
                </a:tc>
                <a:tc>
                  <a:txBody>
                    <a:bodyPr/>
                    <a:lstStyle/>
                    <a:p>
                      <a:pPr marL="0" marR="0" algn="ctr">
                        <a:lnSpc>
                          <a:spcPct val="115000"/>
                        </a:lnSpc>
                        <a:spcBef>
                          <a:spcPts val="0"/>
                        </a:spcBef>
                        <a:spcAft>
                          <a:spcPts val="0"/>
                        </a:spcAft>
                      </a:pPr>
                      <a:r>
                        <a:rPr lang="en-US" sz="1500" dirty="0">
                          <a:effectLst/>
                        </a:rPr>
                        <a:t>Hedges’ g Effect Sizes</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r>
              <a:tr h="280749">
                <a:tc>
                  <a:txBody>
                    <a:bodyPr/>
                    <a:lstStyle/>
                    <a:p>
                      <a:pPr marL="0" marR="0" algn="l">
                        <a:lnSpc>
                          <a:spcPct val="115000"/>
                        </a:lnSpc>
                        <a:spcBef>
                          <a:spcPts val="0"/>
                        </a:spcBef>
                        <a:spcAft>
                          <a:spcPts val="0"/>
                        </a:spcAf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pPr>
                      <a:r>
                        <a:rPr lang="en-GB" sz="1500" dirty="0">
                          <a:effectLst/>
                        </a:rPr>
                        <a:t>M</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pPr>
                      <a:r>
                        <a:rPr lang="en-GB" sz="1500">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pPr>
                      <a:r>
                        <a:rPr lang="en-GB" sz="1500">
                          <a:effectLst/>
                        </a:rPr>
                        <a:t>M</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pPr>
                      <a:r>
                        <a:rPr lang="en-GB" sz="1500">
                          <a:effectLst/>
                        </a:rPr>
                        <a:t>SD</a:t>
                      </a:r>
                      <a:endParaRPr lang="en-US" sz="15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pPr>
                      <a:r>
                        <a:rPr lang="en-GB" sz="1500" dirty="0">
                          <a:effectLst/>
                        </a:rPr>
                        <a:t>g</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r>
              <a:tr h="280749">
                <a:tc>
                  <a:txBody>
                    <a:bodyPr/>
                    <a:lstStyle/>
                    <a:p>
                      <a:pPr marL="0" marR="0" algn="l">
                        <a:lnSpc>
                          <a:spcPct val="115000"/>
                        </a:lnSpc>
                        <a:spcBef>
                          <a:spcPts val="0"/>
                        </a:spcBef>
                        <a:spcAft>
                          <a:spcPts val="0"/>
                        </a:spcAft>
                      </a:pPr>
                      <a:r>
                        <a:rPr lang="en-US" sz="1500" i="1" dirty="0">
                          <a:effectLst/>
                        </a:rPr>
                        <a:t>Interest Scales</a:t>
                      </a:r>
                      <a:endParaRPr lang="en-US" sz="15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l">
                        <a:lnSpc>
                          <a:spcPct val="115000"/>
                        </a:lnSpc>
                        <a:spcBef>
                          <a:spcPts val="0"/>
                        </a:spcBef>
                        <a:spcAft>
                          <a:spcPts val="0"/>
                        </a:spcAft>
                        <a:tabLst>
                          <a:tab pos="289560"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l">
                        <a:lnSpc>
                          <a:spcPct val="115000"/>
                        </a:lnSpc>
                        <a:spcBef>
                          <a:spcPts val="0"/>
                        </a:spcBef>
                        <a:spcAft>
                          <a:spcPts val="0"/>
                        </a:spcAft>
                        <a:tabLst>
                          <a:tab pos="273050" algn="dec"/>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l">
                        <a:lnSpc>
                          <a:spcPct val="115000"/>
                        </a:lnSpc>
                        <a:spcBef>
                          <a:spcPts val="0"/>
                        </a:spcBef>
                        <a:spcAft>
                          <a:spcPts val="0"/>
                        </a:spcAft>
                        <a:tabLst>
                          <a:tab pos="299085" algn="dec"/>
                        </a:tabLs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l">
                        <a:lnSpc>
                          <a:spcPct val="115000"/>
                        </a:lnSpc>
                        <a:spcBef>
                          <a:spcPts val="0"/>
                        </a:spcBef>
                        <a:spcAft>
                          <a:spcPts val="0"/>
                        </a:spcAft>
                        <a:tabLst>
                          <a:tab pos="299085" algn="dec"/>
                        </a:tabLst>
                      </a:pPr>
                      <a:r>
                        <a:rPr lang="en-GB" sz="1500">
                          <a:effectLst/>
                        </a:rPr>
                        <a:t>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l">
                        <a:lnSpc>
                          <a:spcPct val="115000"/>
                        </a:lnSpc>
                        <a:spcBef>
                          <a:spcPts val="0"/>
                        </a:spcBef>
                        <a:spcAft>
                          <a:spcPts val="0"/>
                        </a:spcAft>
                        <a:tabLst>
                          <a:tab pos="299085" algn="dec"/>
                        </a:tabLst>
                      </a:pPr>
                      <a:r>
                        <a:rPr lang="en-GB" sz="1500" dirty="0">
                          <a:effectLst/>
                        </a:rPr>
                        <a:t>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r>
              <a:tr h="373268">
                <a:tc>
                  <a:txBody>
                    <a:bodyPr/>
                    <a:lstStyle/>
                    <a:p>
                      <a:pPr marL="270510" marR="0" algn="l">
                        <a:lnSpc>
                          <a:spcPct val="115000"/>
                        </a:lnSpc>
                        <a:spcBef>
                          <a:spcPts val="0"/>
                        </a:spcBef>
                        <a:spcAft>
                          <a:spcPts val="0"/>
                        </a:spcAft>
                      </a:pPr>
                      <a:r>
                        <a:rPr lang="en-US" sz="1500" b="0" dirty="0">
                          <a:effectLst/>
                        </a:rPr>
                        <a:t>AES: Aesthetic-Literary Interests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89560" algn="dec"/>
                        </a:tabLst>
                      </a:pPr>
                      <a:r>
                        <a:rPr lang="en-US" sz="1500">
                          <a:effectLst/>
                        </a:rPr>
                        <a:t>47.19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99085" algn="dec"/>
                        </a:tabLst>
                      </a:pPr>
                      <a:r>
                        <a:rPr lang="en-US" sz="1500" dirty="0">
                          <a:effectLst/>
                        </a:rPr>
                        <a:t>10.75</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99085" algn="dec"/>
                        </a:tabLst>
                      </a:pPr>
                      <a:r>
                        <a:rPr lang="en-US" sz="1500" dirty="0">
                          <a:effectLst/>
                        </a:rPr>
                        <a:t>55.62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99085" algn="dec"/>
                        </a:tabLst>
                      </a:pPr>
                      <a:r>
                        <a:rPr lang="en-US" sz="1500" dirty="0">
                          <a:effectLst/>
                        </a:rPr>
                        <a:t>9.22 </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419100" algn="dec"/>
                        </a:tabLst>
                      </a:pPr>
                      <a:r>
                        <a:rPr lang="en-US" sz="1500" b="1" dirty="0">
                          <a:effectLst/>
                        </a:rPr>
                        <a:t>-0.81*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solidFill>
                      <a:srgbClr val="FFFF00"/>
                    </a:solidFill>
                  </a:tcPr>
                </a:tc>
              </a:tr>
              <a:tr h="333495">
                <a:tc>
                  <a:txBody>
                    <a:bodyPr/>
                    <a:lstStyle/>
                    <a:p>
                      <a:pPr marL="270510" marR="0" algn="l">
                        <a:lnSpc>
                          <a:spcPct val="115000"/>
                        </a:lnSpc>
                        <a:spcBef>
                          <a:spcPts val="0"/>
                        </a:spcBef>
                        <a:spcAft>
                          <a:spcPts val="0"/>
                        </a:spcAft>
                      </a:pPr>
                      <a:r>
                        <a:rPr lang="en-US" sz="1500" b="0" dirty="0">
                          <a:effectLst/>
                        </a:rPr>
                        <a:t>MEC: Mechanical-Physical Interests </a:t>
                      </a:r>
                      <a:endParaRPr lang="en-US" sz="15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89560" algn="dec"/>
                        </a:tabLst>
                      </a:pPr>
                      <a:r>
                        <a:rPr lang="en-US" sz="1500">
                          <a:effectLst/>
                        </a:rPr>
                        <a:t>51.81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99085" algn="dec"/>
                        </a:tabLst>
                      </a:pPr>
                      <a:r>
                        <a:rPr lang="en-US" sz="1500" dirty="0">
                          <a:effectLst/>
                        </a:rPr>
                        <a:t>8.91</a:t>
                      </a:r>
                      <a:endPar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99085" algn="dec"/>
                        </a:tabLst>
                      </a:pPr>
                      <a:r>
                        <a:rPr lang="en-US" sz="1500">
                          <a:effectLst/>
                        </a:rPr>
                        <a:t>58.85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299085" algn="dec"/>
                        </a:tabLst>
                      </a:pPr>
                      <a:r>
                        <a:rPr lang="en-US" sz="1500">
                          <a:effectLst/>
                        </a:rPr>
                        <a:t>7.24 </a:t>
                      </a:r>
                      <a:endPar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tc>
                <a:tc>
                  <a:txBody>
                    <a:bodyPr/>
                    <a:lstStyle/>
                    <a:p>
                      <a:pPr marL="0" marR="0" algn="ctr">
                        <a:lnSpc>
                          <a:spcPct val="115000"/>
                        </a:lnSpc>
                        <a:spcBef>
                          <a:spcPts val="0"/>
                        </a:spcBef>
                        <a:spcAft>
                          <a:spcPts val="0"/>
                        </a:spcAft>
                        <a:tabLst>
                          <a:tab pos="419100" algn="dec"/>
                        </a:tabLst>
                      </a:pPr>
                      <a:r>
                        <a:rPr lang="en-US" sz="1500" b="1" dirty="0">
                          <a:effectLst/>
                        </a:rPr>
                        <a:t>-0.82* </a:t>
                      </a:r>
                      <a:endParaRPr lang="en-US" sz="1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295" marR="45295" marT="0" marB="0">
                    <a:solidFill>
                      <a:srgbClr val="FFFF00"/>
                    </a:solidFill>
                  </a:tcPr>
                </a:tc>
              </a:tr>
            </a:tbl>
          </a:graphicData>
        </a:graphic>
      </p:graphicFrame>
      <p:sp>
        <p:nvSpPr>
          <p:cNvPr id="9" name="Shape 169"/>
          <p:cNvSpPr txBox="1">
            <a:spLocks/>
          </p:cNvSpPr>
          <p:nvPr/>
        </p:nvSpPr>
        <p:spPr>
          <a:xfrm>
            <a:off x="827584" y="188640"/>
            <a:ext cx="7596336" cy="1143200"/>
          </a:xfrm>
          <a:prstGeom prst="rect">
            <a:avLst/>
          </a:prstGeom>
        </p:spPr>
        <p:txBody>
          <a:bodyPr vert="horz" lIns="91425" tIns="91425" rIns="91425" bIns="91425"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28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Study 2 Results &amp; Discussion</a:t>
            </a:r>
          </a:p>
          <a:p>
            <a:pPr>
              <a:spcBef>
                <a:spcPts val="0"/>
              </a:spcBef>
            </a:pPr>
            <a:r>
              <a:rPr lang="en" sz="3600" b="1" i="1" dirty="0" smtClean="0">
                <a:solidFill>
                  <a:schemeClr val="accent1">
                    <a:lumMod val="50000"/>
                  </a:schemeClr>
                </a:solidFill>
                <a:effectLst>
                  <a:outerShdw blurRad="38100" dist="38100" dir="2700000" algn="tl">
                    <a:srgbClr val="000000">
                      <a:alpha val="43137"/>
                    </a:srgbClr>
                  </a:outerShdw>
                </a:effectLst>
                <a:latin typeface="Arial"/>
                <a:ea typeface="Arial"/>
                <a:cs typeface="Arial"/>
              </a:rPr>
              <a:t>Unanticipated Differences</a:t>
            </a:r>
            <a:endParaRPr lang="en" sz="3600" b="1" i="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27</a:t>
            </a:fld>
            <a:endParaRPr lang="en"/>
          </a:p>
        </p:txBody>
      </p:sp>
    </p:spTree>
    <p:extLst>
      <p:ext uri="{BB962C8B-B14F-4D97-AF65-F5344CB8AC3E}">
        <p14:creationId xmlns:p14="http://schemas.microsoft.com/office/powerpoint/2010/main" val="55263910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5" name="Shape 169"/>
          <p:cNvSpPr txBox="1">
            <a:spLocks noGrp="1"/>
          </p:cNvSpPr>
          <p:nvPr>
            <p:ph type="title"/>
          </p:nvPr>
        </p:nvSpPr>
        <p:spPr>
          <a:xfrm>
            <a:off x="1619672" y="274639"/>
            <a:ext cx="7067128" cy="1143000"/>
          </a:xfrm>
          <a:prstGeom prst="rect">
            <a:avLst/>
          </a:prstGeom>
        </p:spPr>
        <p:txBody>
          <a:bodyPr lIns="91425" tIns="91425" rIns="91425" bIns="91425" anchor="b" anchorCtr="0">
            <a:noAutofit/>
          </a:bodyPr>
          <a:lstStyle/>
          <a:p>
            <a:pPr algn="ctr">
              <a:spcBef>
                <a:spcPts val="0"/>
              </a:spcBef>
              <a:buNone/>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Integrated Discussion</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2" name="Content Placeholder 1"/>
          <p:cNvSpPr>
            <a:spLocks noGrp="1"/>
          </p:cNvSpPr>
          <p:nvPr>
            <p:ph idx="1"/>
          </p:nvPr>
        </p:nvSpPr>
        <p:spPr>
          <a:xfrm>
            <a:off x="1835696" y="1600201"/>
            <a:ext cx="6851103" cy="4525963"/>
          </a:xfrm>
        </p:spPr>
        <p:txBody>
          <a:bodyPr>
            <a:normAutofit fontScale="92500" lnSpcReduction="20000"/>
          </a:bodyPr>
          <a:lstStyle/>
          <a:p>
            <a:r>
              <a:rPr lang="en-US" b="1" dirty="0"/>
              <a:t>E</a:t>
            </a:r>
            <a:r>
              <a:rPr lang="en-US" b="1" dirty="0" smtClean="0"/>
              <a:t>xtended empirical literature </a:t>
            </a:r>
            <a:r>
              <a:rPr lang="en-US" dirty="0" smtClean="0"/>
              <a:t>demonstrating </a:t>
            </a:r>
            <a:r>
              <a:rPr lang="en-US" dirty="0"/>
              <a:t>the utility of the MMPI-2-RF </a:t>
            </a:r>
            <a:r>
              <a:rPr lang="en-US" dirty="0" smtClean="0"/>
              <a:t>in differential diagnosis.</a:t>
            </a:r>
          </a:p>
          <a:p>
            <a:pPr marL="0" indent="0">
              <a:buNone/>
            </a:pPr>
            <a:endParaRPr lang="en-US" dirty="0" smtClean="0"/>
          </a:p>
          <a:p>
            <a:r>
              <a:rPr lang="en-US" b="1" dirty="0" smtClean="0"/>
              <a:t>Important to treat </a:t>
            </a:r>
            <a:r>
              <a:rPr lang="en-US" dirty="0" smtClean="0"/>
              <a:t>mood</a:t>
            </a:r>
            <a:r>
              <a:rPr lang="en-US" dirty="0"/>
              <a:t>, anxiety, somatic, and psychotic symptoms throughout many patient </a:t>
            </a:r>
            <a:r>
              <a:rPr lang="en-US" dirty="0" smtClean="0"/>
              <a:t>groups.</a:t>
            </a:r>
          </a:p>
          <a:p>
            <a:pPr marL="0" indent="0">
              <a:buNone/>
            </a:pPr>
            <a:endParaRPr lang="en-US" dirty="0" smtClean="0"/>
          </a:p>
          <a:p>
            <a:r>
              <a:rPr lang="en-US" b="1" dirty="0"/>
              <a:t>Future </a:t>
            </a:r>
            <a:r>
              <a:rPr lang="en-US" b="1" dirty="0" smtClean="0"/>
              <a:t>studies: </a:t>
            </a:r>
            <a:r>
              <a:rPr lang="en-US" dirty="0" smtClean="0"/>
              <a:t>Examine </a:t>
            </a:r>
            <a:r>
              <a:rPr lang="en-US" dirty="0"/>
              <a:t>replicability </a:t>
            </a:r>
            <a:r>
              <a:rPr lang="en-US" dirty="0" smtClean="0"/>
              <a:t> and generalizability of findings </a:t>
            </a:r>
            <a:r>
              <a:rPr lang="en-US" dirty="0"/>
              <a:t>in larger </a:t>
            </a:r>
            <a:r>
              <a:rPr lang="en-US" dirty="0" smtClean="0"/>
              <a:t>samples and other </a:t>
            </a:r>
            <a:r>
              <a:rPr lang="en-US" dirty="0"/>
              <a:t>diagnostic groups</a:t>
            </a:r>
            <a:r>
              <a:rPr lang="en-US" dirty="0" smtClean="0"/>
              <a:t>.</a:t>
            </a:r>
          </a:p>
          <a:p>
            <a:endParaRPr lang="en-US" dirty="0" smtClean="0"/>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28</a:t>
            </a:fld>
            <a:endParaRPr lang="en"/>
          </a:p>
        </p:txBody>
      </p:sp>
    </p:spTree>
    <p:extLst>
      <p:ext uri="{BB962C8B-B14F-4D97-AF65-F5344CB8AC3E}">
        <p14:creationId xmlns:p14="http://schemas.microsoft.com/office/powerpoint/2010/main" val="173953150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5" name="Shape 169"/>
          <p:cNvSpPr txBox="1">
            <a:spLocks noGrp="1"/>
          </p:cNvSpPr>
          <p:nvPr>
            <p:ph type="title"/>
          </p:nvPr>
        </p:nvSpPr>
        <p:spPr>
          <a:xfrm>
            <a:off x="1619672" y="188640"/>
            <a:ext cx="7067128" cy="666926"/>
          </a:xfrm>
          <a:prstGeom prst="rect">
            <a:avLst/>
          </a:prstGeom>
        </p:spPr>
        <p:txBody>
          <a:bodyPr lIns="91425" tIns="91425" rIns="91425" bIns="91425" anchor="b" anchorCtr="0">
            <a:noAutofit/>
          </a:bodyPr>
          <a:lstStyle/>
          <a:p>
            <a:pPr algn="ctr">
              <a:spcBef>
                <a:spcPts val="0"/>
              </a:spcBef>
              <a:buNone/>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Acknowledgements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sp>
        <p:nvSpPr>
          <p:cNvPr id="2" name="Content Placeholder 1"/>
          <p:cNvSpPr>
            <a:spLocks noGrp="1"/>
          </p:cNvSpPr>
          <p:nvPr>
            <p:ph idx="1"/>
          </p:nvPr>
        </p:nvSpPr>
        <p:spPr>
          <a:xfrm>
            <a:off x="1907705" y="857864"/>
            <a:ext cx="6779095" cy="2178197"/>
          </a:xfrm>
        </p:spPr>
        <p:txBody>
          <a:bodyPr>
            <a:normAutofit lnSpcReduction="10000"/>
          </a:bodyPr>
          <a:lstStyle/>
          <a:p>
            <a:pPr marL="0" indent="0">
              <a:buNone/>
            </a:pPr>
            <a:r>
              <a:rPr lang="en-US" sz="1600" dirty="0" smtClean="0"/>
              <a:t>We would like to thank the following for making both this study possible, and our attendance today:</a:t>
            </a:r>
          </a:p>
          <a:p>
            <a:r>
              <a:rPr lang="en-US" sz="1600" dirty="0" smtClean="0"/>
              <a:t>Grant </a:t>
            </a:r>
            <a:r>
              <a:rPr lang="en-US" sz="1600" dirty="0"/>
              <a:t>from the University of Minnesota Press, which supported data </a:t>
            </a:r>
            <a:r>
              <a:rPr lang="en-US" sz="1600" dirty="0" smtClean="0"/>
              <a:t>collection</a:t>
            </a:r>
          </a:p>
          <a:p>
            <a:r>
              <a:rPr lang="en-US" sz="1600" dirty="0" smtClean="0"/>
              <a:t>Our mentor, Dr. Danielle Burchett, CSU Monterey Bay</a:t>
            </a:r>
          </a:p>
          <a:p>
            <a:r>
              <a:rPr lang="en-US" sz="1600" dirty="0" smtClean="0"/>
              <a:t>Our collaborator, Dr. David </a:t>
            </a:r>
            <a:r>
              <a:rPr lang="en-US" sz="1600" dirty="0" err="1" smtClean="0"/>
              <a:t>Glassmire</a:t>
            </a:r>
            <a:r>
              <a:rPr lang="en-US" sz="1600" dirty="0" smtClean="0"/>
              <a:t>, Patton State Hospital</a:t>
            </a:r>
          </a:p>
          <a:p>
            <a:r>
              <a:rPr lang="en-US" sz="1600" dirty="0" smtClean="0"/>
              <a:t>The CSUMB Undergraduate Research Opportunities Center </a:t>
            </a:r>
          </a:p>
          <a:p>
            <a:r>
              <a:rPr lang="en-US" sz="1600" dirty="0" smtClean="0"/>
              <a:t>U.S. Department of Education, McNair Scholars </a:t>
            </a:r>
            <a:endParaRPr lang="en-US" sz="1600" dirty="0"/>
          </a:p>
          <a:p>
            <a:endParaRPr lang="en-US" sz="1400" dirty="0" smtClean="0"/>
          </a:p>
          <a:p>
            <a:pPr marL="0" indent="0">
              <a:buNone/>
            </a:pPr>
            <a:endParaRPr lang="en-US" sz="1400" dirty="0"/>
          </a:p>
        </p:txBody>
      </p:sp>
      <p:sp>
        <p:nvSpPr>
          <p:cNvPr id="8" name="Flowchart: Manual Input 7"/>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
        <p:nvSpPr>
          <p:cNvPr id="6" name="Shape 185"/>
          <p:cNvSpPr txBox="1">
            <a:spLocks/>
          </p:cNvSpPr>
          <p:nvPr/>
        </p:nvSpPr>
        <p:spPr>
          <a:xfrm>
            <a:off x="1803108" y="3092280"/>
            <a:ext cx="6641772" cy="566936"/>
          </a:xfrm>
          <a:prstGeom prst="rect">
            <a:avLst/>
          </a:prstGeom>
        </p:spPr>
        <p:txBody>
          <a:bodyPr vert="horz" lIns="91425" tIns="91425" rIns="91425" bIns="91425"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rPr>
              <a:t>References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Calibri"/>
            </a:endParaRPr>
          </a:p>
        </p:txBody>
      </p:sp>
      <p:sp>
        <p:nvSpPr>
          <p:cNvPr id="7" name="Content Placeholder 1"/>
          <p:cNvSpPr txBox="1">
            <a:spLocks/>
          </p:cNvSpPr>
          <p:nvPr/>
        </p:nvSpPr>
        <p:spPr>
          <a:xfrm>
            <a:off x="1981132" y="3715435"/>
            <a:ext cx="6707088" cy="288191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MX" sz="1500" dirty="0" err="1"/>
              <a:t>Camara</a:t>
            </a:r>
            <a:r>
              <a:rPr lang="es-MX" sz="1500" dirty="0"/>
              <a:t>, W.J., </a:t>
            </a:r>
            <a:r>
              <a:rPr lang="es-MX" sz="1500" dirty="0" err="1"/>
              <a:t>Nathan</a:t>
            </a:r>
            <a:r>
              <a:rPr lang="es-MX" sz="1500" dirty="0"/>
              <a:t>, J. S., &amp; Puente, A. E. (2000). </a:t>
            </a:r>
            <a:r>
              <a:rPr lang="es-MX" sz="1500" dirty="0" err="1"/>
              <a:t>Psychological</a:t>
            </a:r>
            <a:r>
              <a:rPr lang="es-MX" sz="1500" dirty="0"/>
              <a:t> test </a:t>
            </a:r>
            <a:r>
              <a:rPr lang="es-MX" sz="1500" dirty="0" err="1"/>
              <a:t>usage</a:t>
            </a:r>
            <a:r>
              <a:rPr lang="es-MX" sz="1500" dirty="0"/>
              <a:t>: 	</a:t>
            </a:r>
            <a:r>
              <a:rPr lang="es-MX" sz="1500" dirty="0" err="1"/>
              <a:t>Implications</a:t>
            </a:r>
            <a:r>
              <a:rPr lang="es-MX" sz="1500" dirty="0"/>
              <a:t> in </a:t>
            </a:r>
            <a:r>
              <a:rPr lang="es-MX" sz="1500" dirty="0" err="1"/>
              <a:t>professional</a:t>
            </a:r>
            <a:r>
              <a:rPr lang="es-MX" sz="1500" dirty="0"/>
              <a:t> </a:t>
            </a:r>
            <a:r>
              <a:rPr lang="es-MX" sz="1500" dirty="0" err="1"/>
              <a:t>psychology</a:t>
            </a:r>
            <a:r>
              <a:rPr lang="es-MX" sz="1500" dirty="0"/>
              <a:t>. </a:t>
            </a:r>
            <a:r>
              <a:rPr lang="es-MX" sz="1500" i="1" dirty="0" err="1"/>
              <a:t>ProfessionalPsychology</a:t>
            </a:r>
            <a:r>
              <a:rPr lang="es-MX" sz="1500" i="1" dirty="0"/>
              <a:t>: 	</a:t>
            </a:r>
            <a:r>
              <a:rPr lang="es-MX" sz="1500" i="1" dirty="0" err="1"/>
              <a:t>Research</a:t>
            </a:r>
            <a:r>
              <a:rPr lang="es-MX" sz="1500" i="1" dirty="0"/>
              <a:t> and </a:t>
            </a:r>
            <a:r>
              <a:rPr lang="es-MX" sz="1500" i="1" dirty="0" err="1"/>
              <a:t>Practice</a:t>
            </a:r>
            <a:r>
              <a:rPr lang="es-MX" sz="1500" i="1" dirty="0"/>
              <a:t>, 31, </a:t>
            </a:r>
            <a:r>
              <a:rPr lang="es-MX" sz="1500" dirty="0"/>
              <a:t>141–154.</a:t>
            </a:r>
          </a:p>
          <a:p>
            <a:pPr marL="0" indent="0">
              <a:buNone/>
            </a:pPr>
            <a:r>
              <a:rPr lang="es-MX" sz="1500" dirty="0"/>
              <a:t>Graham, J. R. (2011). MMPI-2: </a:t>
            </a:r>
            <a:r>
              <a:rPr lang="es-MX" sz="1500" dirty="0" err="1"/>
              <a:t>Assessing</a:t>
            </a:r>
            <a:r>
              <a:rPr lang="es-MX" sz="1500" dirty="0"/>
              <a:t> </a:t>
            </a:r>
            <a:r>
              <a:rPr lang="es-MX" sz="1500" dirty="0" err="1"/>
              <a:t>personality</a:t>
            </a:r>
            <a:r>
              <a:rPr lang="es-MX" sz="1500" dirty="0"/>
              <a:t> and </a:t>
            </a:r>
            <a:r>
              <a:rPr lang="es-MX" sz="1500" dirty="0" err="1"/>
              <a:t>psychopathology</a:t>
            </a:r>
            <a:r>
              <a:rPr lang="es-MX" sz="1500" dirty="0"/>
              <a:t> (3rd ed.). 	New York, NY: Oxford.</a:t>
            </a:r>
          </a:p>
          <a:p>
            <a:pPr marL="0" indent="0">
              <a:buFont typeface="Arial" pitchFamily="34" charset="0"/>
              <a:buNone/>
            </a:pPr>
            <a:r>
              <a:rPr lang="en-US" sz="1500" dirty="0" err="1" smtClean="0"/>
              <a:t>Kalichman</a:t>
            </a:r>
            <a:r>
              <a:rPr lang="en-US" sz="1500" dirty="0" smtClean="0"/>
              <a:t>, S. C. (1991). Psychopathology and personality characteristics of 	criminal sexual offenders as a function of victim age. </a:t>
            </a:r>
            <a:r>
              <a:rPr lang="en-US" sz="1500" i="1" dirty="0" smtClean="0"/>
              <a:t>Archives of 	Sexual Behavior, 20,</a:t>
            </a:r>
            <a:r>
              <a:rPr lang="en-US" sz="1500" dirty="0" smtClean="0"/>
              <a:t> 187-197.</a:t>
            </a:r>
          </a:p>
          <a:p>
            <a:pPr marL="0" indent="0">
              <a:buFont typeface="Arial" pitchFamily="34" charset="0"/>
              <a:buNone/>
            </a:pPr>
            <a:r>
              <a:rPr lang="en-US" sz="1500" dirty="0" err="1" smtClean="0"/>
              <a:t>Sellbom</a:t>
            </a:r>
            <a:r>
              <a:rPr lang="en-US" sz="1500" dirty="0" smtClean="0"/>
              <a:t>, M., </a:t>
            </a:r>
            <a:r>
              <a:rPr lang="en-US" sz="1500" dirty="0" err="1" smtClean="0"/>
              <a:t>Bagby</a:t>
            </a:r>
            <a:r>
              <a:rPr lang="en-US" sz="1500" dirty="0" smtClean="0"/>
              <a:t>, R. M., Kushner, S., </a:t>
            </a:r>
            <a:r>
              <a:rPr lang="en-US" sz="1500" dirty="0" err="1" smtClean="0"/>
              <a:t>Quilty</a:t>
            </a:r>
            <a:r>
              <a:rPr lang="en-US" sz="1500" dirty="0" smtClean="0"/>
              <a:t>, L. C., &amp; </a:t>
            </a:r>
            <a:r>
              <a:rPr lang="en-US" sz="1500" dirty="0" err="1" smtClean="0"/>
              <a:t>Ayearst</a:t>
            </a:r>
            <a:r>
              <a:rPr lang="en-US" sz="1500" dirty="0" smtClean="0"/>
              <a:t>, L. E. (2012). 	Diagnostic construct validity of MMPI-2 Restructured Form (MMPI-	2-RF) scale scores. </a:t>
            </a:r>
            <a:r>
              <a:rPr lang="en-US" sz="1500" i="1" dirty="0" smtClean="0"/>
              <a:t>Assessment, 19</a:t>
            </a:r>
            <a:r>
              <a:rPr lang="en-US" sz="1500" dirty="0" smtClean="0"/>
              <a:t>, 176-186.</a:t>
            </a:r>
          </a:p>
          <a:p>
            <a:pPr marL="0" indent="0">
              <a:buFont typeface="Arial" pitchFamily="34" charset="0"/>
              <a:buNone/>
            </a:pPr>
            <a:endParaRPr lang="en-US" sz="1500" dirty="0" smtClean="0"/>
          </a:p>
          <a:p>
            <a:pPr marL="0" indent="0">
              <a:buFont typeface="Arial" pitchFamily="34" charset="0"/>
              <a:buNone/>
            </a:pPr>
            <a:endParaRPr lang="en-US" sz="1500" dirty="0"/>
          </a:p>
        </p:txBody>
      </p:sp>
      <p:sp>
        <p:nvSpPr>
          <p:cNvPr id="3" name="Slide Number Placeholder 2"/>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29</a:t>
            </a:fld>
            <a:endParaRPr lang="en"/>
          </a:p>
        </p:txBody>
      </p:sp>
    </p:spTree>
    <p:extLst>
      <p:ext uri="{BB962C8B-B14F-4D97-AF65-F5344CB8AC3E}">
        <p14:creationId xmlns:p14="http://schemas.microsoft.com/office/powerpoint/2010/main" val="90296053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MMPI-2-RF Scales</a:t>
            </a:r>
            <a:endParaRPr lang="en-US" dirty="0"/>
          </a:p>
        </p:txBody>
      </p:sp>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30</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2989036662"/>
              </p:ext>
            </p:extLst>
          </p:nvPr>
        </p:nvGraphicFramePr>
        <p:xfrm>
          <a:off x="2339752" y="1700808"/>
          <a:ext cx="4896544" cy="5020667"/>
        </p:xfrm>
        <a:graphic>
          <a:graphicData uri="http://schemas.openxmlformats.org/drawingml/2006/table">
            <a:tbl>
              <a:tblPr firstRow="1" bandRow="1">
                <a:tableStyleId>{3B4B98B0-60AC-42C2-AFA5-B58CD77FA1E5}</a:tableStyleId>
              </a:tblPr>
              <a:tblGrid>
                <a:gridCol w="4896544"/>
              </a:tblGrid>
              <a:tr h="4047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Validity Indicators</a:t>
                      </a:r>
                    </a:p>
                  </a:txBody>
                  <a:tcPr/>
                </a:tc>
              </a:tr>
              <a:tr h="3137170">
                <a:tc>
                  <a:txBody>
                    <a:bodyPr/>
                    <a:lstStyle/>
                    <a:p>
                      <a:r>
                        <a:rPr lang="en-US" sz="1800" dirty="0" smtClean="0"/>
                        <a:t>CNS -   Cannot Say</a:t>
                      </a:r>
                    </a:p>
                    <a:p>
                      <a:r>
                        <a:rPr lang="en-US" sz="1800" dirty="0" smtClean="0"/>
                        <a:t>VRIN-r -Variable Response Inconsistency</a:t>
                      </a:r>
                    </a:p>
                    <a:p>
                      <a:r>
                        <a:rPr lang="en-US" sz="1800" dirty="0" smtClean="0"/>
                        <a:t>TRIN-r -True Response Inconsistency</a:t>
                      </a:r>
                    </a:p>
                    <a:p>
                      <a:r>
                        <a:rPr lang="en-US" sz="1800" dirty="0" smtClean="0"/>
                        <a:t>F-r -       Infrequent Responses</a:t>
                      </a:r>
                    </a:p>
                    <a:p>
                      <a:r>
                        <a:rPr lang="en-US" sz="1800" dirty="0" err="1" smtClean="0"/>
                        <a:t>Fp</a:t>
                      </a:r>
                      <a:r>
                        <a:rPr lang="en-US" sz="1800" dirty="0" smtClean="0"/>
                        <a:t>-r -     Infrequent Psychopathology Responses</a:t>
                      </a:r>
                    </a:p>
                    <a:p>
                      <a:r>
                        <a:rPr lang="en-US" sz="1800" dirty="0" smtClean="0"/>
                        <a:t>Fs -        Infrequent Somatic Responses</a:t>
                      </a:r>
                    </a:p>
                    <a:p>
                      <a:r>
                        <a:rPr lang="en-US" sz="1800" dirty="0" smtClean="0"/>
                        <a:t>FBS-r -  Symptom Validity</a:t>
                      </a:r>
                    </a:p>
                    <a:p>
                      <a:r>
                        <a:rPr lang="en-US" sz="1800" dirty="0" smtClean="0"/>
                        <a:t>RBS -    Response Bias</a:t>
                      </a:r>
                    </a:p>
                    <a:p>
                      <a:r>
                        <a:rPr lang="en-US" sz="1800" dirty="0" smtClean="0"/>
                        <a:t>L-r -       Uncommon Virtues</a:t>
                      </a:r>
                    </a:p>
                    <a:p>
                      <a:r>
                        <a:rPr lang="en-US" sz="1800" dirty="0" smtClean="0"/>
                        <a:t>K-r -       Adjustment Validity</a:t>
                      </a:r>
                    </a:p>
                  </a:txBody>
                  <a:tcPr/>
                </a:tc>
              </a:tr>
              <a:tr h="404796">
                <a:tc>
                  <a:txBody>
                    <a:bodyPr/>
                    <a:lstStyle/>
                    <a:p>
                      <a:r>
                        <a:rPr lang="en-US" sz="1800" b="1" dirty="0" smtClean="0"/>
                        <a:t>Higher-Order (H-O) Scales</a:t>
                      </a:r>
                    </a:p>
                  </a:txBody>
                  <a:tcPr/>
                </a:tc>
              </a:tr>
              <a:tr h="1073905">
                <a:tc>
                  <a:txBody>
                    <a:bodyPr/>
                    <a:lstStyle/>
                    <a:p>
                      <a:r>
                        <a:rPr lang="en-US" sz="1800" dirty="0" smtClean="0"/>
                        <a:t>EID -   Emotional / Internalizing Dysfunction  </a:t>
                      </a:r>
                    </a:p>
                    <a:p>
                      <a:r>
                        <a:rPr lang="en-US" sz="1800" dirty="0" smtClean="0"/>
                        <a:t>THD - Thought Dysfunction  </a:t>
                      </a:r>
                    </a:p>
                    <a:p>
                      <a:r>
                        <a:rPr lang="en-US" sz="1800" dirty="0" smtClean="0"/>
                        <a:t>BXD - Behavioral / Externalizing Dysfunction</a:t>
                      </a:r>
                    </a:p>
                  </a:txBody>
                  <a:tcPr/>
                </a:tc>
              </a:tr>
            </a:tbl>
          </a:graphicData>
        </a:graphic>
      </p:graphicFrame>
      <p:pic>
        <p:nvPicPr>
          <p:cNvPr id="7" name="Picture 6"/>
          <p:cNvPicPr>
            <a:picLocks noChangeAspect="1"/>
          </p:cNvPicPr>
          <p:nvPr/>
        </p:nvPicPr>
        <p:blipFill>
          <a:blip r:embed="rId3"/>
          <a:stretch>
            <a:fillRect/>
          </a:stretch>
        </p:blipFill>
        <p:spPr>
          <a:xfrm>
            <a:off x="0" y="0"/>
            <a:ext cx="1835055" cy="6858594"/>
          </a:xfrm>
          <a:prstGeom prst="rect">
            <a:avLst/>
          </a:prstGeom>
        </p:spPr>
      </p:pic>
      <p:pic>
        <p:nvPicPr>
          <p:cNvPr id="8" name="Picture 10" descr="http://images.clipartpanda.com/swirl-designs-png-swirl11.png"/>
          <p:cNvPicPr>
            <a:picLocks noChangeAspect="1" noChangeArrowheads="1"/>
          </p:cNvPicPr>
          <p:nvPr/>
        </p:nvPicPr>
        <p:blipFill>
          <a:blip r:embed="rId4"/>
          <a:srcRect/>
          <a:stretch>
            <a:fillRect/>
          </a:stretch>
        </p:blipFill>
        <p:spPr bwMode="auto">
          <a:xfrm rot="6262044">
            <a:off x="-2087509" y="2155114"/>
            <a:ext cx="6408712" cy="2374921"/>
          </a:xfrm>
          <a:prstGeom prst="rect">
            <a:avLst/>
          </a:prstGeom>
          <a:noFill/>
        </p:spPr>
      </p:pic>
    </p:spTree>
    <p:extLst>
      <p:ext uri="{BB962C8B-B14F-4D97-AF65-F5344CB8AC3E}">
        <p14:creationId xmlns:p14="http://schemas.microsoft.com/office/powerpoint/2010/main" val="1090973296"/>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223400415"/>
              </p:ext>
            </p:extLst>
          </p:nvPr>
        </p:nvGraphicFramePr>
        <p:xfrm>
          <a:off x="2123728" y="116632"/>
          <a:ext cx="4824536" cy="3456384"/>
        </p:xfrm>
        <a:graphic>
          <a:graphicData uri="http://schemas.openxmlformats.org/drawingml/2006/table">
            <a:tbl>
              <a:tblPr firstRow="1" bandRow="1">
                <a:tableStyleId>{3B4B98B0-60AC-42C2-AFA5-B58CD77FA1E5}</a:tableStyleId>
              </a:tblPr>
              <a:tblGrid>
                <a:gridCol w="4824536"/>
              </a:tblGrid>
              <a:tr h="395015">
                <a:tc>
                  <a:txBody>
                    <a:bodyPr/>
                    <a:lstStyle/>
                    <a:p>
                      <a:pPr algn="l"/>
                      <a:r>
                        <a:rPr lang="en-US" dirty="0" smtClean="0"/>
                        <a:t>Restructured Clinical Scales</a:t>
                      </a:r>
                      <a:endParaRPr lang="en-US" dirty="0"/>
                    </a:p>
                  </a:txBody>
                  <a:tcPr/>
                </a:tc>
              </a:tr>
              <a:tr h="3061369">
                <a:tc>
                  <a:txBody>
                    <a:bodyPr/>
                    <a:lstStyle/>
                    <a:p>
                      <a:pPr algn="l"/>
                      <a:r>
                        <a:rPr lang="en-US" sz="1800" kern="1200" dirty="0" err="1" smtClean="0">
                          <a:solidFill>
                            <a:schemeClr val="tx1"/>
                          </a:solidFill>
                          <a:effectLst/>
                          <a:latin typeface="+mn-lt"/>
                          <a:ea typeface="+mn-ea"/>
                          <a:cs typeface="+mn-cs"/>
                        </a:rPr>
                        <a:t>RCd</a:t>
                      </a:r>
                      <a:r>
                        <a:rPr lang="en-US" sz="1800" kern="1200" dirty="0" smtClean="0">
                          <a:solidFill>
                            <a:schemeClr val="tx1"/>
                          </a:solidFill>
                          <a:effectLst/>
                          <a:latin typeface="+mn-lt"/>
                          <a:ea typeface="+mn-ea"/>
                          <a:cs typeface="+mn-cs"/>
                        </a:rPr>
                        <a:t>-(</a:t>
                      </a:r>
                      <a:r>
                        <a:rPr lang="en-US" sz="1800" kern="1200" dirty="0" err="1" smtClean="0">
                          <a:solidFill>
                            <a:schemeClr val="tx1"/>
                          </a:solidFill>
                          <a:effectLst/>
                          <a:latin typeface="+mn-lt"/>
                          <a:ea typeface="+mn-ea"/>
                          <a:cs typeface="+mn-cs"/>
                        </a:rPr>
                        <a:t>dem</a:t>
                      </a:r>
                      <a:r>
                        <a:rPr lang="en-US" sz="1800" kern="1200" dirty="0" smtClean="0">
                          <a:solidFill>
                            <a:schemeClr val="tx1"/>
                          </a:solidFill>
                          <a:effectLst/>
                          <a:latin typeface="+mn-lt"/>
                          <a:ea typeface="+mn-ea"/>
                          <a:cs typeface="+mn-cs"/>
                        </a:rPr>
                        <a:t>) -Demoralization  </a:t>
                      </a:r>
                    </a:p>
                    <a:p>
                      <a:pPr algn="l"/>
                      <a:r>
                        <a:rPr lang="en-US" sz="1800" kern="1200" dirty="0" smtClean="0">
                          <a:solidFill>
                            <a:schemeClr val="tx1"/>
                          </a:solidFill>
                          <a:effectLst/>
                          <a:latin typeface="+mn-lt"/>
                          <a:ea typeface="+mn-ea"/>
                          <a:cs typeface="+mn-cs"/>
                        </a:rPr>
                        <a:t>RC1-(</a:t>
                      </a:r>
                      <a:r>
                        <a:rPr lang="en-US" sz="1800" kern="1200" dirty="0" err="1" smtClean="0">
                          <a:solidFill>
                            <a:schemeClr val="tx1"/>
                          </a:solidFill>
                          <a:effectLst/>
                          <a:latin typeface="+mn-lt"/>
                          <a:ea typeface="+mn-ea"/>
                          <a:cs typeface="+mn-cs"/>
                        </a:rPr>
                        <a:t>som</a:t>
                      </a:r>
                      <a:r>
                        <a:rPr lang="en-US" sz="1800" kern="1200" dirty="0" smtClean="0">
                          <a:solidFill>
                            <a:schemeClr val="tx1"/>
                          </a:solidFill>
                          <a:effectLst/>
                          <a:latin typeface="+mn-lt"/>
                          <a:ea typeface="+mn-ea"/>
                          <a:cs typeface="+mn-cs"/>
                        </a:rPr>
                        <a:t>) -Somatic Complaints  </a:t>
                      </a:r>
                    </a:p>
                    <a:p>
                      <a:pPr algn="l"/>
                      <a:r>
                        <a:rPr lang="en-US" sz="1800" kern="1200" dirty="0" smtClean="0">
                          <a:solidFill>
                            <a:schemeClr val="tx1"/>
                          </a:solidFill>
                          <a:effectLst/>
                          <a:latin typeface="+mn-lt"/>
                          <a:ea typeface="+mn-ea"/>
                          <a:cs typeface="+mn-cs"/>
                        </a:rPr>
                        <a:t>RC2-(</a:t>
                      </a:r>
                      <a:r>
                        <a:rPr lang="en-US" sz="1800" kern="1200" dirty="0" err="1" smtClean="0">
                          <a:solidFill>
                            <a:schemeClr val="tx1"/>
                          </a:solidFill>
                          <a:effectLst/>
                          <a:latin typeface="+mn-lt"/>
                          <a:ea typeface="+mn-ea"/>
                          <a:cs typeface="+mn-cs"/>
                        </a:rPr>
                        <a:t>lpe</a:t>
                      </a:r>
                      <a:r>
                        <a:rPr lang="en-US" sz="1800" kern="1200" dirty="0" smtClean="0">
                          <a:solidFill>
                            <a:schemeClr val="tx1"/>
                          </a:solidFill>
                          <a:effectLst/>
                          <a:latin typeface="+mn-lt"/>
                          <a:ea typeface="+mn-ea"/>
                          <a:cs typeface="+mn-cs"/>
                        </a:rPr>
                        <a:t>) -  Low Positive Emotions  </a:t>
                      </a:r>
                    </a:p>
                    <a:p>
                      <a:pPr algn="l"/>
                      <a:r>
                        <a:rPr lang="en-US" sz="1800" kern="1200" dirty="0" smtClean="0">
                          <a:solidFill>
                            <a:schemeClr val="tx1"/>
                          </a:solidFill>
                          <a:effectLst/>
                          <a:latin typeface="+mn-lt"/>
                          <a:ea typeface="+mn-ea"/>
                          <a:cs typeface="+mn-cs"/>
                        </a:rPr>
                        <a:t>RC3-(</a:t>
                      </a:r>
                      <a:r>
                        <a:rPr lang="en-US" sz="1800" kern="1200" dirty="0" err="1" smtClean="0">
                          <a:solidFill>
                            <a:schemeClr val="tx1"/>
                          </a:solidFill>
                          <a:effectLst/>
                          <a:latin typeface="+mn-lt"/>
                          <a:ea typeface="+mn-ea"/>
                          <a:cs typeface="+mn-cs"/>
                        </a:rPr>
                        <a:t>cyn</a:t>
                      </a:r>
                      <a:r>
                        <a:rPr lang="en-US" sz="1800" kern="1200" dirty="0" smtClean="0">
                          <a:solidFill>
                            <a:schemeClr val="tx1"/>
                          </a:solidFill>
                          <a:effectLst/>
                          <a:latin typeface="+mn-lt"/>
                          <a:ea typeface="+mn-ea"/>
                          <a:cs typeface="+mn-cs"/>
                        </a:rPr>
                        <a:t>) -  Cynicism  </a:t>
                      </a:r>
                    </a:p>
                    <a:p>
                      <a:pPr algn="l"/>
                      <a:r>
                        <a:rPr lang="en-US" sz="1800" kern="1200" dirty="0" smtClean="0">
                          <a:solidFill>
                            <a:schemeClr val="tx1"/>
                          </a:solidFill>
                          <a:effectLst/>
                          <a:latin typeface="+mn-lt"/>
                          <a:ea typeface="+mn-ea"/>
                          <a:cs typeface="+mn-cs"/>
                        </a:rPr>
                        <a:t>RC4-(</a:t>
                      </a:r>
                      <a:r>
                        <a:rPr lang="en-US" sz="1800" kern="1200" dirty="0" err="1" smtClean="0">
                          <a:solidFill>
                            <a:schemeClr val="tx1"/>
                          </a:solidFill>
                          <a:effectLst/>
                          <a:latin typeface="+mn-lt"/>
                          <a:ea typeface="+mn-ea"/>
                          <a:cs typeface="+mn-cs"/>
                        </a:rPr>
                        <a:t>asb</a:t>
                      </a:r>
                      <a:r>
                        <a:rPr lang="en-US" sz="1800" kern="1200" dirty="0" smtClean="0">
                          <a:solidFill>
                            <a:schemeClr val="tx1"/>
                          </a:solidFill>
                          <a:effectLst/>
                          <a:latin typeface="+mn-lt"/>
                          <a:ea typeface="+mn-ea"/>
                          <a:cs typeface="+mn-cs"/>
                        </a:rPr>
                        <a:t>) - Antisocial Behavior  </a:t>
                      </a:r>
                    </a:p>
                    <a:p>
                      <a:pPr algn="l"/>
                      <a:r>
                        <a:rPr lang="en-US" sz="1800" kern="1200" dirty="0" smtClean="0">
                          <a:solidFill>
                            <a:schemeClr val="tx1"/>
                          </a:solidFill>
                          <a:effectLst/>
                          <a:latin typeface="+mn-lt"/>
                          <a:ea typeface="+mn-ea"/>
                          <a:cs typeface="+mn-cs"/>
                        </a:rPr>
                        <a:t>RC6-(per) -  Ideas of Persecution  </a:t>
                      </a:r>
                    </a:p>
                    <a:p>
                      <a:pPr algn="l"/>
                      <a:r>
                        <a:rPr lang="en-US" sz="1800" kern="1200" dirty="0" smtClean="0">
                          <a:solidFill>
                            <a:schemeClr val="tx1"/>
                          </a:solidFill>
                          <a:effectLst/>
                          <a:latin typeface="+mn-lt"/>
                          <a:ea typeface="+mn-ea"/>
                          <a:cs typeface="+mn-cs"/>
                        </a:rPr>
                        <a:t>RC7-(</a:t>
                      </a:r>
                      <a:r>
                        <a:rPr lang="en-US" sz="1800" kern="1200" dirty="0" err="1" smtClean="0">
                          <a:solidFill>
                            <a:schemeClr val="tx1"/>
                          </a:solidFill>
                          <a:effectLst/>
                          <a:latin typeface="+mn-lt"/>
                          <a:ea typeface="+mn-ea"/>
                          <a:cs typeface="+mn-cs"/>
                        </a:rPr>
                        <a:t>dne</a:t>
                      </a:r>
                      <a:r>
                        <a:rPr lang="en-US" sz="1800" kern="1200" dirty="0" smtClean="0">
                          <a:solidFill>
                            <a:schemeClr val="tx1"/>
                          </a:solidFill>
                          <a:effectLst/>
                          <a:latin typeface="+mn-lt"/>
                          <a:ea typeface="+mn-ea"/>
                          <a:cs typeface="+mn-cs"/>
                        </a:rPr>
                        <a:t>) - Dysfunctional Negative Emotions  </a:t>
                      </a:r>
                    </a:p>
                    <a:p>
                      <a:pPr algn="l"/>
                      <a:r>
                        <a:rPr lang="en-US" sz="1800" kern="1200" dirty="0" smtClean="0">
                          <a:solidFill>
                            <a:schemeClr val="tx1"/>
                          </a:solidFill>
                          <a:effectLst/>
                          <a:latin typeface="+mn-lt"/>
                          <a:ea typeface="+mn-ea"/>
                          <a:cs typeface="+mn-cs"/>
                        </a:rPr>
                        <a:t>RC8-(</a:t>
                      </a:r>
                      <a:r>
                        <a:rPr lang="en-US" sz="1800" kern="1200" dirty="0" err="1" smtClean="0">
                          <a:solidFill>
                            <a:schemeClr val="tx1"/>
                          </a:solidFill>
                          <a:effectLst/>
                          <a:latin typeface="+mn-lt"/>
                          <a:ea typeface="+mn-ea"/>
                          <a:cs typeface="+mn-cs"/>
                        </a:rPr>
                        <a:t>abx</a:t>
                      </a:r>
                      <a:r>
                        <a:rPr lang="en-US" sz="1800" kern="1200" dirty="0" smtClean="0">
                          <a:solidFill>
                            <a:schemeClr val="tx1"/>
                          </a:solidFill>
                          <a:effectLst/>
                          <a:latin typeface="+mn-lt"/>
                          <a:ea typeface="+mn-ea"/>
                          <a:cs typeface="+mn-cs"/>
                        </a:rPr>
                        <a:t>) - Aberrant Experiences  </a:t>
                      </a:r>
                    </a:p>
                    <a:p>
                      <a:pPr algn="l"/>
                      <a:r>
                        <a:rPr lang="en-US" sz="1800" kern="1200" dirty="0" smtClean="0">
                          <a:solidFill>
                            <a:schemeClr val="tx1"/>
                          </a:solidFill>
                          <a:effectLst/>
                          <a:latin typeface="+mn-lt"/>
                          <a:ea typeface="+mn-ea"/>
                          <a:cs typeface="+mn-cs"/>
                        </a:rPr>
                        <a:t>RC9-(</a:t>
                      </a:r>
                      <a:r>
                        <a:rPr lang="en-US" sz="1800" kern="1200" dirty="0" err="1" smtClean="0">
                          <a:solidFill>
                            <a:schemeClr val="tx1"/>
                          </a:solidFill>
                          <a:effectLst/>
                          <a:latin typeface="+mn-lt"/>
                          <a:ea typeface="+mn-ea"/>
                          <a:cs typeface="+mn-cs"/>
                        </a:rPr>
                        <a:t>hpm</a:t>
                      </a:r>
                      <a:r>
                        <a:rPr lang="en-US" sz="1800" kern="1200" dirty="0" smtClean="0">
                          <a:solidFill>
                            <a:schemeClr val="tx1"/>
                          </a:solidFill>
                          <a:effectLst/>
                          <a:latin typeface="+mn-lt"/>
                          <a:ea typeface="+mn-ea"/>
                          <a:cs typeface="+mn-cs"/>
                        </a:rPr>
                        <a:t>) -Hypomanic Activation</a:t>
                      </a:r>
                    </a:p>
                    <a:p>
                      <a:pPr algn="l"/>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88659475"/>
              </p:ext>
            </p:extLst>
          </p:nvPr>
        </p:nvGraphicFramePr>
        <p:xfrm>
          <a:off x="2123728" y="3573016"/>
          <a:ext cx="4849286" cy="2376264"/>
        </p:xfrm>
        <a:graphic>
          <a:graphicData uri="http://schemas.openxmlformats.org/drawingml/2006/table">
            <a:tbl>
              <a:tblPr firstRow="1" bandRow="1">
                <a:tableStyleId>{3B4B98B0-60AC-42C2-AFA5-B58CD77FA1E5}</a:tableStyleId>
              </a:tblPr>
              <a:tblGrid>
                <a:gridCol w="4849286"/>
              </a:tblGrid>
              <a:tr h="440775">
                <a:tc>
                  <a:txBody>
                    <a:bodyPr/>
                    <a:lstStyle/>
                    <a:p>
                      <a:r>
                        <a:rPr lang="en-US" dirty="0" smtClean="0"/>
                        <a:t>Somatic / Cognitive Scales</a:t>
                      </a:r>
                      <a:endParaRPr lang="en-US" dirty="0"/>
                    </a:p>
                  </a:txBody>
                  <a:tcPr/>
                </a:tc>
              </a:tr>
              <a:tr h="1935489">
                <a:tc>
                  <a:txBody>
                    <a:bodyPr/>
                    <a:lstStyle/>
                    <a:p>
                      <a:r>
                        <a:rPr lang="en-US" dirty="0" smtClean="0"/>
                        <a:t>MLS - Malaise  </a:t>
                      </a:r>
                    </a:p>
                    <a:p>
                      <a:r>
                        <a:rPr lang="en-US" dirty="0" smtClean="0"/>
                        <a:t>GIC -  Gastro-Intestinal Complaints  </a:t>
                      </a:r>
                    </a:p>
                    <a:p>
                      <a:r>
                        <a:rPr lang="en-US" dirty="0" smtClean="0"/>
                        <a:t>HPC -Head Pain Complaints  </a:t>
                      </a:r>
                    </a:p>
                    <a:p>
                      <a:r>
                        <a:rPr lang="en-US" dirty="0" smtClean="0"/>
                        <a:t>NUC -Neurological Complaints  </a:t>
                      </a:r>
                    </a:p>
                    <a:p>
                      <a:r>
                        <a:rPr lang="en-US" dirty="0" smtClean="0"/>
                        <a:t>COG -Cognitive Complaints</a:t>
                      </a:r>
                    </a:p>
                  </a:txBody>
                  <a:tcPr/>
                </a:tc>
              </a:tr>
            </a:tbl>
          </a:graphicData>
        </a:graphic>
      </p:graphicFrame>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Tree>
    <p:extLst>
      <p:ext uri="{BB962C8B-B14F-4D97-AF65-F5344CB8AC3E}">
        <p14:creationId xmlns:p14="http://schemas.microsoft.com/office/powerpoint/2010/main" val="374039765"/>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436737664"/>
              </p:ext>
            </p:extLst>
          </p:nvPr>
        </p:nvGraphicFramePr>
        <p:xfrm>
          <a:off x="2051720" y="116632"/>
          <a:ext cx="5040560" cy="3136173"/>
        </p:xfrm>
        <a:graphic>
          <a:graphicData uri="http://schemas.openxmlformats.org/drawingml/2006/table">
            <a:tbl>
              <a:tblPr firstRow="1" bandRow="1">
                <a:tableStyleId>{3B4B98B0-60AC-42C2-AFA5-B58CD77FA1E5}</a:tableStyleId>
              </a:tblPr>
              <a:tblGrid>
                <a:gridCol w="5040560"/>
              </a:tblGrid>
              <a:tr h="325931">
                <a:tc>
                  <a:txBody>
                    <a:bodyPr/>
                    <a:lstStyle/>
                    <a:p>
                      <a:pPr algn="l"/>
                      <a:r>
                        <a:rPr lang="en-US" dirty="0" smtClean="0"/>
                        <a:t>Internalizing Scales</a:t>
                      </a:r>
                      <a:endParaRPr lang="en-US" dirty="0"/>
                    </a:p>
                  </a:txBody>
                  <a:tcPr/>
                </a:tc>
              </a:tr>
              <a:tr h="2770413">
                <a:tc>
                  <a:txBody>
                    <a:bodyPr/>
                    <a:lstStyle/>
                    <a:p>
                      <a:r>
                        <a:rPr lang="en-US" sz="1800" kern="1200" dirty="0" smtClean="0">
                          <a:solidFill>
                            <a:schemeClr val="tx1"/>
                          </a:solidFill>
                          <a:effectLst/>
                          <a:latin typeface="+mn-lt"/>
                          <a:ea typeface="+mn-ea"/>
                          <a:cs typeface="+mn-cs"/>
                        </a:rPr>
                        <a:t>SUI -  Suicidal/Death Ideation  </a:t>
                      </a:r>
                    </a:p>
                    <a:p>
                      <a:r>
                        <a:rPr lang="en-US" sz="1800" kern="1200" dirty="0" smtClean="0">
                          <a:solidFill>
                            <a:schemeClr val="tx1"/>
                          </a:solidFill>
                          <a:effectLst/>
                          <a:latin typeface="+mn-lt"/>
                          <a:ea typeface="+mn-ea"/>
                          <a:cs typeface="+mn-cs"/>
                        </a:rPr>
                        <a:t>HLP - Helplessness/Hopelessness  </a:t>
                      </a:r>
                    </a:p>
                    <a:p>
                      <a:r>
                        <a:rPr lang="en-US" sz="1800" kern="1200" dirty="0" smtClean="0">
                          <a:solidFill>
                            <a:schemeClr val="tx1"/>
                          </a:solidFill>
                          <a:effectLst/>
                          <a:latin typeface="+mn-lt"/>
                          <a:ea typeface="+mn-ea"/>
                          <a:cs typeface="+mn-cs"/>
                        </a:rPr>
                        <a:t>SFD - Self-Doubt  </a:t>
                      </a:r>
                    </a:p>
                    <a:p>
                      <a:r>
                        <a:rPr lang="en-US" sz="1800" kern="1200" dirty="0" smtClean="0">
                          <a:solidFill>
                            <a:schemeClr val="tx1"/>
                          </a:solidFill>
                          <a:effectLst/>
                          <a:latin typeface="+mn-lt"/>
                          <a:ea typeface="+mn-ea"/>
                          <a:cs typeface="+mn-cs"/>
                        </a:rPr>
                        <a:t>NFC -Inefficacy  </a:t>
                      </a:r>
                    </a:p>
                    <a:p>
                      <a:r>
                        <a:rPr lang="en-US" sz="1800" kern="1200" dirty="0" smtClean="0">
                          <a:solidFill>
                            <a:schemeClr val="tx1"/>
                          </a:solidFill>
                          <a:effectLst/>
                          <a:latin typeface="+mn-lt"/>
                          <a:ea typeface="+mn-ea"/>
                          <a:cs typeface="+mn-cs"/>
                        </a:rPr>
                        <a:t>STW -Stress / Worry   </a:t>
                      </a:r>
                    </a:p>
                    <a:p>
                      <a:r>
                        <a:rPr lang="en-US" sz="1800" kern="1200" dirty="0" smtClean="0">
                          <a:solidFill>
                            <a:schemeClr val="tx1"/>
                          </a:solidFill>
                          <a:effectLst/>
                          <a:latin typeface="+mn-lt"/>
                          <a:ea typeface="+mn-ea"/>
                          <a:cs typeface="+mn-cs"/>
                        </a:rPr>
                        <a:t>AXY - Anxiety  </a:t>
                      </a:r>
                    </a:p>
                    <a:p>
                      <a:r>
                        <a:rPr lang="en-US" sz="1800" kern="1200" dirty="0" smtClean="0">
                          <a:solidFill>
                            <a:schemeClr val="tx1"/>
                          </a:solidFill>
                          <a:effectLst/>
                          <a:latin typeface="+mn-lt"/>
                          <a:ea typeface="+mn-ea"/>
                          <a:cs typeface="+mn-cs"/>
                        </a:rPr>
                        <a:t>ANP -Anger Proneness  </a:t>
                      </a:r>
                    </a:p>
                    <a:p>
                      <a:r>
                        <a:rPr lang="en-US" sz="1800" kern="1200" dirty="0" smtClean="0">
                          <a:solidFill>
                            <a:schemeClr val="tx1"/>
                          </a:solidFill>
                          <a:effectLst/>
                          <a:latin typeface="+mn-lt"/>
                          <a:ea typeface="+mn-ea"/>
                          <a:cs typeface="+mn-cs"/>
                        </a:rPr>
                        <a:t>BRF - Behavior-Restricting Fears  </a:t>
                      </a:r>
                    </a:p>
                    <a:p>
                      <a:r>
                        <a:rPr lang="en-US" sz="1800" kern="1200" dirty="0" smtClean="0">
                          <a:solidFill>
                            <a:schemeClr val="tx1"/>
                          </a:solidFill>
                          <a:effectLst/>
                          <a:latin typeface="+mn-lt"/>
                          <a:ea typeface="+mn-ea"/>
                          <a:cs typeface="+mn-cs"/>
                        </a:rPr>
                        <a:t>MSF -Multiple Specific Fears</a:t>
                      </a:r>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559039491"/>
              </p:ext>
            </p:extLst>
          </p:nvPr>
        </p:nvGraphicFramePr>
        <p:xfrm>
          <a:off x="2051720" y="3284984"/>
          <a:ext cx="5040560" cy="2160240"/>
        </p:xfrm>
        <a:graphic>
          <a:graphicData uri="http://schemas.openxmlformats.org/drawingml/2006/table">
            <a:tbl>
              <a:tblPr firstRow="1" bandRow="1">
                <a:tableStyleId>{3B4B98B0-60AC-42C2-AFA5-B58CD77FA1E5}</a:tableStyleId>
              </a:tblPr>
              <a:tblGrid>
                <a:gridCol w="5040560"/>
              </a:tblGrid>
              <a:tr h="432048">
                <a:tc>
                  <a:txBody>
                    <a:bodyPr/>
                    <a:lstStyle/>
                    <a:p>
                      <a:r>
                        <a:rPr lang="en-US" dirty="0" smtClean="0"/>
                        <a:t>Externalizing</a:t>
                      </a:r>
                      <a:r>
                        <a:rPr lang="en-US" baseline="0" dirty="0" smtClean="0"/>
                        <a:t> Scales</a:t>
                      </a:r>
                      <a:endParaRPr lang="en-US" dirty="0"/>
                    </a:p>
                  </a:txBody>
                  <a:tcPr/>
                </a:tc>
              </a:tr>
              <a:tr h="1728192">
                <a:tc>
                  <a:txBody>
                    <a:bodyPr/>
                    <a:lstStyle/>
                    <a:p>
                      <a:r>
                        <a:rPr lang="en-US" sz="1800" kern="1200" dirty="0" smtClean="0">
                          <a:solidFill>
                            <a:schemeClr val="tx1"/>
                          </a:solidFill>
                          <a:effectLst/>
                          <a:latin typeface="+mn-lt"/>
                          <a:ea typeface="+mn-ea"/>
                          <a:cs typeface="+mn-cs"/>
                        </a:rPr>
                        <a:t>JCP  -</a:t>
                      </a:r>
                      <a:r>
                        <a:rPr lang="en-US" sz="1800" kern="1200" baseline="0" dirty="0" smtClean="0">
                          <a:solidFill>
                            <a:schemeClr val="tx1"/>
                          </a:solidFill>
                          <a:effectLst/>
                          <a:latin typeface="+mn-lt"/>
                          <a:ea typeface="+mn-ea"/>
                          <a:cs typeface="+mn-cs"/>
                        </a:rPr>
                        <a:t> </a:t>
                      </a:r>
                      <a:r>
                        <a:rPr lang="en-US" sz="1800" kern="1200" dirty="0" smtClean="0">
                          <a:solidFill>
                            <a:schemeClr val="tx1"/>
                          </a:solidFill>
                          <a:effectLst/>
                          <a:latin typeface="+mn-lt"/>
                          <a:ea typeface="+mn-ea"/>
                          <a:cs typeface="+mn-cs"/>
                        </a:rPr>
                        <a:t>Juvenile Conduct Problems  </a:t>
                      </a:r>
                    </a:p>
                    <a:p>
                      <a:r>
                        <a:rPr lang="en-US" sz="1800" kern="1200" dirty="0" smtClean="0">
                          <a:solidFill>
                            <a:schemeClr val="tx1"/>
                          </a:solidFill>
                          <a:effectLst/>
                          <a:latin typeface="+mn-lt"/>
                          <a:ea typeface="+mn-ea"/>
                          <a:cs typeface="+mn-cs"/>
                        </a:rPr>
                        <a:t>SUB - Substance Abuse  </a:t>
                      </a:r>
                    </a:p>
                    <a:p>
                      <a:r>
                        <a:rPr lang="en-US" sz="1800" kern="1200" dirty="0" smtClean="0">
                          <a:solidFill>
                            <a:schemeClr val="tx1"/>
                          </a:solidFill>
                          <a:effectLst/>
                          <a:latin typeface="+mn-lt"/>
                          <a:ea typeface="+mn-ea"/>
                          <a:cs typeface="+mn-cs"/>
                        </a:rPr>
                        <a:t>AGG - Aggression  </a:t>
                      </a:r>
                    </a:p>
                    <a:p>
                      <a:r>
                        <a:rPr lang="en-US" sz="1800" kern="1200" dirty="0" smtClean="0">
                          <a:solidFill>
                            <a:schemeClr val="tx1"/>
                          </a:solidFill>
                          <a:effectLst/>
                          <a:latin typeface="+mn-lt"/>
                          <a:ea typeface="+mn-ea"/>
                          <a:cs typeface="+mn-cs"/>
                        </a:rPr>
                        <a:t>ACT - Activation</a:t>
                      </a:r>
                      <a:endParaRPr lang="en-US" dirty="0" smtClean="0"/>
                    </a:p>
                  </a:txBody>
                  <a:tcPr/>
                </a:tc>
              </a:tr>
            </a:tbl>
          </a:graphicData>
        </a:graphic>
      </p:graphicFrame>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Tree>
    <p:extLst>
      <p:ext uri="{BB962C8B-B14F-4D97-AF65-F5344CB8AC3E}">
        <p14:creationId xmlns:p14="http://schemas.microsoft.com/office/powerpoint/2010/main" val="4016758414"/>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33</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590654647"/>
              </p:ext>
            </p:extLst>
          </p:nvPr>
        </p:nvGraphicFramePr>
        <p:xfrm>
          <a:off x="2051720" y="116632"/>
          <a:ext cx="4896544" cy="2103120"/>
        </p:xfrm>
        <a:graphic>
          <a:graphicData uri="http://schemas.openxmlformats.org/drawingml/2006/table">
            <a:tbl>
              <a:tblPr firstRow="1" bandRow="1">
                <a:tableStyleId>{3B4B98B0-60AC-42C2-AFA5-B58CD77FA1E5}</a:tableStyleId>
              </a:tblPr>
              <a:tblGrid>
                <a:gridCol w="4896544"/>
              </a:tblGrid>
              <a:tr h="306833">
                <a:tc>
                  <a:txBody>
                    <a:bodyPr/>
                    <a:lstStyle/>
                    <a:p>
                      <a:r>
                        <a:rPr lang="en-US" sz="1800" b="1" kern="1200" dirty="0" smtClean="0">
                          <a:solidFill>
                            <a:schemeClr val="tx1"/>
                          </a:solidFill>
                          <a:effectLst/>
                          <a:latin typeface="+mn-lt"/>
                          <a:ea typeface="+mn-ea"/>
                          <a:cs typeface="+mn-cs"/>
                        </a:rPr>
                        <a:t>Interpersonal Scales</a:t>
                      </a:r>
                      <a:endParaRPr lang="en-US" sz="1800" b="1" kern="1200" dirty="0">
                        <a:solidFill>
                          <a:schemeClr val="tx1"/>
                        </a:solidFill>
                        <a:effectLst/>
                        <a:latin typeface="+mn-lt"/>
                        <a:ea typeface="+mn-ea"/>
                        <a:cs typeface="+mn-cs"/>
                      </a:endParaRPr>
                    </a:p>
                  </a:txBody>
                  <a:tcPr/>
                </a:tc>
              </a:tr>
              <a:tr h="1709391">
                <a:tc>
                  <a:txBody>
                    <a:bodyPr/>
                    <a:lstStyle/>
                    <a:p>
                      <a:pPr algn="l"/>
                      <a:r>
                        <a:rPr lang="en-US" dirty="0" smtClean="0"/>
                        <a:t>FML - Family Problems  </a:t>
                      </a:r>
                    </a:p>
                    <a:p>
                      <a:pPr algn="l"/>
                      <a:r>
                        <a:rPr lang="en-US" dirty="0" smtClean="0"/>
                        <a:t>IPP -   Interpersonal Passivity</a:t>
                      </a:r>
                    </a:p>
                    <a:p>
                      <a:pPr algn="l"/>
                      <a:r>
                        <a:rPr lang="en-US" dirty="0" smtClean="0"/>
                        <a:t>SAV - Social Avoidance  </a:t>
                      </a:r>
                    </a:p>
                    <a:p>
                      <a:pPr algn="l"/>
                      <a:r>
                        <a:rPr lang="en-US" dirty="0" smtClean="0"/>
                        <a:t>SHY - Shyness  </a:t>
                      </a:r>
                    </a:p>
                    <a:p>
                      <a:pPr algn="l"/>
                      <a:r>
                        <a:rPr lang="en-US" dirty="0" smtClean="0"/>
                        <a:t>DSF - </a:t>
                      </a:r>
                      <a:r>
                        <a:rPr lang="en-US" dirty="0" err="1" smtClean="0"/>
                        <a:t>Disaffiliativeness</a:t>
                      </a:r>
                      <a:endParaRPr lang="en-US" dirty="0" smtClean="0"/>
                    </a:p>
                    <a:p>
                      <a:pPr algn="l"/>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3911431"/>
              </p:ext>
            </p:extLst>
          </p:nvPr>
        </p:nvGraphicFramePr>
        <p:xfrm>
          <a:off x="2051720" y="2204865"/>
          <a:ext cx="4896544" cy="1163153"/>
        </p:xfrm>
        <a:graphic>
          <a:graphicData uri="http://schemas.openxmlformats.org/drawingml/2006/table">
            <a:tbl>
              <a:tblPr firstRow="1" bandRow="1">
                <a:tableStyleId>{3B4B98B0-60AC-42C2-AFA5-B58CD77FA1E5}</a:tableStyleId>
              </a:tblPr>
              <a:tblGrid>
                <a:gridCol w="4896544"/>
              </a:tblGrid>
              <a:tr h="437769">
                <a:tc>
                  <a:txBody>
                    <a:bodyPr/>
                    <a:lstStyle/>
                    <a:p>
                      <a:r>
                        <a:rPr lang="en-US" sz="1800" b="1" kern="1200" dirty="0" smtClean="0">
                          <a:solidFill>
                            <a:schemeClr val="tx1"/>
                          </a:solidFill>
                          <a:effectLst/>
                          <a:latin typeface="+mn-lt"/>
                          <a:ea typeface="+mn-ea"/>
                          <a:cs typeface="+mn-cs"/>
                        </a:rPr>
                        <a:t>Interest Scales</a:t>
                      </a:r>
                      <a:endParaRPr lang="en-US" sz="1800" b="1" kern="1200" dirty="0">
                        <a:solidFill>
                          <a:schemeClr val="tx1"/>
                        </a:solidFill>
                        <a:effectLst/>
                        <a:latin typeface="+mn-lt"/>
                        <a:ea typeface="+mn-ea"/>
                        <a:cs typeface="+mn-cs"/>
                      </a:endParaRPr>
                    </a:p>
                  </a:txBody>
                  <a:tcPr/>
                </a:tc>
              </a:tr>
              <a:tr h="725384">
                <a:tc>
                  <a:txBody>
                    <a:bodyPr/>
                    <a:lstStyle/>
                    <a:p>
                      <a:r>
                        <a:rPr lang="en-US" sz="1800" kern="1200" dirty="0" smtClean="0">
                          <a:solidFill>
                            <a:schemeClr val="tx1"/>
                          </a:solidFill>
                          <a:effectLst/>
                          <a:latin typeface="+mn-lt"/>
                          <a:ea typeface="+mn-ea"/>
                          <a:cs typeface="+mn-cs"/>
                        </a:rPr>
                        <a:t>AES -  Aesthetic-Literary Interests  </a:t>
                      </a:r>
                    </a:p>
                    <a:p>
                      <a:r>
                        <a:rPr lang="en-US" sz="1800" kern="1200" dirty="0" smtClean="0">
                          <a:solidFill>
                            <a:schemeClr val="tx1"/>
                          </a:solidFill>
                          <a:effectLst/>
                          <a:latin typeface="+mn-lt"/>
                          <a:ea typeface="+mn-ea"/>
                          <a:cs typeface="+mn-cs"/>
                        </a:rPr>
                        <a:t>MEC - Mechanical-Physical Interests</a:t>
                      </a:r>
                    </a:p>
                  </a:txBody>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7375620"/>
              </p:ext>
            </p:extLst>
          </p:nvPr>
        </p:nvGraphicFramePr>
        <p:xfrm>
          <a:off x="2051720" y="3356992"/>
          <a:ext cx="4896544" cy="2723768"/>
        </p:xfrm>
        <a:graphic>
          <a:graphicData uri="http://schemas.openxmlformats.org/drawingml/2006/table">
            <a:tbl>
              <a:tblPr firstRow="1" bandRow="1">
                <a:tableStyleId>{3B4B98B0-60AC-42C2-AFA5-B58CD77FA1E5}</a:tableStyleId>
              </a:tblPr>
              <a:tblGrid>
                <a:gridCol w="4896544"/>
              </a:tblGrid>
              <a:tr h="712088">
                <a:tc>
                  <a:txBody>
                    <a:bodyPr/>
                    <a:lstStyle/>
                    <a:p>
                      <a:r>
                        <a:rPr lang="en-US" sz="1800" b="1" kern="1200" dirty="0" smtClean="0">
                          <a:solidFill>
                            <a:schemeClr val="tx1"/>
                          </a:solidFill>
                          <a:effectLst/>
                          <a:latin typeface="+mn-lt"/>
                          <a:ea typeface="+mn-ea"/>
                          <a:cs typeface="+mn-cs"/>
                        </a:rPr>
                        <a:t>PSY-5 (Personality Psychopathology Five) Scales, Revised</a:t>
                      </a:r>
                      <a:endParaRPr lang="en-US" sz="1800" b="1" kern="1200" dirty="0">
                        <a:solidFill>
                          <a:schemeClr val="tx1"/>
                        </a:solidFill>
                        <a:effectLst/>
                        <a:latin typeface="+mn-lt"/>
                        <a:ea typeface="+mn-ea"/>
                        <a:cs typeface="+mn-cs"/>
                      </a:endParaRPr>
                    </a:p>
                  </a:txBody>
                  <a:tcPr/>
                </a:tc>
              </a:tr>
              <a:tr h="432048">
                <a:tc>
                  <a:txBody>
                    <a:bodyPr/>
                    <a:lstStyle/>
                    <a:p>
                      <a:r>
                        <a:rPr lang="en-US" dirty="0" smtClean="0"/>
                        <a:t>AGGR-r - Aggressiveness-Revised  </a:t>
                      </a:r>
                    </a:p>
                    <a:p>
                      <a:r>
                        <a:rPr lang="en-US" dirty="0" smtClean="0"/>
                        <a:t>PSYC-r - Psychoticism-Revised  </a:t>
                      </a:r>
                    </a:p>
                    <a:p>
                      <a:r>
                        <a:rPr lang="en-US" dirty="0" smtClean="0"/>
                        <a:t>DISC-r -  </a:t>
                      </a:r>
                      <a:r>
                        <a:rPr lang="en-US" dirty="0" err="1" smtClean="0"/>
                        <a:t>Disconstraint</a:t>
                      </a:r>
                      <a:r>
                        <a:rPr lang="en-US" dirty="0" smtClean="0"/>
                        <a:t>-Revised  </a:t>
                      </a:r>
                    </a:p>
                    <a:p>
                      <a:r>
                        <a:rPr lang="en-US" dirty="0" smtClean="0"/>
                        <a:t>NEGE-r -Negative Emotionality / Neuroticism - Revised  </a:t>
                      </a:r>
                    </a:p>
                    <a:p>
                      <a:r>
                        <a:rPr lang="en-US" dirty="0" smtClean="0"/>
                        <a:t>INTR-r -   Introversion / Low Positive Emotionality-Revised</a:t>
                      </a:r>
                    </a:p>
                  </a:txBody>
                  <a:tcPr/>
                </a:tc>
              </a:tr>
            </a:tbl>
          </a:graphicData>
        </a:graphic>
      </p:graphicFrame>
      <p:sp>
        <p:nvSpPr>
          <p:cNvPr id="6" name="Flowchart: Manual Input 5"/>
          <p:cNvSpPr/>
          <p:nvPr/>
        </p:nvSpPr>
        <p:spPr>
          <a:xfrm rot="5400000">
            <a:off x="-2511152" y="2511152"/>
            <a:ext cx="6858000" cy="1835696"/>
          </a:xfrm>
          <a:prstGeom prst="flowChartManualIn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http://images.clipartpanda.com/swirl-designs-png-swirl11.png"/>
          <p:cNvPicPr>
            <a:picLocks noChangeAspect="1" noChangeArrowheads="1"/>
          </p:cNvPicPr>
          <p:nvPr/>
        </p:nvPicPr>
        <p:blipFill>
          <a:blip r:embed="rId3"/>
          <a:srcRect/>
          <a:stretch>
            <a:fillRect/>
          </a:stretch>
        </p:blipFill>
        <p:spPr bwMode="auto">
          <a:xfrm rot="6262044">
            <a:off x="-2087509" y="2155114"/>
            <a:ext cx="6408712" cy="2374921"/>
          </a:xfrm>
          <a:prstGeom prst="rect">
            <a:avLst/>
          </a:prstGeom>
          <a:noFill/>
        </p:spPr>
      </p:pic>
    </p:spTree>
    <p:extLst>
      <p:ext uri="{BB962C8B-B14F-4D97-AF65-F5344CB8AC3E}">
        <p14:creationId xmlns:p14="http://schemas.microsoft.com/office/powerpoint/2010/main" val="601600163"/>
      </p:ext>
    </p:extLst>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prstGeom prst="rect">
            <a:avLst/>
          </a:prstGeom>
        </p:spPr>
        <p:txBody>
          <a:bodyPr lIns="91425" tIns="91425" rIns="91425" bIns="91425" anchor="b" anchorCtr="0">
            <a:noAutofit/>
          </a:bodyPr>
          <a:lstStyle/>
          <a:p>
            <a:r>
              <a:rPr lang="en" sz="3600" b="1" dirty="0" smtClean="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rPr>
              <a:t>Statistics</a:t>
            </a:r>
            <a:endParaRPr lang="en" sz="3600" b="1" dirty="0">
              <a:solidFill>
                <a:schemeClr val="accent1">
                  <a:lumMod val="50000"/>
                </a:schemeClr>
              </a:solidFill>
              <a:effectLst>
                <a:outerShdw blurRad="38100" dist="38100" dir="2700000" algn="tl">
                  <a:srgbClr val="000000">
                    <a:alpha val="43137"/>
                  </a:srgbClr>
                </a:outerShdw>
              </a:effectLst>
              <a:latin typeface="Arial"/>
              <a:ea typeface="Arial"/>
              <a:cs typeface="Arial"/>
              <a:sym typeface="Arial"/>
            </a:endParaRPr>
          </a:p>
        </p:txBody>
      </p:sp>
      <p:pic>
        <p:nvPicPr>
          <p:cNvPr id="23" name="Content Placeholder 22"/>
          <p:cNvPicPr>
            <a:picLocks noGrp="1" noChangeAspect="1"/>
          </p:cNvPicPr>
          <p:nvPr>
            <p:ph idx="1"/>
          </p:nvPr>
        </p:nvPicPr>
        <p:blipFill>
          <a:blip r:embed="rId3"/>
          <a:stretch>
            <a:fillRect/>
          </a:stretch>
        </p:blipFill>
        <p:spPr>
          <a:xfrm flipH="1">
            <a:off x="820500" y="3844621"/>
            <a:ext cx="1144557" cy="1890923"/>
          </a:xfrm>
          <a:prstGeom prst="rect">
            <a:avLst/>
          </a:prstGeom>
        </p:spPr>
      </p:pic>
      <p:sp>
        <p:nvSpPr>
          <p:cNvPr id="22" name="Arc 21"/>
          <p:cNvSpPr/>
          <p:nvPr/>
        </p:nvSpPr>
        <p:spPr>
          <a:xfrm>
            <a:off x="1192469" y="3874943"/>
            <a:ext cx="1500207" cy="3709435"/>
          </a:xfrm>
          <a:prstGeom prst="arc">
            <a:avLst>
              <a:gd name="adj1" fmla="val 16122598"/>
              <a:gd name="adj2" fmla="val 0"/>
            </a:avLst>
          </a:prstGeom>
          <a:solidFill>
            <a:schemeClr val="tx2"/>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p:cNvSpPr/>
          <p:nvPr/>
        </p:nvSpPr>
        <p:spPr>
          <a:xfrm>
            <a:off x="2177778" y="3816127"/>
            <a:ext cx="1798781" cy="3778234"/>
          </a:xfrm>
          <a:prstGeom prst="arc">
            <a:avLst>
              <a:gd name="adj1" fmla="val 16200000"/>
              <a:gd name="adj2" fmla="val 213470"/>
            </a:avLst>
          </a:prstGeom>
          <a:solidFill>
            <a:schemeClr val="accent2">
              <a:lumMod val="75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5" name="Picture 24"/>
          <p:cNvPicPr>
            <a:picLocks noChangeAspect="1"/>
          </p:cNvPicPr>
          <p:nvPr/>
        </p:nvPicPr>
        <p:blipFill>
          <a:blip r:embed="rId4"/>
          <a:stretch>
            <a:fillRect/>
          </a:stretch>
        </p:blipFill>
        <p:spPr>
          <a:xfrm flipH="1">
            <a:off x="2042550" y="3834283"/>
            <a:ext cx="986544" cy="1896020"/>
          </a:xfrm>
          <a:prstGeom prst="rect">
            <a:avLst/>
          </a:prstGeom>
          <a:noFill/>
        </p:spPr>
      </p:pic>
      <p:cxnSp>
        <p:nvCxnSpPr>
          <p:cNvPr id="27" name="Straight Connector 26"/>
          <p:cNvCxnSpPr/>
          <p:nvPr/>
        </p:nvCxnSpPr>
        <p:spPr>
          <a:xfrm>
            <a:off x="691244" y="5729661"/>
            <a:ext cx="3744416" cy="0"/>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91244" y="3834926"/>
            <a:ext cx="0" cy="1894735"/>
          </a:xfrm>
          <a:prstGeom prst="line">
            <a:avLst/>
          </a:prstGeom>
          <a:ln w="76200">
            <a:solidFill>
              <a:schemeClr val="tx1"/>
            </a:solidFill>
            <a:headEnd type="arrow"/>
            <a:tailEnd type="ova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H="1">
            <a:off x="1931972" y="3815733"/>
            <a:ext cx="10032" cy="2325879"/>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H="1">
            <a:off x="3028219" y="3782466"/>
            <a:ext cx="39289" cy="2359146"/>
          </a:xfrm>
          <a:prstGeom prst="line">
            <a:avLst/>
          </a:prstGeom>
          <a:ln w="76200">
            <a:solidFill>
              <a:srgbClr val="92D05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84" name="TextBox 183"/>
          <p:cNvSpPr txBox="1"/>
          <p:nvPr/>
        </p:nvSpPr>
        <p:spPr>
          <a:xfrm>
            <a:off x="1704737" y="6141612"/>
            <a:ext cx="671055" cy="553998"/>
          </a:xfrm>
          <a:prstGeom prst="rect">
            <a:avLst/>
          </a:prstGeom>
          <a:noFill/>
        </p:spPr>
        <p:txBody>
          <a:bodyPr wrap="square" rtlCol="0">
            <a:spAutoFit/>
          </a:bodyPr>
          <a:lstStyle/>
          <a:p>
            <a:r>
              <a:rPr lang="en-US" sz="1600" b="1" dirty="0" smtClean="0"/>
              <a:t>M</a:t>
            </a:r>
            <a:r>
              <a:rPr lang="en-US" sz="1200" b="1" dirty="0" smtClean="0"/>
              <a:t>1</a:t>
            </a:r>
            <a:endParaRPr lang="en-US" sz="1600" b="1" dirty="0" smtClean="0"/>
          </a:p>
          <a:p>
            <a:endParaRPr lang="en-US" dirty="0" smtClean="0"/>
          </a:p>
        </p:txBody>
      </p:sp>
      <p:sp>
        <p:nvSpPr>
          <p:cNvPr id="188" name="TextBox 187"/>
          <p:cNvSpPr txBox="1"/>
          <p:nvPr/>
        </p:nvSpPr>
        <p:spPr>
          <a:xfrm>
            <a:off x="2773308" y="6141612"/>
            <a:ext cx="504056" cy="338554"/>
          </a:xfrm>
          <a:prstGeom prst="rect">
            <a:avLst/>
          </a:prstGeom>
          <a:noFill/>
        </p:spPr>
        <p:txBody>
          <a:bodyPr wrap="square" rtlCol="0">
            <a:spAutoFit/>
          </a:bodyPr>
          <a:lstStyle/>
          <a:p>
            <a:r>
              <a:rPr lang="en-US" sz="1600" b="1" dirty="0" smtClean="0"/>
              <a:t>M</a:t>
            </a:r>
            <a:r>
              <a:rPr lang="en-US" sz="1200" b="1" dirty="0"/>
              <a:t>2</a:t>
            </a:r>
            <a:endParaRPr lang="en-US" sz="1600" b="1" dirty="0"/>
          </a:p>
        </p:txBody>
      </p:sp>
      <p:cxnSp>
        <p:nvCxnSpPr>
          <p:cNvPr id="195" name="Straight Connector 194"/>
          <p:cNvCxnSpPr/>
          <p:nvPr/>
        </p:nvCxnSpPr>
        <p:spPr>
          <a:xfrm flipH="1">
            <a:off x="1931972" y="3874943"/>
            <a:ext cx="1096247" cy="18198"/>
          </a:xfrm>
          <a:prstGeom prst="line">
            <a:avLst/>
          </a:prstGeom>
          <a:ln w="57150">
            <a:solidFill>
              <a:srgbClr val="92D05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965057" y="4452504"/>
            <a:ext cx="1102451" cy="0"/>
          </a:xfrm>
          <a:prstGeom prst="line">
            <a:avLst/>
          </a:prstGeom>
          <a:ln w="57150">
            <a:solidFill>
              <a:srgbClr val="92D05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flipH="1" flipV="1">
            <a:off x="2004344" y="4994474"/>
            <a:ext cx="1023875" cy="22640"/>
          </a:xfrm>
          <a:prstGeom prst="line">
            <a:avLst/>
          </a:prstGeom>
          <a:ln w="57150">
            <a:solidFill>
              <a:srgbClr val="92D05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977922" y="5497022"/>
            <a:ext cx="897154" cy="0"/>
          </a:xfrm>
          <a:prstGeom prst="line">
            <a:avLst/>
          </a:prstGeom>
          <a:ln w="57150">
            <a:solidFill>
              <a:srgbClr val="92D05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08" name="TextBox 207"/>
          <p:cNvSpPr txBox="1"/>
          <p:nvPr/>
        </p:nvSpPr>
        <p:spPr>
          <a:xfrm>
            <a:off x="374271" y="1540167"/>
            <a:ext cx="5426780" cy="1631216"/>
          </a:xfrm>
          <a:prstGeom prst="rect">
            <a:avLst/>
          </a:prstGeom>
          <a:noFill/>
        </p:spPr>
        <p:txBody>
          <a:bodyPr wrap="square" rtlCol="0">
            <a:spAutoFit/>
          </a:bodyPr>
          <a:lstStyle/>
          <a:p>
            <a:r>
              <a:rPr lang="en-US" sz="2500" b="1" dirty="0" smtClean="0">
                <a:latin typeface="Calibri" panose="020F0502020204030204" pitchFamily="34" charset="0"/>
              </a:rPr>
              <a:t>*Independent Samples t-test:</a:t>
            </a:r>
          </a:p>
          <a:p>
            <a:pPr marL="342900" indent="-342900">
              <a:buFont typeface="Arial" panose="020B0604020202020204" pitchFamily="34" charset="0"/>
              <a:buChar char="•"/>
            </a:pPr>
            <a:r>
              <a:rPr lang="en-US" sz="2500" i="1" dirty="0" smtClean="0">
                <a:latin typeface="Calibri" panose="020F0502020204030204" pitchFamily="34" charset="0"/>
              </a:rPr>
              <a:t>Statistical significance </a:t>
            </a:r>
            <a:r>
              <a:rPr lang="en-US" sz="2500" dirty="0" smtClean="0">
                <a:latin typeface="Calibri" panose="020F0502020204030204" pitchFamily="34" charset="0"/>
              </a:rPr>
              <a:t>(</a:t>
            </a:r>
            <a:r>
              <a:rPr lang="en-US" sz="2500" i="1" dirty="0" smtClean="0">
                <a:latin typeface="Calibri" panose="020F0502020204030204" pitchFamily="34" charset="0"/>
              </a:rPr>
              <a:t>p</a:t>
            </a:r>
            <a:r>
              <a:rPr lang="en-US" sz="2500" dirty="0" smtClean="0">
                <a:latin typeface="Calibri" panose="020F0502020204030204" pitchFamily="34" charset="0"/>
              </a:rPr>
              <a:t> &lt; .05)</a:t>
            </a:r>
          </a:p>
          <a:p>
            <a:pPr marL="342900" indent="-342900">
              <a:buFont typeface="Arial" panose="020B0604020202020204" pitchFamily="34" charset="0"/>
              <a:buChar char="•"/>
            </a:pPr>
            <a:r>
              <a:rPr lang="en-US" sz="2500" dirty="0" smtClean="0">
                <a:latin typeface="Calibri" panose="020F0502020204030204" pitchFamily="34" charset="0"/>
              </a:rPr>
              <a:t>Comparing means of independent samples</a:t>
            </a:r>
            <a:endParaRPr lang="en-US" sz="2500" dirty="0">
              <a:latin typeface="Calibri" panose="020F0502020204030204" pitchFamily="34" charset="0"/>
            </a:endParaRPr>
          </a:p>
        </p:txBody>
      </p:sp>
      <p:sp>
        <p:nvSpPr>
          <p:cNvPr id="210" name="TextBox 209"/>
          <p:cNvSpPr txBox="1"/>
          <p:nvPr/>
        </p:nvSpPr>
        <p:spPr>
          <a:xfrm>
            <a:off x="5286102" y="3429000"/>
            <a:ext cx="3424122" cy="2154436"/>
          </a:xfrm>
          <a:prstGeom prst="rect">
            <a:avLst/>
          </a:prstGeom>
          <a:noFill/>
          <a:ln>
            <a:solidFill>
              <a:schemeClr val="tx1"/>
            </a:solidFill>
          </a:ln>
        </p:spPr>
        <p:txBody>
          <a:bodyPr wrap="square" rtlCol="0">
            <a:spAutoFit/>
          </a:bodyPr>
          <a:lstStyle/>
          <a:p>
            <a:pPr algn="ctr"/>
            <a:r>
              <a:rPr lang="en-US" sz="2400" u="sng" dirty="0" smtClean="0"/>
              <a:t>Hedges' </a:t>
            </a:r>
            <a:r>
              <a:rPr lang="en-US" sz="2400" i="1" u="sng" dirty="0" smtClean="0"/>
              <a:t>g</a:t>
            </a:r>
            <a:r>
              <a:rPr lang="en-US" sz="2400" u="sng" dirty="0" smtClean="0"/>
              <a:t> values</a:t>
            </a:r>
          </a:p>
          <a:p>
            <a:pPr marL="342900" indent="-342900">
              <a:buFont typeface="Arial" panose="020B0604020202020204" pitchFamily="34" charset="0"/>
              <a:buChar char="•"/>
            </a:pPr>
            <a:r>
              <a:rPr lang="en-US" sz="2400" i="1" dirty="0" smtClean="0"/>
              <a:t>Practical significance</a:t>
            </a:r>
          </a:p>
          <a:p>
            <a:pPr marL="285750" lvl="3" indent="-285750">
              <a:buFont typeface="Arial" panose="020B0604020202020204" pitchFamily="34" charset="0"/>
              <a:buChar char="•"/>
            </a:pPr>
            <a:r>
              <a:rPr lang="en-US" sz="2400" dirty="0" smtClean="0"/>
              <a:t>Small: </a:t>
            </a:r>
            <a:r>
              <a:rPr lang="en-US" sz="2400" b="1" dirty="0" smtClean="0"/>
              <a:t>.20-.49</a:t>
            </a:r>
          </a:p>
          <a:p>
            <a:pPr marL="285750" lvl="1" indent="-285750">
              <a:buFont typeface="Arial" panose="020B0604020202020204" pitchFamily="34" charset="0"/>
              <a:buChar char="•"/>
            </a:pPr>
            <a:r>
              <a:rPr lang="en-US" sz="2400" dirty="0" smtClean="0"/>
              <a:t>Medium: </a:t>
            </a:r>
            <a:r>
              <a:rPr lang="en-US" sz="2400" b="1" dirty="0" smtClean="0"/>
              <a:t>.50-.79</a:t>
            </a:r>
          </a:p>
          <a:p>
            <a:pPr marL="285750" indent="-285750">
              <a:buFont typeface="Arial" panose="020B0604020202020204" pitchFamily="34" charset="0"/>
              <a:buChar char="•"/>
            </a:pPr>
            <a:r>
              <a:rPr lang="en-US" sz="2400" dirty="0" smtClean="0"/>
              <a:t>Large: </a:t>
            </a:r>
            <a:r>
              <a:rPr lang="en-US" sz="2400" b="1" dirty="0" smtClean="0"/>
              <a:t>.80+</a:t>
            </a:r>
          </a:p>
          <a:p>
            <a:endParaRPr lang="en-US" dirty="0"/>
          </a:p>
        </p:txBody>
      </p:sp>
      <p:sp>
        <p:nvSpPr>
          <p:cNvPr id="211" name="Rectangle 210"/>
          <p:cNvSpPr/>
          <p:nvPr/>
        </p:nvSpPr>
        <p:spPr>
          <a:xfrm>
            <a:off x="395536" y="3429000"/>
            <a:ext cx="4104456" cy="3133697"/>
          </a:xfrm>
          <a:prstGeom prst="rect">
            <a:avLst/>
          </a:prstGeom>
          <a:noFill/>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34</a:t>
            </a:fld>
            <a:endParaRPr lang="en"/>
          </a:p>
        </p:txBody>
      </p:sp>
    </p:spTree>
    <p:extLst>
      <p:ext uri="{BB962C8B-B14F-4D97-AF65-F5344CB8AC3E}">
        <p14:creationId xmlns:p14="http://schemas.microsoft.com/office/powerpoint/2010/main" val="1691827226"/>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1044624" y="260648"/>
          <a:ext cx="9144000" cy="5690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2133600" y="6152378"/>
            <a:ext cx="1981200" cy="553222"/>
            <a:chOff x="614213" y="8661503"/>
            <a:chExt cx="1106444" cy="553222"/>
          </a:xfrm>
          <a:scene3d>
            <a:camera prst="orthographicFront"/>
            <a:lightRig rig="flat" dir="t"/>
          </a:scene3d>
        </p:grpSpPr>
        <p:sp>
          <p:nvSpPr>
            <p:cNvPr id="6" name="Rectangle 5"/>
            <p:cNvSpPr/>
            <p:nvPr/>
          </p:nvSpPr>
          <p:spPr>
            <a:xfrm>
              <a:off x="614213" y="8661503"/>
              <a:ext cx="1106444" cy="553222"/>
            </a:xfrm>
            <a:prstGeom prst="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en-US"/>
            </a:p>
          </p:txBody>
        </p:sp>
        <p:sp>
          <p:nvSpPr>
            <p:cNvPr id="7" name="Rectangle 6"/>
            <p:cNvSpPr/>
            <p:nvPr/>
          </p:nvSpPr>
          <p:spPr>
            <a:xfrm>
              <a:off x="614213" y="8661503"/>
              <a:ext cx="1106444" cy="55322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dirty="0" smtClean="0"/>
                <a:t>NEGE-r</a:t>
              </a:r>
              <a:endParaRPr lang="en-US" sz="3600" kern="1200" dirty="0"/>
            </a:p>
          </p:txBody>
        </p:sp>
      </p:grpSp>
      <p:grpSp>
        <p:nvGrpSpPr>
          <p:cNvPr id="8" name="Group 7"/>
          <p:cNvGrpSpPr/>
          <p:nvPr/>
        </p:nvGrpSpPr>
        <p:grpSpPr>
          <a:xfrm>
            <a:off x="4419600" y="6152378"/>
            <a:ext cx="1981200" cy="553222"/>
            <a:chOff x="614213" y="8661503"/>
            <a:chExt cx="1106444" cy="553222"/>
          </a:xfrm>
          <a:solidFill>
            <a:schemeClr val="accent2"/>
          </a:solidFill>
          <a:scene3d>
            <a:camera prst="orthographicFront"/>
            <a:lightRig rig="flat" dir="t"/>
          </a:scene3d>
        </p:grpSpPr>
        <p:sp>
          <p:nvSpPr>
            <p:cNvPr id="9" name="Rectangle 8"/>
            <p:cNvSpPr/>
            <p:nvPr/>
          </p:nvSpPr>
          <p:spPr>
            <a:xfrm>
              <a:off x="614213" y="8661503"/>
              <a:ext cx="1106444" cy="553222"/>
            </a:xfrm>
            <a:prstGeom prst="rect">
              <a:avLst/>
            </a:prstGeom>
            <a:grpFill/>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en-US"/>
            </a:p>
          </p:txBody>
        </p:sp>
        <p:sp>
          <p:nvSpPr>
            <p:cNvPr id="10" name="Rectangle 9"/>
            <p:cNvSpPr/>
            <p:nvPr/>
          </p:nvSpPr>
          <p:spPr>
            <a:xfrm>
              <a:off x="614213" y="8661503"/>
              <a:ext cx="1106444" cy="553222"/>
            </a:xfrm>
            <a:prstGeom prst="rect">
              <a:avLst/>
            </a:prstGeom>
            <a:solidFill>
              <a:schemeClr val="accent3"/>
            </a:solidFill>
            <a:sp3d/>
          </p:spPr>
          <p:style>
            <a:lnRef idx="0">
              <a:scrgbClr r="0" g="0" b="0"/>
            </a:lnRef>
            <a:fillRef idx="0">
              <a:scrgbClr r="0" g="0" b="0"/>
            </a:fillRef>
            <a:effectRef idx="0">
              <a:scrgbClr r="0" g="0" b="0"/>
            </a:effectRef>
            <a:fontRef idx="minor">
              <a:schemeClr val="dk1"/>
            </a:fontRef>
          </p:style>
          <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dirty="0" smtClean="0"/>
                <a:t>PSYC-r</a:t>
              </a:r>
              <a:endParaRPr lang="en-US" sz="3600" kern="1200" dirty="0"/>
            </a:p>
          </p:txBody>
        </p:sp>
      </p:grpSp>
      <p:grpSp>
        <p:nvGrpSpPr>
          <p:cNvPr id="14" name="Group 13"/>
          <p:cNvGrpSpPr/>
          <p:nvPr/>
        </p:nvGrpSpPr>
        <p:grpSpPr>
          <a:xfrm>
            <a:off x="0" y="5333995"/>
            <a:ext cx="1981200" cy="914407"/>
            <a:chOff x="614213" y="8661503"/>
            <a:chExt cx="1106444" cy="565485"/>
          </a:xfrm>
          <a:scene3d>
            <a:camera prst="orthographicFront"/>
            <a:lightRig rig="flat" dir="t"/>
          </a:scene3d>
        </p:grpSpPr>
        <p:sp>
          <p:nvSpPr>
            <p:cNvPr id="15" name="Rectangle 14"/>
            <p:cNvSpPr/>
            <p:nvPr/>
          </p:nvSpPr>
          <p:spPr>
            <a:xfrm>
              <a:off x="614213" y="8661503"/>
              <a:ext cx="1106444" cy="553222"/>
            </a:xfrm>
            <a:prstGeom prst="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en-US"/>
            </a:p>
          </p:txBody>
        </p:sp>
        <p:sp>
          <p:nvSpPr>
            <p:cNvPr id="16" name="Rectangle 15"/>
            <p:cNvSpPr/>
            <p:nvPr/>
          </p:nvSpPr>
          <p:spPr>
            <a:xfrm>
              <a:off x="614213" y="8673766"/>
              <a:ext cx="1106444" cy="55322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dirty="0" smtClean="0"/>
                <a:t>IPP, SAV, SHY, DSF</a:t>
              </a:r>
              <a:endParaRPr lang="en-US" sz="3600" kern="1200" dirty="0"/>
            </a:p>
          </p:txBody>
        </p:sp>
      </p:grpSp>
      <p:sp>
        <p:nvSpPr>
          <p:cNvPr id="2" name="TextBox 1"/>
          <p:cNvSpPr txBox="1"/>
          <p:nvPr/>
        </p:nvSpPr>
        <p:spPr>
          <a:xfrm>
            <a:off x="4654116" y="3953322"/>
            <a:ext cx="1512168" cy="1015663"/>
          </a:xfrm>
          <a:prstGeom prst="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2000" dirty="0" smtClean="0"/>
              <a:t>Normative:</a:t>
            </a:r>
          </a:p>
          <a:p>
            <a:r>
              <a:rPr lang="en-US" sz="2000" dirty="0" smtClean="0"/>
              <a:t>Mean= 50</a:t>
            </a:r>
          </a:p>
          <a:p>
            <a:endParaRPr lang="en-US" sz="2000" dirty="0"/>
          </a:p>
        </p:txBody>
      </p:sp>
      <p:sp>
        <p:nvSpPr>
          <p:cNvPr id="3" name="TextBox 2"/>
          <p:cNvSpPr txBox="1"/>
          <p:nvPr/>
        </p:nvSpPr>
        <p:spPr>
          <a:xfrm>
            <a:off x="6400800" y="3916682"/>
            <a:ext cx="2491680" cy="1015663"/>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000" dirty="0" smtClean="0"/>
              <a:t>Clinically Significant:</a:t>
            </a:r>
          </a:p>
          <a:p>
            <a:r>
              <a:rPr lang="en-US" sz="2000" dirty="0" smtClean="0"/>
              <a:t>Mean</a:t>
            </a:r>
            <a:r>
              <a:rPr lang="en-US" sz="2000" dirty="0"/>
              <a:t> ≥ </a:t>
            </a:r>
            <a:r>
              <a:rPr lang="en-US" sz="2000" dirty="0" smtClean="0"/>
              <a:t>65</a:t>
            </a:r>
          </a:p>
          <a:p>
            <a:endParaRPr lang="en-US" sz="2000" dirty="0"/>
          </a:p>
        </p:txBody>
      </p:sp>
      <p:sp>
        <p:nvSpPr>
          <p:cNvPr id="11" name="Slide Number Placeholder 10"/>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35</a:t>
            </a:fld>
            <a:endParaRPr lang="en"/>
          </a:p>
        </p:txBody>
      </p:sp>
    </p:spTree>
    <p:extLst>
      <p:ext uri="{BB962C8B-B14F-4D97-AF65-F5344CB8AC3E}">
        <p14:creationId xmlns:p14="http://schemas.microsoft.com/office/powerpoint/2010/main" val="132207992"/>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Paraphilic Disorders</a:t>
            </a:r>
            <a:endParaRPr lang="en-US" sz="3600" b="1" dirty="0">
              <a:solidFill>
                <a:schemeClr val="accent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268760"/>
            <a:ext cx="8229600" cy="4896544"/>
          </a:xfrm>
        </p:spPr>
        <p:txBody>
          <a:bodyPr>
            <a:noAutofit/>
          </a:bodyPr>
          <a:lstStyle/>
          <a:p>
            <a:r>
              <a:rPr lang="en-US" sz="2700" dirty="0" smtClean="0"/>
              <a:t>To be diagnosed with a paraphilic disorder people with atypical sexual interests must:</a:t>
            </a:r>
          </a:p>
          <a:p>
            <a:pPr lvl="1">
              <a:buFont typeface="Courier New" panose="02070309020205020404" pitchFamily="49" charset="0"/>
              <a:buChar char="o"/>
            </a:pPr>
            <a:r>
              <a:rPr lang="en-US" sz="2700" dirty="0" smtClean="0"/>
              <a:t>feel </a:t>
            </a:r>
            <a:r>
              <a:rPr lang="en-US" sz="2700" b="1" i="1" dirty="0" smtClean="0"/>
              <a:t>personal </a:t>
            </a:r>
            <a:r>
              <a:rPr lang="en-US" sz="2700" b="1" i="1" dirty="0"/>
              <a:t>distress </a:t>
            </a:r>
            <a:r>
              <a:rPr lang="en-US" sz="2700" dirty="0"/>
              <a:t>about their interest, </a:t>
            </a:r>
            <a:endParaRPr lang="en-US" sz="2700" dirty="0" smtClean="0"/>
          </a:p>
          <a:p>
            <a:pPr marL="457200" lvl="1" indent="0">
              <a:buNone/>
            </a:pPr>
            <a:r>
              <a:rPr lang="en-US" sz="2700" i="1" u="sng" dirty="0" smtClean="0"/>
              <a:t>OR</a:t>
            </a:r>
          </a:p>
          <a:p>
            <a:pPr lvl="1">
              <a:buFont typeface="Courier New" panose="02070309020205020404" pitchFamily="49" charset="0"/>
              <a:buChar char="o"/>
            </a:pPr>
            <a:r>
              <a:rPr lang="en-US" sz="2700" dirty="0" smtClean="0"/>
              <a:t>have </a:t>
            </a:r>
            <a:r>
              <a:rPr lang="en-US" sz="2700" dirty="0"/>
              <a:t>a sexual desire or behavior that </a:t>
            </a:r>
            <a:r>
              <a:rPr lang="en-US" sz="2700" b="1" i="1" dirty="0"/>
              <a:t>involves another person’s psychological distress</a:t>
            </a:r>
            <a:r>
              <a:rPr lang="en-US" sz="2700" dirty="0"/>
              <a:t>, injury, or death, or a desire for sexual behaviors involving unwilling persons or persons unable to give legal consent. </a:t>
            </a:r>
          </a:p>
          <a:p>
            <a:pPr marL="514350" indent="-457200"/>
            <a:r>
              <a:rPr lang="en-US" sz="2700" dirty="0"/>
              <a:t>Examples include: exhibitionistic disorder and voyeuristic </a:t>
            </a:r>
            <a:r>
              <a:rPr lang="en-US" sz="2700" dirty="0" smtClean="0"/>
              <a:t>disorder.</a:t>
            </a:r>
            <a:endParaRPr lang="en-US" sz="2700" dirty="0"/>
          </a:p>
        </p:txBody>
      </p:sp>
      <p:sp>
        <p:nvSpPr>
          <p:cNvPr id="4" name="Slide Number Placeholder 3"/>
          <p:cNvSpPr>
            <a:spLocks noGrp="1"/>
          </p:cNvSpPr>
          <p:nvPr>
            <p:ph type="sldNum" sz="quarter" idx="12"/>
          </p:nvPr>
        </p:nvSpPr>
        <p:spPr/>
        <p:txBody>
          <a:bodyPr/>
          <a:lstStyle/>
          <a:p>
            <a:pPr>
              <a:spcBef>
                <a:spcPts val="0"/>
              </a:spcBef>
              <a:buNone/>
            </a:pPr>
            <a:fld id="{00000000-1234-1234-1234-123412341234}" type="slidenum">
              <a:rPr lang="en" smtClean="0"/>
              <a:pPr>
                <a:spcBef>
                  <a:spcPts val="0"/>
                </a:spcBef>
                <a:buNone/>
              </a:pPr>
              <a:t>36</a:t>
            </a:fld>
            <a:endParaRPr lang="en"/>
          </a:p>
        </p:txBody>
      </p:sp>
    </p:spTree>
    <p:extLst>
      <p:ext uri="{BB962C8B-B14F-4D97-AF65-F5344CB8AC3E}">
        <p14:creationId xmlns:p14="http://schemas.microsoft.com/office/powerpoint/2010/main" val="65515400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4312</TotalTime>
  <Words>4290</Words>
  <Application>Microsoft Office PowerPoint</Application>
  <PresentationFormat>On-screen Show (4:3)</PresentationFormat>
  <Paragraphs>1306</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Courier New</vt:lpstr>
      <vt:lpstr>Times New Roman</vt:lpstr>
      <vt:lpstr>Office Theme</vt:lpstr>
      <vt:lpstr>Construct Validity of MMPI-2-RF Scales in a Forensic Inpatient Hospital Setting</vt:lpstr>
      <vt:lpstr>MMPI-2-RF</vt:lpstr>
      <vt:lpstr>Research Question</vt:lpstr>
      <vt:lpstr>Past Research</vt:lpstr>
      <vt:lpstr>Psychopathology  in Mood vs. Psychotic Disorders</vt:lpstr>
      <vt:lpstr>Psychopathology  in Sex Offenders</vt:lpstr>
      <vt:lpstr>Current Study</vt:lpstr>
      <vt:lpstr>Study 1 Mood vs. Psychotic Disorders</vt:lpstr>
      <vt:lpstr>Study 1 Sample Demographics</vt:lpstr>
      <vt:lpstr>Study 1 Method</vt:lpstr>
      <vt:lpstr>Study 1 Hypothesis 1</vt:lpstr>
      <vt:lpstr>Study 1 Hypothesis 2</vt:lpstr>
      <vt:lpstr>PowerPoint Presentation</vt:lpstr>
      <vt:lpstr>PowerPoint Presentation</vt:lpstr>
      <vt:lpstr>PowerPoint Presentation</vt:lpstr>
      <vt:lpstr>PowerPoint Presentation</vt:lpstr>
      <vt:lpstr>PowerPoint Presentation</vt:lpstr>
      <vt:lpstr>Study 2</vt:lpstr>
      <vt:lpstr>Study 2 Hypotheses</vt:lpstr>
      <vt:lpstr>Study 2 Method</vt:lpstr>
      <vt:lpstr>PowerPoint Presentation</vt:lpstr>
      <vt:lpstr>PowerPoint Presentation</vt:lpstr>
      <vt:lpstr>Study 2 Results &amp; Discussion Somatic Concerns</vt:lpstr>
      <vt:lpstr>Study 2 Results &amp; Discussion Anxiety</vt:lpstr>
      <vt:lpstr>Study 2 Results &amp; Discussion Anxiety</vt:lpstr>
      <vt:lpstr>Study 2 Results &amp; Discussion Interpersonal Deficits/Introversion</vt:lpstr>
      <vt:lpstr>PowerPoint Presentation</vt:lpstr>
      <vt:lpstr>Integrated Discussion</vt:lpstr>
      <vt:lpstr>Acknowledgements</vt:lpstr>
      <vt:lpstr>MMPI-2-RF Scales</vt:lpstr>
      <vt:lpstr>PowerPoint Presentation</vt:lpstr>
      <vt:lpstr>PowerPoint Presentation</vt:lpstr>
      <vt:lpstr>PowerPoint Presentation</vt:lpstr>
      <vt:lpstr>Statistics</vt:lpstr>
      <vt:lpstr>PowerPoint Presentation</vt:lpstr>
      <vt:lpstr>Paraphilic Disorders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 Validity of MMPI-2-RF Scales in a Forensic Inpatient Hospital Setting</dc:title>
  <dc:creator>Naz</dc:creator>
  <cp:lastModifiedBy>Isabella Romero</cp:lastModifiedBy>
  <cp:revision>213</cp:revision>
  <cp:lastPrinted>2015-04-22T07:35:28Z</cp:lastPrinted>
  <dcterms:modified xsi:type="dcterms:W3CDTF">2015-04-30T20:52:10Z</dcterms:modified>
</cp:coreProperties>
</file>