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5276" r:id="rId1"/>
  </p:sldMasterIdLst>
  <p:notesMasterIdLst>
    <p:notesMasterId r:id="rId19"/>
  </p:notesMasterIdLst>
  <p:handoutMasterIdLst>
    <p:handoutMasterId r:id="rId20"/>
  </p:handoutMasterIdLst>
  <p:sldIdLst>
    <p:sldId id="256" r:id="rId2"/>
    <p:sldId id="359" r:id="rId3"/>
    <p:sldId id="331" r:id="rId4"/>
    <p:sldId id="354" r:id="rId5"/>
    <p:sldId id="342" r:id="rId6"/>
    <p:sldId id="343" r:id="rId7"/>
    <p:sldId id="344" r:id="rId8"/>
    <p:sldId id="333" r:id="rId9"/>
    <p:sldId id="334" r:id="rId10"/>
    <p:sldId id="348" r:id="rId11"/>
    <p:sldId id="296" r:id="rId12"/>
    <p:sldId id="335" r:id="rId13"/>
    <p:sldId id="350" r:id="rId14"/>
    <p:sldId id="351" r:id="rId15"/>
    <p:sldId id="352" r:id="rId16"/>
    <p:sldId id="346" r:id="rId17"/>
    <p:sldId id="347" r:id="rId18"/>
  </p:sldIdLst>
  <p:sldSz cx="9144000" cy="6858000" type="screen4x3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F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52326" autoAdjust="0"/>
  </p:normalViewPr>
  <p:slideViewPr>
    <p:cSldViewPr>
      <p:cViewPr varScale="1">
        <p:scale>
          <a:sx n="53" d="100"/>
          <a:sy n="53" d="100"/>
        </p:scale>
        <p:origin x="-28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1ADCA9-5491-48F1-8D01-54963C8F895A}" type="datetimeFigureOut">
              <a:rPr lang="en-US" smtClean="0"/>
              <a:t>11/12/15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1C164A-8C2D-4919-8E72-9E1713555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78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36223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 smtClean="0"/>
              <a:t>Hi everyone, I’m Isabella, and I just want you all to think to yourself if any of you’ve ever taken some type of </a:t>
            </a:r>
            <a:r>
              <a:rPr lang="en-US" i="0" u="sng" baseline="0" dirty="0" smtClean="0"/>
              <a:t>online, what color is your </a:t>
            </a:r>
            <a:r>
              <a:rPr lang="en-US" i="0" u="sng" baseline="0" dirty="0" smtClean="0"/>
              <a:t>personality test</a:t>
            </a:r>
            <a:r>
              <a:rPr lang="en-US" i="0" baseline="0" dirty="0" smtClean="0"/>
              <a:t>, or </a:t>
            </a:r>
            <a:r>
              <a:rPr lang="en-US" i="0" baseline="0" dirty="0" smtClean="0"/>
              <a:t>which </a:t>
            </a:r>
            <a:r>
              <a:rPr lang="en-US" i="0" baseline="0" dirty="0" smtClean="0"/>
              <a:t>Disney Princess character are you type of assessment. Did you know if these were validated-- meaning they’ve been proven through empirical work to measure what they claim to be able to measure?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 smtClean="0"/>
              <a:t>Well, my research is based on this idea of validating a widely known assessment tool, the MMPI-2-RF by examining whether the various </a:t>
            </a:r>
            <a:r>
              <a:rPr lang="en-US" i="0" u="sng" baseline="0" dirty="0" smtClean="0"/>
              <a:t>scales of this </a:t>
            </a:r>
            <a:r>
              <a:rPr lang="en-US" i="0" u="sng" baseline="0" dirty="0" smtClean="0"/>
              <a:t>test</a:t>
            </a:r>
            <a:r>
              <a:rPr lang="en-US" i="0" baseline="0" dirty="0" smtClean="0"/>
              <a:t> </a:t>
            </a:r>
            <a:r>
              <a:rPr lang="en-US" i="0" baseline="0" dirty="0" smtClean="0"/>
              <a:t>measure the different areas of mental dysfunction they’re designed to </a:t>
            </a:r>
            <a:r>
              <a:rPr lang="en-US" i="0" baseline="0" dirty="0" smtClean="0"/>
              <a:t>measure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249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Assessments are the tools which inform the conclusions that </a:t>
            </a:r>
            <a:r>
              <a:rPr lang="en-US" u="sng" baseline="0" dirty="0" smtClean="0"/>
              <a:t>mental health clinicians </a:t>
            </a:r>
            <a:r>
              <a:rPr lang="en-US" baseline="0" dirty="0" smtClean="0"/>
              <a:t>can make about their clients,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They give a clinical picture of what their clients are currently experiencing, but may be having trouble verbalizing, and thus help inform the type of treatment they will </a:t>
            </a:r>
            <a:r>
              <a:rPr lang="en-US" baseline="0" dirty="0" smtClean="0"/>
              <a:t>be administered, </a:t>
            </a:r>
            <a:endParaRPr lang="en-US" baseline="0" dirty="0" smtClean="0"/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In order for </a:t>
            </a:r>
            <a:r>
              <a:rPr lang="en-US" baseline="0" dirty="0" smtClean="0"/>
              <a:t>clinicians </a:t>
            </a:r>
            <a:r>
              <a:rPr lang="en-US" baseline="0" dirty="0" smtClean="0"/>
              <a:t>to trust </a:t>
            </a:r>
            <a:r>
              <a:rPr lang="en-US" baseline="0" dirty="0" smtClean="0"/>
              <a:t>these </a:t>
            </a:r>
            <a:r>
              <a:rPr lang="en-US" baseline="0" dirty="0" smtClean="0"/>
              <a:t>test results, research needs to </a:t>
            </a:r>
            <a:r>
              <a:rPr lang="en-US" u="sng" baseline="0" dirty="0" smtClean="0"/>
              <a:t>examine whether the tests are measures of the mental health symptoms and disorders they claim to assess</a:t>
            </a:r>
            <a:r>
              <a:rPr lang="en-US" baseline="0" dirty="0" smtClean="0"/>
              <a:t>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This is known as the diagnostic construct validity of an 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64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 new, three </a:t>
            </a:r>
            <a:r>
              <a:rPr lang="en-US" baseline="0" dirty="0" smtClean="0"/>
              <a:t>factor model of psychopathology has been supported in the recent literature to capture many forms of mental illness under three broad dimensions of psychological dysfunction.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</a:t>
            </a:r>
            <a:r>
              <a:rPr lang="en-US" baseline="0" dirty="0" smtClean="0"/>
              <a:t>e Internalizing dimension is characterized by </a:t>
            </a:r>
            <a:r>
              <a:rPr lang="en-US" baseline="0" dirty="0" smtClean="0"/>
              <a:t>depressive </a:t>
            </a:r>
            <a:r>
              <a:rPr lang="en-US" baseline="0" dirty="0" smtClean="0"/>
              <a:t>disorders, anxiety and phobic disorders, </a:t>
            </a:r>
            <a:r>
              <a:rPr lang="en-US" baseline="0" dirty="0" smtClean="0"/>
              <a:t>and </a:t>
            </a:r>
            <a:r>
              <a:rPr lang="en-US" baseline="0" dirty="0" smtClean="0"/>
              <a:t>somatic disorders, which have been debated in recent literature as to whether these symptoms truly are associated with the broad internalizing dimension or not. </a:t>
            </a:r>
          </a:p>
          <a:p>
            <a:endParaRPr lang="en-US" baseline="0" dirty="0" smtClean="0"/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Next, the externalizing dimension is characterized by </a:t>
            </a:r>
            <a:r>
              <a:rPr lang="en-US" baseline="0" dirty="0" smtClean="0"/>
              <a:t>substance abuse disorders, </a:t>
            </a:r>
            <a:r>
              <a:rPr lang="en-US" baseline="0" dirty="0" smtClean="0"/>
              <a:t>crime related disorders, and hyperactivity disorders.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="1" dirty="0" smtClean="0"/>
              <a:t>The</a:t>
            </a:r>
            <a:r>
              <a:rPr lang="en-US" b="1" baseline="0" dirty="0" smtClean="0"/>
              <a:t> </a:t>
            </a:r>
            <a:r>
              <a:rPr lang="en-US" b="1" baseline="0" dirty="0" smtClean="0"/>
              <a:t>internalizing</a:t>
            </a:r>
            <a:r>
              <a:rPr lang="en-US" b="1" dirty="0" smtClean="0"/>
              <a:t> </a:t>
            </a:r>
            <a:r>
              <a:rPr lang="en-US" b="1" dirty="0" smtClean="0"/>
              <a:t>and externalizing dimensions,</a:t>
            </a:r>
            <a:r>
              <a:rPr lang="en-US" b="1" baseline="0" dirty="0" smtClean="0"/>
              <a:t> </a:t>
            </a:r>
            <a:r>
              <a:rPr lang="en-US" b="1" dirty="0" smtClean="0"/>
              <a:t>have received the most empirical support within general populations.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However,</a:t>
            </a:r>
            <a:r>
              <a:rPr lang="en-US" baseline="0" dirty="0" smtClean="0"/>
              <a:t> w</a:t>
            </a:r>
            <a:r>
              <a:rPr lang="en-US" dirty="0" smtClean="0"/>
              <a:t>ithin clinical populations a third Thought Dysfunction dimension has emerged,</a:t>
            </a:r>
            <a:r>
              <a:rPr lang="en-US" baseline="0" dirty="0" smtClean="0"/>
              <a:t> which captures schizophrenia spectrum disorders as well as the symptoms of mania, which are the high energy cyclic phases of Bipolar disorder.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531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US" sz="11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MMPI-2RF  is a</a:t>
            </a:r>
            <a:r>
              <a:rPr lang="en-US" sz="11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widely</a:t>
            </a:r>
            <a:r>
              <a:rPr lang="en-US" sz="11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known and commonly used personality and mental disorder self-report assessment, which contains </a:t>
            </a:r>
            <a:r>
              <a:rPr lang="en-US" sz="11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338 true</a:t>
            </a:r>
            <a:r>
              <a:rPr lang="en-US" sz="11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/false items.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 smtClean="0"/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The assessment includes 3 very broad Higher-order scales, which </a:t>
            </a:r>
            <a:r>
              <a:rPr lang="en-US" u="sng" baseline="0" dirty="0" smtClean="0"/>
              <a:t>were designed to</a:t>
            </a:r>
            <a:r>
              <a:rPr lang="en-US" baseline="0" dirty="0" smtClean="0"/>
              <a:t> measure emotional internalizing dysfunction, behavioral externalizing dysfunction and thought dysfunction. 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There are also many other more specific scales that measure specific problems associated within each of these domains. </a:t>
            </a:r>
          </a:p>
          <a:p>
            <a:pPr marL="0" indent="0">
              <a:buFont typeface="Arial"/>
              <a:buNone/>
            </a:pPr>
            <a:r>
              <a:rPr lang="en-US" baseline="0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aseline="0" dirty="0" smtClean="0"/>
              <a:t>As you might have noticed, these three broad scales essentially mirror the three broad dimensions of dysfunction being supported in the literature,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Therefore, these colors are going to be repeated throughout, and represent generally the types of disorders previously mentioned as those associated with each dimension of dysfunction</a:t>
            </a:r>
          </a:p>
          <a:p>
            <a:pPr marL="0" indent="0">
              <a:buFont typeface="Arial"/>
              <a:buNone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4120795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Aside from Emotional Internalizing Dysfunction or EID, on the MMPI-2-RF, other internalizing scales measure </a:t>
            </a:r>
            <a:r>
              <a:rPr lang="en-US" baseline="0" dirty="0" err="1" smtClean="0"/>
              <a:t>suicidality</a:t>
            </a:r>
            <a:r>
              <a:rPr lang="en-US" baseline="0" dirty="0" smtClean="0"/>
              <a:t>, anxiety, shyness, introversion and other internalizing problems.</a:t>
            </a:r>
          </a:p>
          <a:p>
            <a:pPr marL="171450" indent="-171450">
              <a:buFont typeface="Arial"/>
              <a:buChar char="•"/>
            </a:pP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4120795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Aside from Behavioral Externalizing Dysfunction, other externalizing scales measure crime related behavior, aggression, substance abuse, and </a:t>
            </a:r>
            <a:r>
              <a:rPr lang="en-US" baseline="0" dirty="0" smtClean="0"/>
              <a:t>destructive levels </a:t>
            </a:r>
            <a:r>
              <a:rPr lang="en-US" baseline="0" dirty="0" smtClean="0"/>
              <a:t>of energy.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aseline="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0795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aseline="0" dirty="0" smtClean="0"/>
              <a:t>Lastly, Aside from Thought Dysfunction, other </a:t>
            </a:r>
            <a:r>
              <a:rPr lang="en-US" u="sng" baseline="0" dirty="0" smtClean="0"/>
              <a:t>related</a:t>
            </a:r>
            <a:r>
              <a:rPr lang="en-US" baseline="0" dirty="0" smtClean="0"/>
              <a:t> scales measure, paranoia, hallucination experiences and psychotic personality traits.</a:t>
            </a:r>
          </a:p>
          <a:p>
            <a:pPr marL="0" indent="0">
              <a:buFont typeface="Arial"/>
              <a:buNone/>
            </a:pP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4120795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studies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studies examining the diagnostic validity of MMPI-2-RF scales have </a:t>
            </a: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compared mean scores for a few diagnostic groups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 bipolar 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disorder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versus schizophrenia.</a:t>
            </a:r>
          </a:p>
          <a:p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/>
              <a:buChar char="•"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study to date has examined MMPI-2-RF associations with diagnostic groups created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mirror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broadest levels of the hierarchy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is closely aligned with the three factor model of psychopathology. </a:t>
            </a:r>
          </a:p>
          <a:p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/>
              <a:buChar char="•"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Therefore,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current study aimed to examine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diagnostic construct validity of the MMPI-2-RF by investigating patterns of differences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hypothesized scales, between forensic 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psychiatric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inpatients with and without:</a:t>
            </a:r>
          </a:p>
          <a:p>
            <a:pPr marL="628650" lvl="1" indent="-171450">
              <a:buFont typeface="Arial"/>
              <a:buChar char="•"/>
            </a:pP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Internalizing disorders</a:t>
            </a:r>
          </a:p>
          <a:p>
            <a:pPr marL="628650" lvl="1" indent="-171450">
              <a:buFont typeface="Arial"/>
              <a:buChar char="•"/>
            </a:pP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Externalizing disorders and</a:t>
            </a:r>
          </a:p>
          <a:p>
            <a:pPr marL="628650" lvl="1" indent="-171450">
              <a:buFont typeface="Arial"/>
              <a:buChar char="•"/>
            </a:pP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Thought Dysfunction </a:t>
            </a:r>
            <a:r>
              <a:rPr lang="en-US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disorders</a:t>
            </a:r>
            <a:r>
              <a:rPr lang="en-US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14983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were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Patton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State Hospital, a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psychiatric forensic inpatient facility in San </a:t>
            </a:r>
            <a:r>
              <a:rPr lang="en-US" sz="11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Bernadino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CA.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Those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produced invalid MMPI-2-RF protocols were excluded,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including those suspected of underreporting or over reporting their symptoms based on the validity scales of the MMPI-2-RF, leaving us with 641 valid cases.</a:t>
            </a:r>
          </a:p>
          <a:p>
            <a:endParaRPr lang="en-US" sz="11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Dichotomous Yes/ No groups were created to represent each domain of dysfunction.</a:t>
            </a:r>
          </a:p>
          <a:p>
            <a:pPr marL="171450" indent="-171450">
              <a:buFont typeface="Arial"/>
              <a:buChar char="•"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individuals were assigned to the respective Yes/ No groups for each domain based off of their available diagnoses at the time of testing, and past literature linking specific diagnoses to each domain.</a:t>
            </a:r>
          </a:p>
        </p:txBody>
      </p:sp>
    </p:spTree>
    <p:extLst>
      <p:ext uri="{BB962C8B-B14F-4D97-AF65-F5344CB8AC3E}">
        <p14:creationId xmlns:p14="http://schemas.microsoft.com/office/powerpoint/2010/main" val="690680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hypothesized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scales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designed to measure aspects of the three areas of psychopathology would have higher scores for the group with that type of psychopathology than those without it. 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Given the use of broad diagnostic groups, we anticipated that the largest effects would be observed for the broad Higher-Order Scales.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775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52400" lvl="0" indent="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lang="en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n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utilized independent samples t </a:t>
            </a:r>
            <a:r>
              <a:rPr lang="en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tests</a:t>
            </a:r>
            <a:r>
              <a:rPr lang="en-US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compare mean scale scores</a:t>
            </a:r>
            <a:r>
              <a:rPr lang="en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followed up by calculating Hedges' G value</a:t>
            </a:r>
            <a:r>
              <a:rPr lang="en-US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 </a:t>
            </a:r>
            <a:r>
              <a:rPr lang="en" sz="12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determine the size of these effects.</a:t>
            </a:r>
          </a:p>
          <a:p>
            <a:pPr marL="323850" lvl="0" indent="-1714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endParaRPr lang="en" sz="1200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3850" lvl="0" indent="-1714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endParaRPr lang="en" sz="1200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23850" lvl="0" indent="-1714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endParaRPr lang="en" sz="1200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</a:pPr>
            <a:endParaRPr lang="en" sz="1200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lvl="0" indent="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</a:pPr>
            <a:endParaRPr lang="en" sz="12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619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here’s what we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found: </a:t>
            </a:r>
          </a:p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yellow are the observed effect sizes between those with and without an internalizing diagnos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s, with all statistically significant differences including an asterisk and all practically significant values bolded. </a:t>
            </a:r>
          </a:p>
          <a:p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/>
              <a:buChar char="•"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hypothesized,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of the largest differences was observed for the Higher Order, Emotional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Internalizing Dysfunction scale </a:t>
            </a:r>
          </a:p>
          <a:p>
            <a:pPr marL="171450" indent="-171450">
              <a:buFont typeface="Arial"/>
              <a:buChar char="•"/>
            </a:pPr>
            <a:r>
              <a:rPr lang="en-US" sz="11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also see that all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hypothesized Restructured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Clinical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Scales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also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demonstrated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statistically significant effects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/>
              <a:buChar char="•"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well as all of the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Somatic Specific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Problems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Scales.</a:t>
            </a:r>
          </a:p>
          <a:p>
            <a:pPr marL="171450" indent="-171450">
              <a:buFont typeface="Arial"/>
              <a:buChar char="•"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Lower scores on Mechanical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Interests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were observed for those with internalizing dysfunction. However, this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not the case for Aesthetic-Literary Interests.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775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hypothesized, the Internalizing Scales also evidenced significant differences</a:t>
            </a:r>
            <a:r>
              <a:rPr lang="en-US" dirty="0" smtClean="0">
                <a:effectLst/>
              </a:rPr>
              <a:t> across the board,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nly one of the hypothesized Interpersonal Scales demonstrated a statistically significant difference as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seen with 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Shyness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Personality Pathology level, t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hypothesized Negative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Emotionality-Neuroticism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had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largest difference, but Introversion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not exhibit a notable difference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between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groups.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775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Highlighted in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all the observed effect sizes between those with and without an externalizing diagnosis.</a:t>
            </a:r>
          </a:p>
          <a:p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hypothesized, 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largest differences was observed for Behavioral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Externalizing Dysfunction at the H-O level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Antisocial Behavior, as well as nearly all Externalizing Scales produced statistically significant differences.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scales measuring Anger Proneness, Family Problems, destructive energy levels, did not produced significant differences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personality pathology level, </a:t>
            </a:r>
            <a:r>
              <a:rPr lang="en-US" sz="11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Disconstraint</a:t>
            </a:r>
            <a:r>
              <a:rPr lang="en-US" sz="11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elevated for those with an externalizing diagnosis, but levels of Aggressiveness proved to be similar for both groups</a:t>
            </a:r>
            <a:endParaRPr lang="en-US" sz="110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7758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Lastly,</a:t>
            </a:r>
          </a:p>
          <a:p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Highlighted in yellow are the observed effect sizes between those with and without a thought dysfunction diagnosis</a:t>
            </a:r>
          </a:p>
          <a:p>
            <a:endParaRPr lang="en-US" sz="11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largest difference was once again observed at the Higher Order level,</a:t>
            </a:r>
          </a:p>
          <a:p>
            <a:pPr marL="171450" indent="-171450">
              <a:buFont typeface="Arial"/>
              <a:buChar char="•"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Aberrant 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Experiences demonstrated statistically significant construct validity along with the Psychoticism scale. </a:t>
            </a:r>
          </a:p>
          <a:p>
            <a:pPr marL="171450" indent="-171450">
              <a:buFont typeface="Arial"/>
              <a:buChar char="•"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Ideas of persecution proved to be very similar across groups within this sample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775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what does all this mean?: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line with our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hypotheses </a:t>
            </a:r>
            <a:r>
              <a:rPr lang="en-US" sz="1700" kern="1200" baseline="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the Higher-Order </a:t>
            </a:r>
            <a:r>
              <a:rPr lang="en-US" sz="1700" dirty="0" smtClean="0">
                <a:solidFill>
                  <a:srgbClr val="000000"/>
                </a:solidFill>
              </a:rPr>
              <a:t>level of the MMPI-2-RF hierarchy generally demonstrated the strongest construct validity across these three broadly defined group comparisons, </a:t>
            </a:r>
            <a:endParaRPr lang="en-US" sz="1700" dirty="0" smtClean="0">
              <a:solidFill>
                <a:srgbClr val="000000"/>
              </a:solidFill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700" dirty="0" smtClean="0">
                <a:solidFill>
                  <a:srgbClr val="000000"/>
                </a:solidFill>
              </a:rPr>
              <a:t>supporting </a:t>
            </a:r>
            <a:r>
              <a:rPr lang="en-US" sz="1700" dirty="0" smtClean="0">
                <a:solidFill>
                  <a:srgbClr val="000000"/>
                </a:solidFill>
              </a:rPr>
              <a:t>their clinical utility in detecting these forms </a:t>
            </a:r>
            <a:r>
              <a:rPr lang="en-US" sz="1700" dirty="0" smtClean="0">
                <a:solidFill>
                  <a:srgbClr val="000000"/>
                </a:solidFill>
              </a:rPr>
              <a:t>of mental </a:t>
            </a:r>
            <a:r>
              <a:rPr lang="en-US" sz="1700" dirty="0" smtClean="0">
                <a:solidFill>
                  <a:srgbClr val="000000"/>
                </a:solidFill>
              </a:rPr>
              <a:t>illness.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/>
              <a:buChar char="•"/>
            </a:pP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overall statistically 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 </a:t>
            </a: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somatic </a:t>
            </a: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scales in the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internalizing </a:t>
            </a: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comparison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supports the theory that somatization can be a relevant factor in the conceptualization of internalizing dysfunction</a:t>
            </a:r>
            <a:r>
              <a:rPr lang="en-US" u="sng" dirty="0" smtClean="0">
                <a:effectLst/>
              </a:rPr>
              <a:t>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baseline="0" dirty="0" smtClean="0">
                <a:solidFill>
                  <a:srgbClr val="000000"/>
                </a:solidFill>
              </a:rPr>
              <a:t>Interestingly, Ideas of Persecution was very s</a:t>
            </a:r>
            <a:r>
              <a:rPr lang="en-US" sz="1100" dirty="0" smtClean="0">
                <a:solidFill>
                  <a:srgbClr val="000000"/>
                </a:solidFill>
              </a:rPr>
              <a:t>imilar across groups</a:t>
            </a:r>
            <a:r>
              <a:rPr lang="en-US" sz="1100" baseline="0" dirty="0" smtClean="0">
                <a:solidFill>
                  <a:srgbClr val="000000"/>
                </a:solidFill>
              </a:rPr>
              <a:t> in the thought dysfunction comparison and this</a:t>
            </a:r>
            <a:r>
              <a:rPr lang="en-US" sz="1100" dirty="0" smtClean="0">
                <a:solidFill>
                  <a:srgbClr val="000000"/>
                </a:solidFill>
              </a:rPr>
              <a:t> may be result of the controlled setting, where individuals</a:t>
            </a:r>
            <a:r>
              <a:rPr lang="en-US" sz="1100" baseline="0" dirty="0" smtClean="0">
                <a:solidFill>
                  <a:srgbClr val="000000"/>
                </a:solidFill>
              </a:rPr>
              <a:t> may naturally feel more on-guard and suspicious.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1100" baseline="0" dirty="0" smtClean="0">
              <a:solidFill>
                <a:srgbClr val="000000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1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strength 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our study, was our use of a sample with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severe forms of mental illness across all 3 domains, uncommon to many previous studies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1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Limitations of these findings </a:t>
            </a:r>
            <a:r>
              <a:rPr lang="en-US" sz="1100" u="sng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 be due to a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lack of pure diagnostic groups, which may have allowed for even more clear patterns of difference on hypothesized MMPI-2-RF scales.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was not possible in this setting, due to widespread co-occurrence of mental disorders (ex: Pure internalizing group n = 9)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1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Future work should attempt to replicate these comparisons with pure dimensionally classified groups,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Overall,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study helps clinicians to know which MMPI-2-RF scales they can trust to help them 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 more about the types of disorders their clients are experiencing </a:t>
            </a: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what to focus on in treatment. 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999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11/12/15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11/12/15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11/12/15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967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56792" y="6333133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11/12/15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7" r:id="rId1"/>
    <p:sldLayoutId id="2147485278" r:id="rId2"/>
    <p:sldLayoutId id="2147485279" r:id="rId3"/>
    <p:sldLayoutId id="2147485280" r:id="rId4"/>
    <p:sldLayoutId id="2147485281" r:id="rId5"/>
    <p:sldLayoutId id="2147485282" r:id="rId6"/>
    <p:sldLayoutId id="2147485283" r:id="rId7"/>
    <p:sldLayoutId id="2147485284" r:id="rId8"/>
    <p:sldLayoutId id="2147485285" r:id="rId9"/>
    <p:sldLayoutId id="2147485286" r:id="rId10"/>
    <p:sldLayoutId id="2147485287" r:id="rId11"/>
    <p:sldLayoutId id="2147485288" r:id="rId12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26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Isabella Romero</a:t>
            </a:r>
            <a:endParaRPr lang="en" sz="2600" b="1" dirty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r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 sz="16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Supervised by Dr. Danielle </a:t>
            </a:r>
            <a:r>
              <a:rPr lang="en" sz="16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Burchett</a:t>
            </a:r>
          </a:p>
          <a:p>
            <a:pPr lvl="0" algn="r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 sz="1600" b="1" i="1" dirty="0" smtClean="0">
                <a:solidFill>
                  <a:schemeClr val="accent3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California State University,  Monterey Bay</a:t>
            </a:r>
            <a:endParaRPr lang="en" sz="1600" b="1" i="1" dirty="0">
              <a:solidFill>
                <a:schemeClr val="accent3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r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 sz="16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collaboration with Dr. David </a:t>
            </a:r>
            <a:r>
              <a:rPr lang="en" sz="16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Glassmire</a:t>
            </a:r>
          </a:p>
          <a:p>
            <a:pPr lvl="0" algn="r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" sz="1600" b="1" i="1" dirty="0" smtClean="0">
                <a:solidFill>
                  <a:schemeClr val="accent3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Patton State Hospital</a:t>
            </a:r>
            <a:endParaRPr lang="en" sz="1600" b="1" i="1" dirty="0">
              <a:solidFill>
                <a:schemeClr val="accent3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r">
              <a:spcBef>
                <a:spcPts val="0"/>
              </a:spcBef>
              <a:buNone/>
            </a:pPr>
            <a:endParaRPr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ctrTitle"/>
          </p:nvPr>
        </p:nvSpPr>
        <p:spPr>
          <a:xfrm>
            <a:off x="683568" y="548680"/>
            <a:ext cx="7772400" cy="17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r">
              <a:spcBef>
                <a:spcPts val="0"/>
              </a:spcBef>
              <a:buClr>
                <a:schemeClr val="dk1"/>
              </a:buClr>
              <a:buSzPct val="30555"/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Mental Disorder Assessment:</a:t>
            </a:r>
            <a:b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Mapping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the MMPI-2-RF Substantive Scales onto Internalizing, Externalizing and Thought Dysfunction Dimensions</a:t>
            </a:r>
            <a:endParaRPr lang="en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283968" y="4725144"/>
            <a:ext cx="4248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373216"/>
            <a:ext cx="1360621" cy="9361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373216"/>
            <a:ext cx="2673003" cy="919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1614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Why Validate Assessments?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Tools which inform important processes for </a:t>
            </a:r>
            <a:r>
              <a:rPr lang="en-US" dirty="0" smtClean="0">
                <a:solidFill>
                  <a:srgbClr val="000000"/>
                </a:solidFill>
              </a:rPr>
              <a:t> mental health practitioners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Give clinical picture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Must be accurate </a:t>
            </a:r>
            <a:r>
              <a:rPr lang="en-US" dirty="0" smtClean="0">
                <a:solidFill>
                  <a:srgbClr val="000000"/>
                </a:solidFill>
              </a:rPr>
              <a:t>to inform effective treatment plan</a:t>
            </a: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Diagnostic construct validity</a:t>
            </a:r>
          </a:p>
          <a:p>
            <a:pPr marL="274320" lvl="1" indent="0">
              <a:buNone/>
            </a:pPr>
            <a:endParaRPr lang="en-US" dirty="0" smtClean="0"/>
          </a:p>
        </p:txBody>
      </p:sp>
      <p:pic>
        <p:nvPicPr>
          <p:cNvPr id="8" name="Picture 7" descr="psychologists-prescribing-medicatio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49080"/>
            <a:ext cx="2974671" cy="18329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1560" y="5949280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http://</a:t>
            </a:r>
            <a:r>
              <a:rPr lang="en-US" sz="800" dirty="0" err="1"/>
              <a:t>www.fairfaxmentalhealth.com</a:t>
            </a:r>
            <a:r>
              <a:rPr lang="en-US" sz="800" dirty="0"/>
              <a:t>/</a:t>
            </a:r>
            <a:r>
              <a:rPr lang="en-US" sz="800" dirty="0" err="1"/>
              <a:t>wp</a:t>
            </a:r>
            <a:r>
              <a:rPr lang="en-US" sz="800" dirty="0"/>
              <a:t>-content/uploads/2014/08/psychologists-prescribing-</a:t>
            </a:r>
            <a:r>
              <a:rPr lang="en-US" sz="800" dirty="0" err="1"/>
              <a:t>medications.jpg</a:t>
            </a:r>
            <a:endParaRPr lang="en-US" sz="800" dirty="0"/>
          </a:p>
        </p:txBody>
      </p:sp>
      <p:pic>
        <p:nvPicPr>
          <p:cNvPr id="12" name="Picture 11" descr="psychotherapy-los-angel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018" y="3789040"/>
            <a:ext cx="3323446" cy="21602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64088" y="6021288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http://</a:t>
            </a:r>
            <a:r>
              <a:rPr lang="en-US" sz="800" dirty="0" err="1"/>
              <a:t>www.californiapainmedicinecenter.com</a:t>
            </a:r>
            <a:r>
              <a:rPr lang="en-US" sz="800" dirty="0"/>
              <a:t>/</a:t>
            </a:r>
            <a:r>
              <a:rPr lang="en-US" sz="800" dirty="0" err="1"/>
              <a:t>wp</a:t>
            </a:r>
            <a:r>
              <a:rPr lang="en-US" sz="800" dirty="0"/>
              <a:t>-content/uploads/2015/05/psychotherapy-los-</a:t>
            </a:r>
            <a:r>
              <a:rPr lang="en-US" sz="800" dirty="0" err="1"/>
              <a:t>angeles.jpg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066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2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Model </a:t>
            </a:r>
            <a:r>
              <a:rPr lang="en-US" sz="3200" dirty="0">
                <a:solidFill>
                  <a:schemeClr val="tx1"/>
                </a:solidFill>
              </a:rPr>
              <a:t>of Psychopathology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268760"/>
            <a:ext cx="8229600" cy="4967599"/>
          </a:xfrm>
        </p:spPr>
        <p:txBody>
          <a:bodyPr>
            <a:normAutofit/>
          </a:bodyPr>
          <a:lstStyle/>
          <a:p>
            <a:r>
              <a:rPr lang="en-US" sz="2200" b="1" dirty="0" smtClean="0"/>
              <a:t>Three </a:t>
            </a:r>
            <a:r>
              <a:rPr lang="en-US" sz="2200" b="1" dirty="0" smtClean="0"/>
              <a:t>Factor Model of Psychopathology: </a:t>
            </a:r>
            <a:endParaRPr lang="en-US" sz="2200" b="1" dirty="0" smtClean="0"/>
          </a:p>
          <a:p>
            <a:r>
              <a:rPr lang="en-US" sz="2200" dirty="0"/>
              <a:t>The </a:t>
            </a:r>
            <a:r>
              <a:rPr lang="en-US" sz="2200" dirty="0" smtClean="0"/>
              <a:t>internalizing </a:t>
            </a:r>
            <a:r>
              <a:rPr lang="en-US" sz="2200" dirty="0"/>
              <a:t>and externalizing dimensions, have received the most empirical support within general </a:t>
            </a:r>
            <a:r>
              <a:rPr lang="en-US" sz="2200" dirty="0" smtClean="0"/>
              <a:t>populations (Eaton, et al., 2012, Krueger, 1999)</a:t>
            </a:r>
            <a:endParaRPr lang="en-US" sz="22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395536" y="3284984"/>
            <a:ext cx="1872208" cy="64807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Internalizing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91880" y="3284984"/>
            <a:ext cx="1872208" cy="64807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Externalizing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44208" y="3212976"/>
            <a:ext cx="1872208" cy="6480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Thought Dysfunction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267744" y="3573016"/>
            <a:ext cx="1152128" cy="0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364088" y="3645024"/>
            <a:ext cx="1080120" cy="0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444208" y="4437112"/>
            <a:ext cx="720080" cy="180020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Schizophrenia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596336" y="4437112"/>
            <a:ext cx="720080" cy="180020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Mania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16" name="Straight Arrow Connector 15"/>
          <p:cNvCxnSpPr>
            <a:stCxn id="14" idx="0"/>
          </p:cNvCxnSpPr>
          <p:nvPr/>
        </p:nvCxnSpPr>
        <p:spPr>
          <a:xfrm flipV="1">
            <a:off x="6804248" y="3933056"/>
            <a:ext cx="72008" cy="50405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7956376" y="3933056"/>
            <a:ext cx="72008" cy="50405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203848" y="4437112"/>
            <a:ext cx="720080" cy="180020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Substance Abuse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067944" y="4437112"/>
            <a:ext cx="720080" cy="1800200"/>
          </a:xfrm>
          <a:prstGeom prst="rect">
            <a:avLst/>
          </a:prstGeom>
          <a:solidFill>
            <a:srgbClr val="CCB400"/>
          </a:solidFill>
          <a:ln>
            <a:solidFill>
              <a:srgbClr val="00000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Antisocial Personality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32040" y="4437112"/>
            <a:ext cx="720080" cy="1800200"/>
          </a:xfrm>
          <a:prstGeom prst="rect">
            <a:avLst/>
          </a:prstGeom>
          <a:solidFill>
            <a:srgbClr val="CCB400"/>
          </a:solidFill>
          <a:ln>
            <a:solidFill>
              <a:srgbClr val="00000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Attention-Hyperactivity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1520" y="4437112"/>
            <a:ext cx="720080" cy="1800200"/>
          </a:xfrm>
          <a:prstGeom prst="rect">
            <a:avLst/>
          </a:prstGeom>
          <a:ln>
            <a:solidFill>
              <a:srgbClr val="00000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Depression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43608" y="4437112"/>
            <a:ext cx="720080" cy="1800200"/>
          </a:xfrm>
          <a:prstGeom prst="rect">
            <a:avLst/>
          </a:prstGeom>
          <a:ln>
            <a:solidFill>
              <a:srgbClr val="00000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Anxiety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29" name="Straight Arrow Connector 28"/>
          <p:cNvCxnSpPr>
            <a:stCxn id="23" idx="0"/>
          </p:cNvCxnSpPr>
          <p:nvPr/>
        </p:nvCxnSpPr>
        <p:spPr>
          <a:xfrm flipV="1">
            <a:off x="4427984" y="3933056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5004048" y="3933056"/>
            <a:ext cx="144016" cy="50405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779912" y="3933056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403648" y="3933056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83568" y="3933056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907704" y="4437112"/>
            <a:ext cx="720080" cy="1800200"/>
          </a:xfrm>
          <a:prstGeom prst="rect">
            <a:avLst/>
          </a:prstGeom>
          <a:ln>
            <a:solidFill>
              <a:srgbClr val="00000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Somatic Disorders (?)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41" name="Straight Arrow Connector 40"/>
          <p:cNvCxnSpPr>
            <a:stCxn id="40" idx="0"/>
          </p:cNvCxnSpPr>
          <p:nvPr/>
        </p:nvCxnSpPr>
        <p:spPr>
          <a:xfrm flipH="1" flipV="1">
            <a:off x="1979712" y="3933056"/>
            <a:ext cx="288032" cy="50405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Freeform 78"/>
          <p:cNvSpPr/>
          <p:nvPr/>
        </p:nvSpPr>
        <p:spPr>
          <a:xfrm>
            <a:off x="1835696" y="2924944"/>
            <a:ext cx="5112568" cy="288032"/>
          </a:xfrm>
          <a:custGeom>
            <a:avLst/>
            <a:gdLst>
              <a:gd name="connsiteX0" fmla="*/ 0 w 5079422"/>
              <a:gd name="connsiteY0" fmla="*/ 313271 h 313271"/>
              <a:gd name="connsiteX1" fmla="*/ 2685432 w 5079422"/>
              <a:gd name="connsiteY1" fmla="*/ 952 h 313271"/>
              <a:gd name="connsiteX2" fmla="*/ 5079422 w 5079422"/>
              <a:gd name="connsiteY2" fmla="*/ 209164 h 313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79422" h="313271">
                <a:moveTo>
                  <a:pt x="0" y="313271"/>
                </a:moveTo>
                <a:cubicBezTo>
                  <a:pt x="919431" y="165787"/>
                  <a:pt x="1838862" y="18303"/>
                  <a:pt x="2685432" y="952"/>
                </a:cubicBezTo>
                <a:cubicBezTo>
                  <a:pt x="3532002" y="-16399"/>
                  <a:pt x="5079422" y="209164"/>
                  <a:pt x="5079422" y="209164"/>
                </a:cubicBezTo>
              </a:path>
            </a:pathLst>
          </a:cu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8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Straight Arrow Connector 94"/>
          <p:cNvCxnSpPr/>
          <p:nvPr/>
        </p:nvCxnSpPr>
        <p:spPr>
          <a:xfrm>
            <a:off x="4427984" y="3789040"/>
            <a:ext cx="864096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1259632" y="3789040"/>
            <a:ext cx="144016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827584" y="2852936"/>
            <a:ext cx="720080" cy="5760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3059832" y="3789040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5364088" y="3861048"/>
            <a:ext cx="144016" cy="43204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endCxn id="23" idx="0"/>
          </p:cNvCxnSpPr>
          <p:nvPr/>
        </p:nvCxnSpPr>
        <p:spPr>
          <a:xfrm flipH="1">
            <a:off x="4211960" y="2852936"/>
            <a:ext cx="216024" cy="5760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004048" y="2852936"/>
            <a:ext cx="72008" cy="5760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7236296" y="2924944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endCxn id="30" idx="0"/>
          </p:cNvCxnSpPr>
          <p:nvPr/>
        </p:nvCxnSpPr>
        <p:spPr>
          <a:xfrm>
            <a:off x="6444208" y="2852936"/>
            <a:ext cx="0" cy="5760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MMPI-2-RF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980728"/>
            <a:ext cx="8229600" cy="52990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 smtClean="0"/>
          </a:p>
          <a:p>
            <a:r>
              <a:rPr lang="en-US" sz="2000" b="1" dirty="0"/>
              <a:t>Minnesota Multiphasic Personality Inventory-2- Restructured </a:t>
            </a:r>
            <a:r>
              <a:rPr lang="en-US" sz="2000" b="1" dirty="0" smtClean="0"/>
              <a:t>Form (MMPI-2-RF, Ben</a:t>
            </a:r>
            <a:r>
              <a:rPr lang="en-US" sz="2000" b="1" dirty="0"/>
              <a:t>-Porath &amp; Tellegen, 2008/2011)</a:t>
            </a:r>
          </a:p>
          <a:p>
            <a:endParaRPr lang="en-US" sz="2000" b="1" dirty="0"/>
          </a:p>
          <a:p>
            <a:endParaRPr lang="en-US" sz="2000" b="1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3923928" y="3429000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71800" y="3429000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99592" y="4293096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699792" y="4293096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60032" y="3429000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635896" y="4293096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56176" y="3429000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020272" y="3429000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187624" y="3429000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220072" y="4293096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763688" y="4293096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427984" y="4293096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27584" y="5157192"/>
            <a:ext cx="1008112" cy="7200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419872" y="5157192"/>
            <a:ext cx="1080120" cy="7200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979712" y="5157192"/>
            <a:ext cx="1008112" cy="7200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716016" y="5157192"/>
            <a:ext cx="1008112" cy="7200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516216" y="5157192"/>
            <a:ext cx="1152128" cy="7200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475656" y="2924944"/>
            <a:ext cx="288032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24" idx="0"/>
          </p:cNvCxnSpPr>
          <p:nvPr/>
        </p:nvCxnSpPr>
        <p:spPr>
          <a:xfrm>
            <a:off x="2915816" y="2924944"/>
            <a:ext cx="144016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57" idx="2"/>
          </p:cNvCxnSpPr>
          <p:nvPr/>
        </p:nvCxnSpPr>
        <p:spPr>
          <a:xfrm flipH="1">
            <a:off x="2267744" y="3861048"/>
            <a:ext cx="72008" cy="43204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4860032" y="3861048"/>
            <a:ext cx="144016" cy="43204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355976" y="3861048"/>
            <a:ext cx="288032" cy="43204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467544" y="3429000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051720" y="3429000"/>
            <a:ext cx="576064" cy="43204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2339752" y="2924944"/>
            <a:ext cx="0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99592" y="3861048"/>
            <a:ext cx="144016" cy="43204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6876256" y="4293096"/>
            <a:ext cx="720080" cy="576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668344" y="4293096"/>
            <a:ext cx="720080" cy="576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0000"/>
              </a:solidFill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 flipH="1">
            <a:off x="1403648" y="3861048"/>
            <a:ext cx="720080" cy="43204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75656" y="2348880"/>
            <a:ext cx="1728192" cy="86409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Emotional Internalizing Dysfunction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79912" y="2348880"/>
            <a:ext cx="1728192" cy="86409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Behavioral Externalizing Dysfunction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940152" y="2348880"/>
            <a:ext cx="1728192" cy="86409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Thought Dysfunction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>
            <a:off x="3923928" y="3861048"/>
            <a:ext cx="144016" cy="43204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09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MMPI-2-RF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2288"/>
            <a:ext cx="8229600" cy="55150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b="1" dirty="0"/>
              <a:t>Technical Manual of the MMPI-2-RF </a:t>
            </a:r>
            <a:r>
              <a:rPr lang="en-US" sz="2000" b="1" dirty="0" smtClean="0"/>
              <a:t>(</a:t>
            </a:r>
            <a:r>
              <a:rPr lang="en-US" sz="2000" b="1" dirty="0"/>
              <a:t>Tellegen &amp; Ben-Porath, 2008/</a:t>
            </a:r>
            <a:r>
              <a:rPr lang="en-US" sz="2000" b="1" dirty="0" smtClean="0"/>
              <a:t>2011)</a:t>
            </a:r>
            <a:endParaRPr lang="en-US" sz="2000" b="1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</p:txBody>
      </p:sp>
      <p:sp>
        <p:nvSpPr>
          <p:cNvPr id="27" name="Rectangle 26"/>
          <p:cNvSpPr/>
          <p:nvPr/>
        </p:nvSpPr>
        <p:spPr>
          <a:xfrm>
            <a:off x="683568" y="4221088"/>
            <a:ext cx="2160240" cy="86409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Internalizing SP Scales: </a:t>
            </a:r>
            <a:r>
              <a:rPr lang="en-US" sz="1800" dirty="0" err="1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eg</a:t>
            </a:r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. SUI, HLP, AXY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88224" y="4221088"/>
            <a:ext cx="1944216" cy="7920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Somatic SP Scales: MLS, HPC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195736" y="5373216"/>
            <a:ext cx="2016224" cy="86409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Introversion-r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51520" y="3284984"/>
            <a:ext cx="1872208" cy="64807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RCd</a:t>
            </a:r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 Demoralization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275856" y="4221088"/>
            <a:ext cx="1944216" cy="86409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Interpersonal SP Scales: </a:t>
            </a:r>
            <a:r>
              <a:rPr lang="en-US" sz="1800" dirty="0" err="1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eg</a:t>
            </a:r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: SHY,SAV 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499992" y="5373216"/>
            <a:ext cx="2016224" cy="86409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Negative Emotionality/ Neuroticism -r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635896" y="1844824"/>
            <a:ext cx="1512168" cy="115212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EID Emotional/ Internalizing Dysfunction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092280" y="3212976"/>
            <a:ext cx="1872208" cy="64807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RC1 Somatic Complaints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411760" y="3284984"/>
            <a:ext cx="2016224" cy="64807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RC2 Low Positive Emotions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644008" y="3212976"/>
            <a:ext cx="2339752" cy="86409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RC7</a:t>
            </a:r>
          </a:p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Dysfunctional Negative  Emotions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732240" y="5229200"/>
            <a:ext cx="2232248" cy="95410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Low AES &amp; MEC: Aesthetic-Literary Interests &amp; Mechanical Interests </a:t>
            </a:r>
          </a:p>
        </p:txBody>
      </p:sp>
    </p:spTree>
    <p:extLst>
      <p:ext uri="{BB962C8B-B14F-4D97-AF65-F5344CB8AC3E}">
        <p14:creationId xmlns:p14="http://schemas.microsoft.com/office/powerpoint/2010/main" val="181371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MMPI-2-RF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</p:txBody>
      </p:sp>
      <p:sp>
        <p:nvSpPr>
          <p:cNvPr id="27" name="Rectangle 26"/>
          <p:cNvSpPr/>
          <p:nvPr/>
        </p:nvSpPr>
        <p:spPr>
          <a:xfrm>
            <a:off x="3707904" y="4293096"/>
            <a:ext cx="1800200" cy="7920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Externalizing SP Scales: JCP, SUB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483768" y="5373216"/>
            <a:ext cx="2088232" cy="72008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AGG-r Aggressiveness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411760" y="3212976"/>
            <a:ext cx="1872208" cy="576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RC4 Antisocial Behavior  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88024" y="3212976"/>
            <a:ext cx="2016224" cy="576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RC9 Hypomanic </a:t>
            </a:r>
            <a:r>
              <a:rPr lang="en-US" sz="180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A</a:t>
            </a:r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ctivation 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788024" y="5373216"/>
            <a:ext cx="2088232" cy="72008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DISC-r </a:t>
            </a:r>
            <a:r>
              <a:rPr lang="en-US" sz="1800" dirty="0" err="1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Disconstraint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68144" y="4293096"/>
            <a:ext cx="2304256" cy="72008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Interpersonal SP Scales: FML: Family Problems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03648" y="4293096"/>
            <a:ext cx="1944216" cy="7920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Internalizing SP Scales: ANP: Anger Proneness 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79912" y="1772816"/>
            <a:ext cx="1728192" cy="108012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BXD Behavioral Externalizing Dysfunction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48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MMPI-2-RF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</p:txBody>
      </p:sp>
      <p:sp>
        <p:nvSpPr>
          <p:cNvPr id="39" name="Rectangle 38"/>
          <p:cNvSpPr/>
          <p:nvPr/>
        </p:nvSpPr>
        <p:spPr>
          <a:xfrm>
            <a:off x="3779912" y="4293096"/>
            <a:ext cx="1728192" cy="122413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PSYC-r Psychoticism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483768" y="3212976"/>
            <a:ext cx="1800200" cy="64807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RC6 Ideas of Persecution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07904" y="1772816"/>
            <a:ext cx="1656184" cy="100811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THD</a:t>
            </a:r>
          </a:p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Thought Dysfunction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88024" y="3212976"/>
            <a:ext cx="1800200" cy="64807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RC8 Aberrant Experiences</a:t>
            </a:r>
            <a:endParaRPr lang="en-US" sz="1800" dirty="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9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Current Study: Research Question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Past MMPI-2-RF Research: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Compared mean scores for specific diagnostic groups (</a:t>
            </a:r>
            <a:r>
              <a:rPr lang="en-US" dirty="0" err="1" smtClean="0">
                <a:solidFill>
                  <a:srgbClr val="000000"/>
                </a:solidFill>
              </a:rPr>
              <a:t>eg</a:t>
            </a:r>
            <a:r>
              <a:rPr lang="en-US" dirty="0" smtClean="0">
                <a:solidFill>
                  <a:srgbClr val="000000"/>
                </a:solidFill>
              </a:rPr>
              <a:t>. Bipolar disorder, v. schizophrenia, </a:t>
            </a:r>
            <a:r>
              <a:rPr lang="en-US" dirty="0" err="1" smtClean="0">
                <a:solidFill>
                  <a:srgbClr val="000000"/>
                </a:solidFill>
              </a:rPr>
              <a:t>Sellbom</a:t>
            </a:r>
            <a:r>
              <a:rPr lang="en-US" dirty="0" smtClean="0">
                <a:solidFill>
                  <a:srgbClr val="000000"/>
                </a:solidFill>
              </a:rPr>
              <a:t>, et al., 2012)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0000"/>
                </a:solidFill>
              </a:rPr>
              <a:t>Current Study: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Does the MMPI-2-RF distinguish between forensic inpatients with and without 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1. Internalizing Disorders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2. Externalizing Disorders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3. Thought Dysfunction Disorders ?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36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Method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8229600" cy="4824536"/>
          </a:xfrm>
        </p:spPr>
        <p:txBody>
          <a:bodyPr>
            <a:normAutofit/>
          </a:bodyPr>
          <a:lstStyle/>
          <a:p>
            <a:r>
              <a:rPr lang="en-US" dirty="0" smtClean="0"/>
              <a:t>Participants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641 forensic inpatients, Males (72.1 %) Mean Age = 40.96 years</a:t>
            </a:r>
          </a:p>
          <a:p>
            <a:pPr marL="594360" lvl="2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51520" y="2996952"/>
            <a:ext cx="1872208" cy="1584176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dirty="0" smtClean="0">
                <a:solidFill>
                  <a:srgbClr val="000000"/>
                </a:solidFill>
              </a:rPr>
              <a:t>Total =</a:t>
            </a:r>
          </a:p>
          <a:p>
            <a:pPr algn="ctr"/>
            <a:r>
              <a:rPr lang="en-US" sz="2700" dirty="0" smtClean="0">
                <a:solidFill>
                  <a:srgbClr val="000000"/>
                </a:solidFill>
              </a:rPr>
              <a:t>1,110</a:t>
            </a:r>
            <a:endParaRPr lang="en-US" sz="2700" dirty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43608" y="4797152"/>
            <a:ext cx="1944216" cy="1512168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dirty="0" smtClean="0">
                <a:solidFill>
                  <a:srgbClr val="000000"/>
                </a:solidFill>
              </a:rPr>
              <a:t>Valid =</a:t>
            </a:r>
          </a:p>
          <a:p>
            <a:pPr algn="ctr"/>
            <a:r>
              <a:rPr lang="en-US" sz="2700" dirty="0" smtClean="0">
                <a:solidFill>
                  <a:srgbClr val="000000"/>
                </a:solidFill>
              </a:rPr>
              <a:t>641</a:t>
            </a:r>
            <a:endParaRPr lang="en-US" sz="270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83968" y="3068960"/>
            <a:ext cx="1656184" cy="576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smtClean="0">
                <a:solidFill>
                  <a:srgbClr val="000000"/>
                </a:solidFill>
              </a:rPr>
              <a:t>Internalizing</a:t>
            </a:r>
            <a:endParaRPr lang="en-US" sz="1500" b="1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83968" y="4293096"/>
            <a:ext cx="1656184" cy="576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smtClean="0">
                <a:solidFill>
                  <a:srgbClr val="000000"/>
                </a:solidFill>
              </a:rPr>
              <a:t>Externalizing</a:t>
            </a:r>
            <a:endParaRPr lang="en-US" sz="1500" b="1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60232" y="2780928"/>
            <a:ext cx="1656184" cy="50405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Yes (</a:t>
            </a:r>
            <a:r>
              <a:rPr lang="en-US" sz="1600" b="1" i="1" dirty="0" smtClean="0">
                <a:solidFill>
                  <a:srgbClr val="000000"/>
                </a:solidFill>
              </a:rPr>
              <a:t>n</a:t>
            </a:r>
            <a:r>
              <a:rPr lang="en-US" sz="1600" b="1" dirty="0" smtClean="0">
                <a:solidFill>
                  <a:srgbClr val="000000"/>
                </a:solidFill>
              </a:rPr>
              <a:t> =320)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60232" y="3212976"/>
            <a:ext cx="1656184" cy="50405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No (</a:t>
            </a:r>
            <a:r>
              <a:rPr lang="en-US" sz="1600" b="1" i="1" dirty="0" smtClean="0">
                <a:solidFill>
                  <a:srgbClr val="000000"/>
                </a:solidFill>
              </a:rPr>
              <a:t>n</a:t>
            </a:r>
            <a:r>
              <a:rPr lang="en-US" sz="1600" b="1" dirty="0" smtClean="0">
                <a:solidFill>
                  <a:srgbClr val="000000"/>
                </a:solidFill>
              </a:rPr>
              <a:t> =321)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60232" y="4005064"/>
            <a:ext cx="1656184" cy="50405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Yes (n =469)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83968" y="5445224"/>
            <a:ext cx="1656184" cy="576064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smtClean="0">
                <a:solidFill>
                  <a:srgbClr val="000000"/>
                </a:solidFill>
              </a:rPr>
              <a:t>Thought</a:t>
            </a:r>
            <a:endParaRPr lang="en-US" sz="1500" b="1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660232" y="4509120"/>
            <a:ext cx="1656184" cy="50405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No (</a:t>
            </a:r>
            <a:r>
              <a:rPr lang="en-US" sz="1600" b="1" i="1" dirty="0" smtClean="0">
                <a:solidFill>
                  <a:srgbClr val="000000"/>
                </a:solidFill>
              </a:rPr>
              <a:t>n</a:t>
            </a:r>
            <a:r>
              <a:rPr lang="en-US" sz="1600" b="1" dirty="0" smtClean="0">
                <a:solidFill>
                  <a:srgbClr val="000000"/>
                </a:solidFill>
              </a:rPr>
              <a:t> = 172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660232" y="5229200"/>
            <a:ext cx="1656184" cy="50405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Yes (</a:t>
            </a:r>
            <a:r>
              <a:rPr lang="en-US" sz="1600" b="1" i="1" dirty="0" smtClean="0">
                <a:solidFill>
                  <a:srgbClr val="000000"/>
                </a:solidFill>
              </a:rPr>
              <a:t>n</a:t>
            </a:r>
            <a:r>
              <a:rPr lang="en-US" sz="1600" b="1" dirty="0" smtClean="0">
                <a:solidFill>
                  <a:srgbClr val="000000"/>
                </a:solidFill>
              </a:rPr>
              <a:t> = 562)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0232" y="5661248"/>
            <a:ext cx="1656184" cy="504056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No (</a:t>
            </a:r>
            <a:r>
              <a:rPr lang="en-US" sz="1600" b="1" i="1" dirty="0" smtClean="0">
                <a:solidFill>
                  <a:srgbClr val="000000"/>
                </a:solidFill>
              </a:rPr>
              <a:t>n</a:t>
            </a:r>
            <a:r>
              <a:rPr lang="en-US" sz="1600" b="1" dirty="0" smtClean="0">
                <a:solidFill>
                  <a:srgbClr val="000000"/>
                </a:solidFill>
              </a:rPr>
              <a:t> = 69)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Striped Right Arrow 25"/>
          <p:cNvSpPr/>
          <p:nvPr/>
        </p:nvSpPr>
        <p:spPr>
          <a:xfrm>
            <a:off x="3131840" y="5517232"/>
            <a:ext cx="1008112" cy="504056"/>
          </a:xfrm>
          <a:prstGeom prst="stripedRightArrow">
            <a:avLst>
              <a:gd name="adj1" fmla="val 42178"/>
              <a:gd name="adj2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urved Right Arrow 27"/>
          <p:cNvSpPr/>
          <p:nvPr/>
        </p:nvSpPr>
        <p:spPr>
          <a:xfrm rot="20870547">
            <a:off x="251012" y="4730850"/>
            <a:ext cx="662840" cy="1302837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Striped Right Arrow 28"/>
          <p:cNvSpPr/>
          <p:nvPr/>
        </p:nvSpPr>
        <p:spPr>
          <a:xfrm rot="20411716">
            <a:off x="2973479" y="4514551"/>
            <a:ext cx="1224136" cy="605037"/>
          </a:xfrm>
          <a:prstGeom prst="stripedRightArrow">
            <a:avLst>
              <a:gd name="adj1" fmla="val 42178"/>
              <a:gd name="adj2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triped Right Arrow 29"/>
          <p:cNvSpPr/>
          <p:nvPr/>
        </p:nvSpPr>
        <p:spPr>
          <a:xfrm rot="19769333">
            <a:off x="2399267" y="3594874"/>
            <a:ext cx="1831849" cy="720493"/>
          </a:xfrm>
          <a:prstGeom prst="stripedRightArrow">
            <a:avLst>
              <a:gd name="adj1" fmla="val 42178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8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Hypotheses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197397"/>
              </p:ext>
            </p:extLst>
          </p:nvPr>
        </p:nvGraphicFramePr>
        <p:xfrm>
          <a:off x="179512" y="1412776"/>
          <a:ext cx="8784976" cy="4939543"/>
        </p:xfrm>
        <a:graphic>
          <a:graphicData uri="http://schemas.openxmlformats.org/drawingml/2006/table">
            <a:tbl>
              <a:tblPr firstRow="1" bandRow="1"/>
              <a:tblGrid>
                <a:gridCol w="2534127"/>
                <a:gridCol w="2083617"/>
                <a:gridCol w="2133535"/>
                <a:gridCol w="2033697"/>
              </a:tblGrid>
              <a:tr h="7776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Scales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Internalizing 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Externalizing</a:t>
                      </a:r>
                      <a:endParaRPr lang="en-US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 Thought Dysfunction</a:t>
                      </a:r>
                      <a:endParaRPr lang="en-US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Higher</a:t>
                      </a:r>
                      <a:r>
                        <a:rPr lang="en-US" b="1" baseline="0" dirty="0" smtClean="0"/>
                        <a:t>- Order</a:t>
                      </a:r>
                    </a:p>
                    <a:p>
                      <a:r>
                        <a:rPr lang="en-US" b="1" baseline="0" dirty="0" smtClean="0"/>
                        <a:t>Scales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EID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BXD</a:t>
                      </a:r>
                      <a:endParaRPr lang="en-US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THD</a:t>
                      </a:r>
                      <a:endParaRPr lang="en-US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Restructured</a:t>
                      </a:r>
                      <a:r>
                        <a:rPr lang="en-US" b="1" baseline="0" dirty="0" smtClean="0"/>
                        <a:t> Clinical Scales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RCd</a:t>
                      </a:r>
                      <a:r>
                        <a:rPr lang="en-US" b="1" dirty="0" smtClean="0"/>
                        <a:t>, RC1, RC2, RC,7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RC4 &amp; RC9</a:t>
                      </a:r>
                      <a:endParaRPr lang="en-US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RC6</a:t>
                      </a:r>
                      <a:r>
                        <a:rPr lang="en-US" b="1" baseline="0" dirty="0" smtClean="0"/>
                        <a:t> &amp; RC8</a:t>
                      </a:r>
                      <a:endParaRPr lang="en-US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Specific</a:t>
                      </a:r>
                      <a:r>
                        <a:rPr lang="en-US" b="1" baseline="0" dirty="0" smtClean="0"/>
                        <a:t> Problems Scales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Internalizing</a:t>
                      </a:r>
                      <a:r>
                        <a:rPr lang="en-US" b="1" baseline="0" dirty="0" smtClean="0"/>
                        <a:t>, Somatic,</a:t>
                      </a:r>
                    </a:p>
                    <a:p>
                      <a:pPr algn="ctr"/>
                      <a:r>
                        <a:rPr lang="en-US" b="1" baseline="0" dirty="0" smtClean="0"/>
                        <a:t>Intrapersonal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ANP,</a:t>
                      </a:r>
                      <a:r>
                        <a:rPr lang="en-US" b="1" baseline="0" dirty="0" smtClean="0"/>
                        <a:t> Externalizing Scales, FML</a:t>
                      </a:r>
                      <a:endParaRPr lang="en-US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Interest Scales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Low AES &amp; MEC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776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Personality</a:t>
                      </a:r>
                      <a:r>
                        <a:rPr lang="en-US" b="1" baseline="0" dirty="0" smtClean="0"/>
                        <a:t> Pathology-5 Scales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NEGE-r</a:t>
                      </a:r>
                      <a:r>
                        <a:rPr lang="en-US" b="1" baseline="0" dirty="0" smtClean="0"/>
                        <a:t> &amp; INTR-r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DISC-r</a:t>
                      </a:r>
                      <a:r>
                        <a:rPr lang="en-US" b="1" baseline="0" dirty="0" smtClean="0"/>
                        <a:t> &amp;</a:t>
                      </a:r>
                    </a:p>
                    <a:p>
                      <a:pPr algn="ctr"/>
                      <a:r>
                        <a:rPr lang="en-US" b="1" baseline="0" dirty="0" smtClean="0"/>
                        <a:t>AGG-r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PSYC-r</a:t>
                      </a:r>
                      <a:endParaRPr lang="en-US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97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sz="360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Method</a:t>
            </a:r>
            <a:r>
              <a:rPr lang="en-US" sz="3600" dirty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: Statistical Analyses</a:t>
            </a:r>
            <a:endParaRPr lang="en" sz="36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23" name="Content Placeholder 22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 flipH="1">
            <a:off x="1043608" y="3423676"/>
            <a:ext cx="1144557" cy="1890923"/>
          </a:xfrm>
          <a:prstGeom prst="rect">
            <a:avLst/>
          </a:prstGeom>
        </p:spPr>
      </p:pic>
      <p:sp>
        <p:nvSpPr>
          <p:cNvPr id="22" name="Arc 21"/>
          <p:cNvSpPr/>
          <p:nvPr/>
        </p:nvSpPr>
        <p:spPr>
          <a:xfrm>
            <a:off x="1441457" y="3453998"/>
            <a:ext cx="1500207" cy="3709435"/>
          </a:xfrm>
          <a:prstGeom prst="arc">
            <a:avLst>
              <a:gd name="adj1" fmla="val 16122598"/>
              <a:gd name="adj2" fmla="val 0"/>
            </a:avLst>
          </a:prstGeom>
          <a:solidFill>
            <a:schemeClr val="tx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2426766" y="3395182"/>
            <a:ext cx="1798781" cy="3778234"/>
          </a:xfrm>
          <a:prstGeom prst="arc">
            <a:avLst>
              <a:gd name="adj1" fmla="val 16200000"/>
              <a:gd name="adj2" fmla="val 213470"/>
            </a:avLst>
          </a:prstGeom>
          <a:solidFill>
            <a:srgbClr val="712D1C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91538" y="3413338"/>
            <a:ext cx="986544" cy="1896020"/>
          </a:xfrm>
          <a:prstGeom prst="rect">
            <a:avLst/>
          </a:prstGeom>
          <a:noFill/>
        </p:spPr>
      </p:pic>
      <p:cxnSp>
        <p:nvCxnSpPr>
          <p:cNvPr id="27" name="Straight Connector 26"/>
          <p:cNvCxnSpPr/>
          <p:nvPr/>
        </p:nvCxnSpPr>
        <p:spPr>
          <a:xfrm>
            <a:off x="940232" y="5308716"/>
            <a:ext cx="3744416" cy="0"/>
          </a:xfrm>
          <a:prstGeom prst="line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40232" y="3413981"/>
            <a:ext cx="0" cy="1894735"/>
          </a:xfrm>
          <a:prstGeom prst="line">
            <a:avLst/>
          </a:prstGeom>
          <a:ln w="76200">
            <a:solidFill>
              <a:schemeClr val="tx1"/>
            </a:solidFill>
            <a:headEnd type="arrow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 flipH="1">
            <a:off x="2180960" y="3394788"/>
            <a:ext cx="10032" cy="2325879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 flipH="1">
            <a:off x="3277207" y="3361521"/>
            <a:ext cx="39289" cy="2359146"/>
          </a:xfrm>
          <a:prstGeom prst="line">
            <a:avLst/>
          </a:prstGeom>
          <a:ln w="76200">
            <a:solidFill>
              <a:srgbClr val="92D05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1953725" y="5720667"/>
            <a:ext cx="6710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</a:t>
            </a:r>
            <a:r>
              <a:rPr lang="en-US" sz="1200" b="1" dirty="0" smtClean="0"/>
              <a:t>1</a:t>
            </a:r>
            <a:endParaRPr lang="en-US" sz="1600" b="1" dirty="0" smtClean="0"/>
          </a:p>
          <a:p>
            <a:endParaRPr lang="en-US" dirty="0" smtClean="0"/>
          </a:p>
        </p:txBody>
      </p:sp>
      <p:sp>
        <p:nvSpPr>
          <p:cNvPr id="188" name="TextBox 187"/>
          <p:cNvSpPr txBox="1"/>
          <p:nvPr/>
        </p:nvSpPr>
        <p:spPr>
          <a:xfrm>
            <a:off x="3022296" y="5720667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</a:t>
            </a:r>
            <a:r>
              <a:rPr lang="en-US" sz="1200" b="1" dirty="0"/>
              <a:t>2</a:t>
            </a:r>
            <a:endParaRPr lang="en-US" sz="1600" b="1" dirty="0"/>
          </a:p>
        </p:txBody>
      </p:sp>
      <p:cxnSp>
        <p:nvCxnSpPr>
          <p:cNvPr id="195" name="Straight Connector 194"/>
          <p:cNvCxnSpPr/>
          <p:nvPr/>
        </p:nvCxnSpPr>
        <p:spPr>
          <a:xfrm flipH="1">
            <a:off x="2180960" y="3453998"/>
            <a:ext cx="1096247" cy="18198"/>
          </a:xfrm>
          <a:prstGeom prst="line">
            <a:avLst/>
          </a:prstGeom>
          <a:ln w="57150">
            <a:solidFill>
              <a:srgbClr val="92D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2214045" y="4031559"/>
            <a:ext cx="1102451" cy="0"/>
          </a:xfrm>
          <a:prstGeom prst="line">
            <a:avLst/>
          </a:prstGeom>
          <a:ln w="57150">
            <a:solidFill>
              <a:srgbClr val="92D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H="1" flipV="1">
            <a:off x="2253332" y="4573529"/>
            <a:ext cx="1023875" cy="22640"/>
          </a:xfrm>
          <a:prstGeom prst="line">
            <a:avLst/>
          </a:prstGeom>
          <a:ln w="57150">
            <a:solidFill>
              <a:srgbClr val="92D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>
            <a:off x="2226910" y="5076077"/>
            <a:ext cx="897154" cy="0"/>
          </a:xfrm>
          <a:prstGeom prst="line">
            <a:avLst/>
          </a:prstGeom>
          <a:ln w="57150">
            <a:solidFill>
              <a:srgbClr val="92D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207"/>
          <p:cNvSpPr txBox="1"/>
          <p:nvPr/>
        </p:nvSpPr>
        <p:spPr>
          <a:xfrm>
            <a:off x="508184" y="1786242"/>
            <a:ext cx="67281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</a:rPr>
              <a:t>*</a:t>
            </a:r>
            <a:r>
              <a:rPr lang="en-US" sz="2800" b="1" dirty="0" smtClean="0">
                <a:latin typeface="+mn-lt"/>
              </a:rPr>
              <a:t>Independent Samples </a:t>
            </a:r>
            <a:r>
              <a:rPr lang="en-US" sz="2800" b="1" i="1" dirty="0" smtClean="0">
                <a:latin typeface="+mn-lt"/>
              </a:rPr>
              <a:t>t</a:t>
            </a:r>
            <a:r>
              <a:rPr lang="en-US" sz="2800" b="1" dirty="0" smtClean="0">
                <a:latin typeface="+mn-lt"/>
              </a:rPr>
              <a:t>-test:</a:t>
            </a:r>
          </a:p>
          <a:p>
            <a:r>
              <a:rPr lang="en-US" sz="2400" dirty="0" smtClean="0">
                <a:latin typeface="+mn-lt"/>
              </a:rPr>
              <a:t>Comparing means of independent samples</a:t>
            </a:r>
            <a:endParaRPr lang="en-US" sz="2400" dirty="0">
              <a:latin typeface="+mn-lt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796136" y="2780928"/>
            <a:ext cx="3091429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Hedges' </a:t>
            </a:r>
            <a:r>
              <a:rPr lang="en-US" sz="2400" b="1" i="1" dirty="0" smtClean="0">
                <a:latin typeface="+mn-lt"/>
              </a:rPr>
              <a:t>g</a:t>
            </a:r>
            <a:r>
              <a:rPr lang="en-US" sz="2400" b="1" dirty="0" smtClean="0">
                <a:latin typeface="+mn-lt"/>
              </a:rPr>
              <a:t> values:</a:t>
            </a:r>
          </a:p>
          <a:p>
            <a:r>
              <a:rPr lang="en-US" sz="2400" dirty="0" smtClean="0">
                <a:latin typeface="+mn-lt"/>
              </a:rPr>
              <a:t>Comparing size of difference between two means</a:t>
            </a:r>
          </a:p>
          <a:p>
            <a:endParaRPr lang="en-US" sz="2400" dirty="0" smtClean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Small: </a:t>
            </a:r>
            <a:r>
              <a:rPr lang="en-US" sz="2400" b="1" dirty="0" smtClean="0">
                <a:latin typeface="+mn-lt"/>
              </a:rPr>
              <a:t>.20-.49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Medium: </a:t>
            </a:r>
            <a:r>
              <a:rPr lang="en-US" sz="2400" b="1" dirty="0" smtClean="0">
                <a:latin typeface="+mn-lt"/>
              </a:rPr>
              <a:t>.50-.79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Large: </a:t>
            </a:r>
            <a:r>
              <a:rPr lang="en-US" sz="2400" b="1" dirty="0" smtClean="0">
                <a:latin typeface="+mn-lt"/>
              </a:rPr>
              <a:t>.80+</a:t>
            </a:r>
          </a:p>
          <a:p>
            <a:r>
              <a:rPr lang="en-US" dirty="0" smtClean="0"/>
              <a:t>	</a:t>
            </a:r>
          </a:p>
          <a:p>
            <a:r>
              <a:rPr lang="en-US" dirty="0"/>
              <a:t>	</a:t>
            </a:r>
            <a:r>
              <a:rPr lang="en-US" dirty="0" smtClean="0"/>
              <a:t>Cohen (1988)</a:t>
            </a:r>
            <a:endParaRPr lang="en-US" dirty="0"/>
          </a:p>
        </p:txBody>
      </p:sp>
      <p:sp>
        <p:nvSpPr>
          <p:cNvPr id="211" name="Rectangle 210"/>
          <p:cNvSpPr/>
          <p:nvPr/>
        </p:nvSpPr>
        <p:spPr>
          <a:xfrm>
            <a:off x="580192" y="2852574"/>
            <a:ext cx="4663317" cy="342209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2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Results: Internalizing Diagnosis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479354"/>
              </p:ext>
            </p:extLst>
          </p:nvPr>
        </p:nvGraphicFramePr>
        <p:xfrm>
          <a:off x="251520" y="1284116"/>
          <a:ext cx="8645732" cy="513735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672408"/>
                <a:gridCol w="1152128"/>
                <a:gridCol w="1080120"/>
                <a:gridCol w="792088"/>
                <a:gridCol w="828903"/>
                <a:gridCol w="1120085"/>
              </a:tblGrid>
              <a:tr h="330765"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MMPI-2-RF Scales</a:t>
                      </a:r>
                      <a:endParaRPr lang="en-US" sz="13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300" dirty="0" smtClean="0"/>
                        <a:t>Yes (</a:t>
                      </a:r>
                      <a:r>
                        <a:rPr lang="en-US" sz="1300" i="1" dirty="0" smtClean="0"/>
                        <a:t>n</a:t>
                      </a:r>
                      <a:r>
                        <a:rPr lang="en-US" sz="1300" dirty="0" smtClean="0"/>
                        <a:t> =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dirty="0" smtClean="0"/>
                        <a:t>320)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No (</a:t>
                      </a:r>
                      <a:r>
                        <a:rPr lang="en-US" sz="1300" i="1" dirty="0" smtClean="0"/>
                        <a:t>n</a:t>
                      </a:r>
                      <a:r>
                        <a:rPr lang="en-US" sz="1300" dirty="0" smtClean="0"/>
                        <a:t> = 321)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g</a:t>
                      </a:r>
                      <a:endParaRPr lang="en-US" sz="1300" b="1" i="1" dirty="0"/>
                    </a:p>
                  </a:txBody>
                  <a:tcPr/>
                </a:tc>
              </a:tr>
              <a:tr h="2855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Higher</a:t>
                      </a:r>
                      <a:r>
                        <a:rPr lang="en-US" sz="1300" b="1" baseline="0" dirty="0" smtClean="0"/>
                        <a:t>-Order Scales</a:t>
                      </a:r>
                      <a:endParaRPr lang="en-US" sz="13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M</a:t>
                      </a:r>
                      <a:endParaRPr lang="en-US" sz="13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SD</a:t>
                      </a:r>
                      <a:endParaRPr lang="en-US" sz="13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M</a:t>
                      </a:r>
                      <a:endParaRPr lang="en-US" sz="13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SD</a:t>
                      </a:r>
                      <a:endParaRPr lang="en-US" sz="1300" b="1" i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300" dirty="0"/>
                    </a:p>
                  </a:txBody>
                  <a:tcPr/>
                </a:tc>
              </a:tr>
              <a:tr h="405936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EID: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dirty="0" smtClean="0"/>
                        <a:t>Emotional/ Internalizing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dirty="0" smtClean="0"/>
                        <a:t>Dysfunction</a:t>
                      </a:r>
                      <a:endParaRPr lang="en-US" sz="13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53.9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12.6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49.3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10.5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0.39*</a:t>
                      </a:r>
                      <a:endParaRPr lang="en-US" sz="1300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85513">
                <a:tc gridSpan="6">
                  <a:txBody>
                    <a:bodyPr/>
                    <a:lstStyle/>
                    <a:p>
                      <a:r>
                        <a:rPr lang="en-US" sz="1300" b="1" dirty="0" smtClean="0"/>
                        <a:t>Restructured Clinical Scales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dirty="0"/>
                    </a:p>
                  </a:txBody>
                  <a:tcPr/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RCd</a:t>
                      </a:r>
                      <a:r>
                        <a:rPr lang="en-US" sz="1300" dirty="0" smtClean="0"/>
                        <a:t>: Demoralization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55.7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11.9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51.6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10.7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0.35*</a:t>
                      </a:r>
                      <a:endParaRPr lang="en-US" sz="1300" b="1" dirty="0"/>
                    </a:p>
                  </a:txBody>
                  <a:tcPr>
                    <a:solidFill>
                      <a:srgbClr val="FFE947"/>
                    </a:solidFill>
                  </a:tcPr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RC1: Somatic</a:t>
                      </a:r>
                      <a:r>
                        <a:rPr lang="en-US" sz="1300" baseline="0" dirty="0" smtClean="0"/>
                        <a:t> Complaints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55.7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11.0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51.7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10.6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0.33*</a:t>
                      </a:r>
                      <a:endParaRPr lang="en-US" sz="1300" b="1" dirty="0"/>
                    </a:p>
                  </a:txBody>
                  <a:tcPr>
                    <a:solidFill>
                      <a:srgbClr val="FFE947"/>
                    </a:solidFill>
                  </a:tcPr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RC2: Low Positive Emotions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53.8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13.8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50.9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11.6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0.22*</a:t>
                      </a:r>
                      <a:endParaRPr lang="en-US" sz="1300" b="1" dirty="0"/>
                    </a:p>
                  </a:txBody>
                  <a:tcPr>
                    <a:solidFill>
                      <a:srgbClr val="FFE947"/>
                    </a:solidFill>
                  </a:tcPr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RC7: Dysfunctional</a:t>
                      </a:r>
                      <a:r>
                        <a:rPr lang="en-US" sz="1300" baseline="0" dirty="0" smtClean="0"/>
                        <a:t> Negative Emotions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51.5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11.2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47.4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10.7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0.37*</a:t>
                      </a:r>
                      <a:endParaRPr lang="en-US" sz="1300" b="1" dirty="0"/>
                    </a:p>
                  </a:txBody>
                  <a:tcPr>
                    <a:solidFill>
                      <a:srgbClr val="FFE947"/>
                    </a:solidFill>
                  </a:tcPr>
                </a:tc>
              </a:tr>
              <a:tr h="346813">
                <a:tc gridSpan="6">
                  <a:txBody>
                    <a:bodyPr/>
                    <a:lstStyle/>
                    <a:p>
                      <a:r>
                        <a:rPr lang="en-US" sz="1300" b="1" dirty="0" smtClean="0"/>
                        <a:t>Somatic</a:t>
                      </a:r>
                      <a:r>
                        <a:rPr lang="en-US" sz="1300" b="1" baseline="0" dirty="0" smtClean="0"/>
                        <a:t> Specific Problems Scales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dirty="0"/>
                    </a:p>
                  </a:txBody>
                  <a:tcPr/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MLS: Malaise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u="none" dirty="0" smtClean="0"/>
                        <a:t>53.92</a:t>
                      </a:r>
                      <a:endParaRPr lang="en-US" sz="13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u="none" dirty="0" smtClean="0"/>
                        <a:t>15.4</a:t>
                      </a:r>
                      <a:endParaRPr lang="en-US" sz="13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u="none" dirty="0" smtClean="0"/>
                        <a:t>52.8</a:t>
                      </a:r>
                      <a:endParaRPr lang="en-US" sz="13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u="none" dirty="0" smtClean="0"/>
                        <a:t>10.7</a:t>
                      </a:r>
                      <a:endParaRPr lang="en-US" sz="13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u="none" dirty="0" smtClean="0"/>
                        <a:t>0.29* </a:t>
                      </a:r>
                      <a:endParaRPr lang="en-US" sz="1300" b="1" u="none" dirty="0"/>
                    </a:p>
                  </a:txBody>
                  <a:tcPr>
                    <a:solidFill>
                      <a:srgbClr val="FFE947"/>
                    </a:solidFill>
                  </a:tcPr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GIC: Gastrointestinal Complaints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52.98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11.92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49.66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9.41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0.31*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HPC: Head Pan Complaints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51.88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10.52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50.36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9.48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0.15*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NUC: Neurological</a:t>
                      </a:r>
                      <a:r>
                        <a:rPr lang="en-US" sz="1300" baseline="0" dirty="0" smtClean="0"/>
                        <a:t> Complaints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59.91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12.57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55.45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12.58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0.35*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COG: Cognitive Complaints</a:t>
                      </a:r>
                      <a:r>
                        <a:rPr lang="en-US" sz="1300" baseline="0" dirty="0" smtClean="0"/>
                        <a:t>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54.77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12.95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51.57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11.49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0.26*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5513">
                <a:tc gridSpan="6">
                  <a:txBody>
                    <a:bodyPr/>
                    <a:lstStyle/>
                    <a:p>
                      <a:r>
                        <a:rPr lang="en-US" sz="1300" b="1" dirty="0" smtClean="0"/>
                        <a:t>Interest</a:t>
                      </a:r>
                      <a:r>
                        <a:rPr lang="en-US" sz="1300" b="1" baseline="0" dirty="0" smtClean="0"/>
                        <a:t> Scales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u="none" dirty="0"/>
                    </a:p>
                  </a:txBody>
                  <a:tcPr/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AES: Aesthetic</a:t>
                      </a:r>
                      <a:r>
                        <a:rPr lang="en-US" sz="1300" baseline="0" dirty="0" smtClean="0"/>
                        <a:t>-Literary Interests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50.08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10.04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49.97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11.24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8110" algn="dec"/>
                        </a:tabLst>
                      </a:pPr>
                      <a:r>
                        <a:rPr lang="en-US" sz="1300" u="none" dirty="0">
                          <a:effectLst/>
                        </a:rPr>
                        <a:t>0.01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551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MEC: Mechanical Interests</a:t>
                      </a:r>
                      <a:r>
                        <a:rPr lang="en-US" sz="1300" baseline="0" dirty="0" smtClean="0"/>
                        <a:t>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53.81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10.70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56.05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10.68</a:t>
                      </a:r>
                      <a:endParaRPr lang="en-US" sz="1300" b="1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811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-0.21*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34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600060"/>
              </p:ext>
            </p:extLst>
          </p:nvPr>
        </p:nvGraphicFramePr>
        <p:xfrm>
          <a:off x="395536" y="404664"/>
          <a:ext cx="8352929" cy="59734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32366"/>
                <a:gridCol w="977253"/>
                <a:gridCol w="1129067"/>
                <a:gridCol w="821682"/>
                <a:gridCol w="882873"/>
                <a:gridCol w="1209688"/>
              </a:tblGrid>
              <a:tr h="360040">
                <a:tc>
                  <a:txBody>
                    <a:bodyPr/>
                    <a:lstStyle/>
                    <a:p>
                      <a:endParaRPr lang="en-US" sz="1200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Yes (</a:t>
                      </a:r>
                      <a:r>
                        <a:rPr lang="en-US" sz="1200" i="1" dirty="0" smtClean="0"/>
                        <a:t>n</a:t>
                      </a:r>
                      <a:r>
                        <a:rPr lang="en-US" sz="1200" i="1" baseline="0" dirty="0" smtClean="0"/>
                        <a:t> </a:t>
                      </a:r>
                      <a:r>
                        <a:rPr lang="en-US" sz="1200" baseline="0" dirty="0" smtClean="0"/>
                        <a:t>= 320)</a:t>
                      </a:r>
                      <a:endParaRPr lang="en-US" sz="12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No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i="1" baseline="0" dirty="0" smtClean="0"/>
                        <a:t>n</a:t>
                      </a:r>
                      <a:r>
                        <a:rPr lang="en-US" sz="1200" baseline="0" dirty="0" smtClean="0"/>
                        <a:t> = 321)</a:t>
                      </a:r>
                      <a:endParaRPr lang="en-US" sz="1200" dirty="0" smtClean="0"/>
                    </a:p>
                    <a:p>
                      <a:pPr algn="ctr"/>
                      <a:endParaRPr lang="en-US" sz="12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g</a:t>
                      </a:r>
                      <a:endParaRPr lang="en-US" sz="1200" b="0" i="1" dirty="0"/>
                    </a:p>
                  </a:txBody>
                  <a:tcPr/>
                </a:tc>
              </a:tr>
              <a:tr h="3593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Internalizing</a:t>
                      </a:r>
                      <a:r>
                        <a:rPr lang="en-US" sz="1200" b="1" baseline="0" dirty="0" smtClean="0"/>
                        <a:t> SP Scales</a:t>
                      </a:r>
                      <a:endParaRPr lang="en-US" sz="1200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baseline="0" dirty="0" smtClean="0"/>
                        <a:t>M</a:t>
                      </a:r>
                      <a:endParaRPr lang="en-US" sz="1200" b="1" i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SD</a:t>
                      </a:r>
                      <a:endParaRPr lang="en-US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M</a:t>
                      </a:r>
                      <a:endParaRPr lang="en-US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/>
                        <a:t>SD</a:t>
                      </a:r>
                      <a:endParaRPr lang="en-US" sz="1200" b="1" i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b="0" i="1" dirty="0"/>
                    </a:p>
                  </a:txBody>
                  <a:tcPr/>
                </a:tc>
              </a:tr>
              <a:tr h="3174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SUI: Suicidal</a:t>
                      </a:r>
                      <a:r>
                        <a:rPr lang="en-US" sz="1200" baseline="0" dirty="0" smtClean="0"/>
                        <a:t>/Death Ideation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53.92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15.39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49.98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10.59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0.30*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HLP: Helplessness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52.52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13.63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49.36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11.27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0.25*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SFD: Self-Doubt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52.96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11.50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49.46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9.69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0.33*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NFC: Inefficacy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53.18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10.60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50.46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10.83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0.25*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STW: Stress and Worry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51.13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11.15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47.70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9.59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0.33*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AXY: Anxiety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55.50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14.11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52.15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12.88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0.25*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ANP: Anger Proneness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50.50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10.12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47.13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8.91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0.35*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BRF: Behavior</a:t>
                      </a:r>
                      <a:r>
                        <a:rPr lang="en-US" sz="1200" baseline="0" dirty="0" smtClean="0"/>
                        <a:t> restricting Fears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55.75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13.47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52.43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11.64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0.26*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MSF: Multiple Specific Fears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51.71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9.32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49.11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9.20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0.28*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 gridSpan="6">
                  <a:txBody>
                    <a:bodyPr/>
                    <a:lstStyle/>
                    <a:p>
                      <a:r>
                        <a:rPr lang="en-US" sz="1200" b="1" dirty="0" smtClean="0"/>
                        <a:t>Interpersonal Specific</a:t>
                      </a:r>
                      <a:r>
                        <a:rPr lang="en-US" sz="1200" b="1" baseline="0" dirty="0" smtClean="0"/>
                        <a:t> Problems</a:t>
                      </a:r>
                      <a:r>
                        <a:rPr lang="en-US" sz="1200" b="1" dirty="0" smtClean="0"/>
                        <a:t> Scales</a:t>
                      </a:r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1" u="none" dirty="0"/>
                    </a:p>
                  </a:txBody>
                  <a:tcPr/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IPP: Interpersonal Problems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48.43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10.43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48.52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9.72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u="none" dirty="0">
                          <a:effectLst/>
                        </a:rPr>
                        <a:t>-0.01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SAV: Social</a:t>
                      </a:r>
                      <a:r>
                        <a:rPr lang="en-US" sz="1200" baseline="0" dirty="0" smtClean="0"/>
                        <a:t> Avoidance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50.66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10.85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49.34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10.94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u="none" dirty="0">
                          <a:effectLst/>
                        </a:rPr>
                        <a:t>0.12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SHY: Shyness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49.36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9.42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47.69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8.44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u="none" dirty="0">
                          <a:effectLst/>
                        </a:rPr>
                        <a:t>0.19*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DSF: </a:t>
                      </a:r>
                      <a:r>
                        <a:rPr lang="en-US" sz="1200" dirty="0" err="1" smtClean="0"/>
                        <a:t>Disafiliativeness</a:t>
                      </a:r>
                      <a:r>
                        <a:rPr lang="en-US" sz="1200" dirty="0" smtClean="0"/>
                        <a:t>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54.46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12.66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53.40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12.08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u="none" dirty="0">
                          <a:effectLst/>
                        </a:rPr>
                        <a:t>0.09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369126">
                <a:tc gridSpan="6">
                  <a:txBody>
                    <a:bodyPr/>
                    <a:lstStyle/>
                    <a:p>
                      <a:r>
                        <a:rPr lang="en-US" sz="1200" b="1" dirty="0" smtClean="0"/>
                        <a:t>Personality</a:t>
                      </a:r>
                      <a:r>
                        <a:rPr lang="en-US" sz="1200" b="1" baseline="0" dirty="0" smtClean="0"/>
                        <a:t> Pathology- 5 Scales</a:t>
                      </a:r>
                      <a:endParaRPr lang="en-US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1" u="none" dirty="0">
                        <a:latin typeface="+mn-lt"/>
                      </a:endParaRPr>
                    </a:p>
                  </a:txBody>
                  <a:tcPr/>
                </a:tc>
              </a:tr>
              <a:tr h="336641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NEGE-r: Negative</a:t>
                      </a:r>
                      <a:r>
                        <a:rPr lang="en-US" sz="1300" baseline="0" dirty="0" smtClean="0"/>
                        <a:t> Emotionality/Neuroticism-Revised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52.51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10.78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48.28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10.30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8585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0.40*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336641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INTR-r: Introversion-Revised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52.13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11.73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51.42</a:t>
                      </a:r>
                      <a:endParaRPr lang="en-US" sz="1300" b="1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11.68</a:t>
                      </a:r>
                      <a:endParaRPr lang="en-US" sz="13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8585" algn="dec"/>
                        </a:tabLst>
                      </a:pPr>
                      <a:r>
                        <a:rPr lang="en-US" sz="1300" u="none" dirty="0">
                          <a:effectLst/>
                        </a:rPr>
                        <a:t>0.06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2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534400" cy="7588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Results: Externalizing Diagnosis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999849"/>
              </p:ext>
            </p:extLst>
          </p:nvPr>
        </p:nvGraphicFramePr>
        <p:xfrm>
          <a:off x="179512" y="908720"/>
          <a:ext cx="8727379" cy="54661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557746"/>
                <a:gridCol w="1306927"/>
                <a:gridCol w="1089106"/>
                <a:gridCol w="916490"/>
                <a:gridCol w="835799"/>
                <a:gridCol w="1021311"/>
              </a:tblGrid>
              <a:tr h="36004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MMPI-2-RF Scales</a:t>
                      </a:r>
                      <a:endParaRPr lang="en-US" sz="13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300" dirty="0" smtClean="0"/>
                        <a:t>Yes (n =</a:t>
                      </a:r>
                      <a:r>
                        <a:rPr lang="en-US" sz="1300" baseline="0" dirty="0" smtClean="0"/>
                        <a:t> 469</a:t>
                      </a:r>
                      <a:r>
                        <a:rPr lang="en-US" sz="1300" dirty="0" smtClean="0"/>
                        <a:t>)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No (n = 172)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g</a:t>
                      </a:r>
                      <a:endParaRPr lang="en-US" sz="1300" b="1" i="1" dirty="0"/>
                    </a:p>
                  </a:txBody>
                  <a:tcPr/>
                </a:tc>
              </a:tr>
              <a:tr h="2777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Higher</a:t>
                      </a:r>
                      <a:r>
                        <a:rPr lang="en-US" sz="1300" b="1" baseline="0" dirty="0" smtClean="0"/>
                        <a:t>-Order Scales</a:t>
                      </a:r>
                      <a:endParaRPr lang="en-US" sz="13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M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SD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M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SD</a:t>
                      </a:r>
                      <a:endParaRPr lang="en-US" sz="13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488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BXD:</a:t>
                      </a:r>
                      <a:r>
                        <a:rPr lang="en-US" sz="1300" baseline="0" dirty="0" smtClean="0"/>
                        <a:t> Behavioral Externalizing Dysfunction</a:t>
                      </a:r>
                      <a:endParaRPr lang="en-US" sz="13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58.60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10.63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53.72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10.39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u="none" dirty="0">
                          <a:effectLst/>
                        </a:rPr>
                        <a:t>0.46*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277743">
                <a:tc gridSpan="6">
                  <a:txBody>
                    <a:bodyPr/>
                    <a:lstStyle/>
                    <a:p>
                      <a:r>
                        <a:rPr lang="en-US" sz="1300" dirty="0" smtClean="0"/>
                        <a:t>Restructured Clinical Scales</a:t>
                      </a:r>
                      <a:endParaRPr lang="en-US" sz="13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RC4: Antisocial Behaviors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dirty="0" smtClean="0"/>
                        <a:t>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62.13</a:t>
                      </a:r>
                      <a:endParaRPr lang="en-US" sz="130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11.43</a:t>
                      </a:r>
                      <a:endParaRPr lang="en-US" sz="130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56.70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10.90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u="none" dirty="0">
                          <a:effectLst/>
                        </a:rPr>
                        <a:t>0.48*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RC9: Hypomanic Activation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48.03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10.86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46.95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10.99</a:t>
                      </a:r>
                      <a:endParaRPr lang="en-US" sz="130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0.10</a:t>
                      </a:r>
                      <a:endParaRPr lang="en-US" sz="130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337374">
                <a:tc gridSpan="6">
                  <a:txBody>
                    <a:bodyPr/>
                    <a:lstStyle/>
                    <a:p>
                      <a:r>
                        <a:rPr lang="en-US" sz="1300" b="1" dirty="0" smtClean="0"/>
                        <a:t>Internalizing</a:t>
                      </a:r>
                      <a:r>
                        <a:rPr lang="en-US" sz="1300" b="1" baseline="0" dirty="0" smtClean="0"/>
                        <a:t> Specific Problems Scale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ANP: Anger Proneness</a:t>
                      </a:r>
                      <a:r>
                        <a:rPr lang="en-US" sz="1300" baseline="0" dirty="0" smtClean="0"/>
                        <a:t>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49.19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9.83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47.78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9.18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0.15</a:t>
                      </a:r>
                      <a:endParaRPr lang="en-US" sz="130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320034"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Externalizing</a:t>
                      </a:r>
                      <a:r>
                        <a:rPr lang="en-US" sz="1300" b="1" baseline="0" dirty="0" smtClean="0"/>
                        <a:t> Specific Problems Scales</a:t>
                      </a:r>
                      <a:endParaRPr lang="en-US" sz="13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JCP: Juvenile</a:t>
                      </a:r>
                      <a:r>
                        <a:rPr lang="en-US" sz="1300" baseline="0" dirty="0" smtClean="0"/>
                        <a:t> Conduct Problems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61.34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13.11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55.60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12.64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u="none" dirty="0">
                          <a:effectLst/>
                        </a:rPr>
                        <a:t>0.44*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SUB; Substance Abuse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57.11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10.35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50.49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9.96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u="none" dirty="0">
                          <a:effectLst/>
                        </a:rPr>
                        <a:t>0.65*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AGG: Aggression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49.78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10.97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48.20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9.95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0.15*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ACT: Activation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47.36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12.17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46.03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11.55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0.11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277743">
                <a:tc gridSpan="6">
                  <a:txBody>
                    <a:bodyPr/>
                    <a:lstStyle/>
                    <a:p>
                      <a:r>
                        <a:rPr lang="en-US" sz="1300" b="1" dirty="0" smtClean="0"/>
                        <a:t>Interpersonal</a:t>
                      </a:r>
                      <a:r>
                        <a:rPr lang="en-US" sz="1300" b="1" baseline="0" dirty="0" smtClean="0"/>
                        <a:t> Scales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u="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FML: Family Problems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51.59</a:t>
                      </a:r>
                      <a:endParaRPr lang="en-US" sz="130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12.10</a:t>
                      </a:r>
                      <a:endParaRPr lang="en-US" sz="130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50.72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12.45</a:t>
                      </a:r>
                      <a:endParaRPr lang="en-US" sz="130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0.07</a:t>
                      </a:r>
                      <a:endParaRPr lang="en-US" sz="130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Personality</a:t>
                      </a:r>
                      <a:r>
                        <a:rPr lang="en-US" sz="1300" b="1" baseline="0" dirty="0" smtClean="0"/>
                        <a:t> Pathology-5 Scales</a:t>
                      </a:r>
                      <a:endParaRPr lang="en-US" sz="1300" b="1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u="none" dirty="0" smtClean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u="none" dirty="0" smtClean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u="none" dirty="0" smtClean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8110" algn="dec"/>
                        </a:tabLst>
                      </a:pP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AGGR-r: Aggressiveness-Revised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51.48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10.43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51.13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9.48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0.03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  <a:tr h="27774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DISC-R: Disconstraint-Revised </a:t>
                      </a:r>
                      <a:endParaRPr lang="en-U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57.07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10.15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52.78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9.75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u="none" dirty="0">
                          <a:effectLst/>
                        </a:rPr>
                        <a:t>0.43*</a:t>
                      </a:r>
                      <a:endParaRPr lang="en-US" sz="1300" b="1" i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5AFF3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84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534400" cy="758825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Results: Thought Dysfunction Diagnosis 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826296"/>
              </p:ext>
            </p:extLst>
          </p:nvPr>
        </p:nvGraphicFramePr>
        <p:xfrm>
          <a:off x="179513" y="908720"/>
          <a:ext cx="8712969" cy="334449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51871"/>
                <a:gridCol w="1304769"/>
                <a:gridCol w="1087308"/>
                <a:gridCol w="914977"/>
                <a:gridCol w="834419"/>
                <a:gridCol w="1019625"/>
              </a:tblGrid>
              <a:tr h="43204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MMPI-2-RF Scales</a:t>
                      </a:r>
                      <a:endParaRPr lang="en-US" sz="13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300" dirty="0" smtClean="0"/>
                        <a:t>Yes (n =</a:t>
                      </a:r>
                      <a:r>
                        <a:rPr lang="en-US" sz="1300" baseline="0" dirty="0" smtClean="0"/>
                        <a:t> 572</a:t>
                      </a:r>
                      <a:r>
                        <a:rPr lang="en-US" sz="1300" dirty="0" smtClean="0"/>
                        <a:t>)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No (n = 69)</a:t>
                      </a:r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g</a:t>
                      </a:r>
                      <a:endParaRPr lang="en-US" sz="1300" b="1" i="1" dirty="0"/>
                    </a:p>
                  </a:txBody>
                  <a:tcPr/>
                </a:tc>
              </a:tr>
              <a:tr h="459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Higher</a:t>
                      </a:r>
                      <a:r>
                        <a:rPr lang="en-US" sz="1300" b="1" baseline="0" dirty="0" smtClean="0"/>
                        <a:t>-Order Scales</a:t>
                      </a:r>
                      <a:endParaRPr lang="en-US" sz="13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M</a:t>
                      </a:r>
                      <a:endParaRPr lang="en-US" sz="13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SD</a:t>
                      </a:r>
                      <a:endParaRPr lang="en-US" sz="13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M</a:t>
                      </a:r>
                      <a:endParaRPr lang="en-US" sz="13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/>
                        <a:t>SD</a:t>
                      </a:r>
                      <a:endParaRPr lang="en-US" sz="1300" b="1" i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891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THD:</a:t>
                      </a:r>
                      <a:r>
                        <a:rPr lang="en-US" sz="1300" baseline="0" dirty="0" smtClean="0"/>
                        <a:t> Thought Dysfunction</a:t>
                      </a:r>
                      <a:endParaRPr lang="en-US" sz="13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58.05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15.14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53.96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14.09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303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0.27*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88032">
                <a:tc gridSpan="6">
                  <a:txBody>
                    <a:bodyPr/>
                    <a:lstStyle/>
                    <a:p>
                      <a:r>
                        <a:rPr lang="en-US" sz="1300" b="1" dirty="0" smtClean="0"/>
                        <a:t>Restructured Clinical Scales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9681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RC6: Ideas of Persecution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61.72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15.83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60.59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15.75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u="none" dirty="0">
                          <a:effectLst/>
                        </a:rPr>
                        <a:t>  0.07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459681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RC8: Aberrant</a:t>
                      </a:r>
                      <a:r>
                        <a:rPr lang="en-US" sz="1300" baseline="0" dirty="0" smtClean="0"/>
                        <a:t> Experiences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55.19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12.57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52.26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11.90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0.23*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  <a:tr h="375254"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Personality</a:t>
                      </a:r>
                      <a:r>
                        <a:rPr lang="en-US" sz="1300" b="1" baseline="0" dirty="0" smtClean="0"/>
                        <a:t> Pathology-5 Scales</a:t>
                      </a:r>
                      <a:endParaRPr lang="en-US" sz="1300" b="1" dirty="0" smtClean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3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59681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PSYC-r: Psychoticism-Revised</a:t>
                      </a:r>
                      <a:r>
                        <a:rPr lang="en-US" sz="1300" baseline="0" dirty="0" smtClean="0"/>
                        <a:t> </a:t>
                      </a:r>
                      <a:endParaRPr lang="en-U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56.22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14.91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>
                          <a:effectLst/>
                        </a:rPr>
                        <a:t>52.94</a:t>
                      </a:r>
                      <a:endParaRPr lang="en-US" sz="1300" b="0" u="none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dirty="0">
                          <a:effectLst/>
                        </a:rPr>
                        <a:t>13.65</a:t>
                      </a:r>
                      <a:endParaRPr lang="en-US" sz="1300" b="0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980" algn="dec"/>
                        </a:tabLst>
                      </a:pPr>
                      <a:r>
                        <a:rPr lang="en-US" sz="1300" b="1" u="none" dirty="0">
                          <a:effectLst/>
                        </a:rPr>
                        <a:t>0.22*</a:t>
                      </a:r>
                      <a:endParaRPr lang="en-US" sz="1300" b="1" u="none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E94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93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839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Discussion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8229600" cy="49675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1700" dirty="0"/>
          </a:p>
          <a:p>
            <a:r>
              <a:rPr lang="en-US" sz="2400" u="sng" dirty="0" smtClean="0"/>
              <a:t>Key Findings</a:t>
            </a:r>
            <a:r>
              <a:rPr lang="en-US" sz="1800" u="sng" dirty="0" smtClean="0"/>
              <a:t>: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Higher-Order (H-O) scales demonstrated strong construct validity</a:t>
            </a:r>
          </a:p>
          <a:p>
            <a:pPr marL="274320" lvl="1" indent="0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Somatic problems are significantly associated with Internalizing domain</a:t>
            </a:r>
          </a:p>
          <a:p>
            <a:pPr marL="274320" lvl="1" indent="0"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Interestingly, Ideas of Persecution scores were  similar across groups; may be result of controlled settings (</a:t>
            </a:r>
            <a:r>
              <a:rPr lang="en-US" sz="1800" dirty="0">
                <a:solidFill>
                  <a:srgbClr val="000000"/>
                </a:solidFill>
              </a:rPr>
              <a:t>Morgan, </a:t>
            </a:r>
            <a:r>
              <a:rPr lang="en-US" sz="1800" dirty="0" err="1">
                <a:solidFill>
                  <a:srgbClr val="000000"/>
                </a:solidFill>
              </a:rPr>
              <a:t>Rozycki</a:t>
            </a:r>
            <a:r>
              <a:rPr lang="en-US" sz="1800" dirty="0">
                <a:solidFill>
                  <a:srgbClr val="000000"/>
                </a:solidFill>
              </a:rPr>
              <a:t>, &amp; Wilson, </a:t>
            </a:r>
            <a:r>
              <a:rPr lang="en-US" sz="1800" dirty="0" smtClean="0">
                <a:solidFill>
                  <a:srgbClr val="000000"/>
                </a:solidFill>
              </a:rPr>
              <a:t>2004)</a:t>
            </a:r>
          </a:p>
          <a:p>
            <a:pPr lvl="1"/>
            <a:endParaRPr lang="en-US" sz="1700" dirty="0" smtClean="0">
              <a:solidFill>
                <a:srgbClr val="000000"/>
              </a:solidFill>
            </a:endParaRPr>
          </a:p>
          <a:p>
            <a:r>
              <a:rPr lang="en-US" sz="2400" u="sng" dirty="0"/>
              <a:t>Strengths: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High base rates of severe mental illness across all three </a:t>
            </a:r>
            <a:r>
              <a:rPr lang="en-US" sz="1900" dirty="0" smtClean="0">
                <a:solidFill>
                  <a:srgbClr val="000000"/>
                </a:solidFill>
              </a:rPr>
              <a:t>domains</a:t>
            </a:r>
          </a:p>
          <a:p>
            <a:pPr lvl="1"/>
            <a:endParaRPr lang="en-US" sz="1900" dirty="0">
              <a:solidFill>
                <a:srgbClr val="000000"/>
              </a:solidFill>
            </a:endParaRPr>
          </a:p>
          <a:p>
            <a:r>
              <a:rPr lang="en-US" sz="2400" u="sng" dirty="0"/>
              <a:t>Limitations &amp; Future Directions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</a:rPr>
              <a:t>Overlapping vs. </a:t>
            </a:r>
            <a:r>
              <a:rPr lang="en-US" sz="1900" dirty="0" smtClean="0">
                <a:solidFill>
                  <a:srgbClr val="000000"/>
                </a:solidFill>
              </a:rPr>
              <a:t>pure diagnostic groups </a:t>
            </a:r>
            <a:endParaRPr lang="en-US" sz="1900" dirty="0">
              <a:solidFill>
                <a:srgbClr val="000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r>
              <a:rPr lang="en-US" dirty="0" smtClean="0"/>
              <a:t>  </a:t>
            </a:r>
            <a:endParaRPr lang="en-US" dirty="0"/>
          </a:p>
          <a:p>
            <a:endParaRPr lang="en-US" dirty="0"/>
          </a:p>
          <a:p>
            <a:pPr lvl="1"/>
            <a:endParaRPr lang="en-US" sz="1700" dirty="0" smtClean="0">
              <a:solidFill>
                <a:srgbClr val="000000"/>
              </a:solidFill>
            </a:endParaRPr>
          </a:p>
          <a:p>
            <a:pPr lvl="2"/>
            <a:endParaRPr lang="en-US" sz="1500" dirty="0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067944" y="5517232"/>
            <a:ext cx="792088" cy="720080"/>
          </a:xfrm>
          <a:prstGeom prst="ellipse">
            <a:avLst/>
          </a:prstGeom>
          <a:solidFill>
            <a:schemeClr val="accent1">
              <a:tint val="45000"/>
              <a:alpha val="53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355976" y="5157192"/>
            <a:ext cx="792088" cy="720080"/>
          </a:xfrm>
          <a:prstGeom prst="ellipse">
            <a:avLst/>
          </a:prstGeom>
          <a:solidFill>
            <a:schemeClr val="accent2">
              <a:tint val="45000"/>
              <a:alpha val="51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4008" y="5517232"/>
            <a:ext cx="792088" cy="720080"/>
          </a:xfrm>
          <a:prstGeom prst="ellipse">
            <a:avLst/>
          </a:prstGeom>
          <a:solidFill>
            <a:schemeClr val="accent5">
              <a:tint val="45000"/>
              <a:alpha val="6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52320" y="5517232"/>
            <a:ext cx="792088" cy="720080"/>
          </a:xfrm>
          <a:prstGeom prst="ellipse">
            <a:avLst/>
          </a:prstGeom>
          <a:solidFill>
            <a:schemeClr val="accent5">
              <a:tint val="45000"/>
              <a:alpha val="6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588224" y="5517232"/>
            <a:ext cx="792088" cy="720080"/>
          </a:xfrm>
          <a:prstGeom prst="ellipse">
            <a:avLst/>
          </a:prstGeom>
          <a:solidFill>
            <a:schemeClr val="accent1">
              <a:tint val="45000"/>
              <a:alpha val="53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92280" y="4797152"/>
            <a:ext cx="792088" cy="720080"/>
          </a:xfrm>
          <a:prstGeom prst="ellipse">
            <a:avLst/>
          </a:prstGeom>
          <a:solidFill>
            <a:schemeClr val="accent2">
              <a:tint val="45000"/>
              <a:alpha val="51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580112" y="566124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+mn-lt"/>
              </a:rPr>
              <a:t>VS.</a:t>
            </a:r>
            <a:endParaRPr 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74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3664"/>
            <a:ext cx="8229600" cy="11432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Acknowledgements &amp; References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008" y="1412776"/>
            <a:ext cx="4320480" cy="52990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700" dirty="0"/>
              <a:t>Eaton, N. R., Krueger, R. F., </a:t>
            </a:r>
            <a:r>
              <a:rPr lang="en-US" sz="1700" dirty="0" err="1"/>
              <a:t>Markon</a:t>
            </a:r>
            <a:r>
              <a:rPr lang="en-US" sz="1700" dirty="0"/>
              <a:t>, K. E., </a:t>
            </a:r>
            <a:r>
              <a:rPr lang="en-US" sz="1700" dirty="0" smtClean="0"/>
              <a:t>Keyes</a:t>
            </a:r>
            <a:r>
              <a:rPr lang="en-US" sz="1700" dirty="0"/>
              <a:t>, K. M., </a:t>
            </a:r>
            <a:r>
              <a:rPr lang="en-US" sz="1700" dirty="0" err="1"/>
              <a:t>Skodol</a:t>
            </a:r>
            <a:r>
              <a:rPr lang="en-US" sz="1700" dirty="0"/>
              <a:t>, A. E., Wall, </a:t>
            </a:r>
            <a:r>
              <a:rPr lang="en-US" sz="1700" dirty="0" smtClean="0"/>
              <a:t>M.</a:t>
            </a:r>
            <a:r>
              <a:rPr lang="en-US" sz="1700" dirty="0" smtClean="0"/>
              <a:t>, </a:t>
            </a:r>
            <a:r>
              <a:rPr lang="en-US" sz="1700" dirty="0" smtClean="0"/>
              <a:t>Grant</a:t>
            </a:r>
            <a:r>
              <a:rPr lang="en-US" sz="1700" dirty="0"/>
              <a:t>, </a:t>
            </a:r>
            <a:r>
              <a:rPr lang="en-US" sz="1700" dirty="0" smtClean="0"/>
              <a:t>B</a:t>
            </a:r>
            <a:r>
              <a:rPr lang="en-US" sz="1700" dirty="0"/>
              <a:t>. F. (2012). The structure and predictive validity of the internalizing </a:t>
            </a:r>
            <a:r>
              <a:rPr lang="en-US" sz="1700" dirty="0" smtClean="0"/>
              <a:t>disorders</a:t>
            </a:r>
            <a:r>
              <a:rPr lang="en-US" sz="1700" dirty="0"/>
              <a:t>. </a:t>
            </a:r>
            <a:r>
              <a:rPr lang="en-US" sz="1700" dirty="0" smtClean="0"/>
              <a:t>Journal </a:t>
            </a:r>
            <a:r>
              <a:rPr lang="en-US" sz="1700" dirty="0"/>
              <a:t>of Abnormal Psychology, 122(1), 86–92. </a:t>
            </a:r>
            <a:r>
              <a:rPr lang="en-US" sz="1700" dirty="0" err="1"/>
              <a:t>doi</a:t>
            </a:r>
            <a:r>
              <a:rPr lang="en-US" sz="1700" dirty="0"/>
              <a:t>: </a:t>
            </a:r>
            <a:r>
              <a:rPr lang="en-US" sz="1700" dirty="0" smtClean="0"/>
              <a:t>10.1037/a0029598</a:t>
            </a:r>
            <a:endParaRPr lang="en-US" sz="1700" dirty="0"/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1700" dirty="0" smtClean="0"/>
              <a:t>Krueger</a:t>
            </a:r>
            <a:r>
              <a:rPr lang="en-US" sz="1700" dirty="0"/>
              <a:t>, R. F. (1999). The structure of common mental disorders. Archives of </a:t>
            </a:r>
            <a:r>
              <a:rPr lang="en-US" sz="1700" dirty="0" smtClean="0"/>
              <a:t>General Psychiatry</a:t>
            </a:r>
            <a:r>
              <a:rPr lang="en-US" sz="1700" dirty="0"/>
              <a:t>, 56(10), 921–926. </a:t>
            </a:r>
            <a:r>
              <a:rPr lang="en-US" sz="1700" dirty="0" err="1"/>
              <a:t>doi</a:t>
            </a:r>
            <a:r>
              <a:rPr lang="en-US" sz="1700" dirty="0"/>
              <a:t>: 10.1001/archpsyc.</a:t>
            </a:r>
            <a:r>
              <a:rPr lang="en-US" sz="1700" dirty="0" smtClean="0"/>
              <a:t>56.10.921</a:t>
            </a:r>
            <a:endParaRPr lang="en-US" sz="1700" dirty="0"/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1700" dirty="0" smtClean="0"/>
              <a:t>Tellegen</a:t>
            </a:r>
            <a:r>
              <a:rPr lang="en-US" sz="1700" dirty="0"/>
              <a:t>, A., &amp; Ben-Porath, Y. S. (2008/2011). </a:t>
            </a:r>
            <a:r>
              <a:rPr lang="en-US" sz="1700" dirty="0" smtClean="0"/>
              <a:t>MMPI</a:t>
            </a:r>
            <a:r>
              <a:rPr lang="en-US" sz="1700" dirty="0"/>
              <a:t>-2-RF (Minnesota Multiphasic </a:t>
            </a:r>
            <a:r>
              <a:rPr lang="en-US" sz="1700" dirty="0" smtClean="0"/>
              <a:t>Personality </a:t>
            </a:r>
            <a:r>
              <a:rPr lang="en-US" sz="1700" dirty="0"/>
              <a:t>Inventory-2 </a:t>
            </a:r>
            <a:r>
              <a:rPr lang="en-US" sz="1700" dirty="0" smtClean="0"/>
              <a:t>Restructured </a:t>
            </a:r>
            <a:r>
              <a:rPr lang="en-US" sz="1700" dirty="0"/>
              <a:t>Form): Technical manual. </a:t>
            </a:r>
            <a:r>
              <a:rPr lang="en-US" sz="1700" dirty="0" smtClean="0"/>
              <a:t>Minneapolis</a:t>
            </a:r>
            <a:r>
              <a:rPr lang="en-US" sz="1700" dirty="0"/>
              <a:t>, MN: University of Minnesota Press. </a:t>
            </a:r>
            <a:endParaRPr lang="en-US" sz="1700" dirty="0" smtClean="0"/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1700" dirty="0" err="1"/>
              <a:t>Weinborn</a:t>
            </a:r>
            <a:r>
              <a:rPr lang="en-US" sz="1700" dirty="0"/>
              <a:t>, M., Orr, T., Woods, S. P., Conover, E., &amp; </a:t>
            </a:r>
            <a:r>
              <a:rPr lang="en-US" sz="1700" dirty="0" err="1"/>
              <a:t>Feix</a:t>
            </a:r>
            <a:r>
              <a:rPr lang="en-US" sz="1700" dirty="0"/>
              <a:t>, J. (2003). A validation </a:t>
            </a:r>
            <a:r>
              <a:rPr lang="en-US" sz="1700" dirty="0" smtClean="0"/>
              <a:t>of </a:t>
            </a:r>
            <a:r>
              <a:rPr lang="en-US" sz="1700" dirty="0"/>
              <a:t>the Test of Memory Malingering in a forensic psychiatric setting. </a:t>
            </a:r>
            <a:r>
              <a:rPr lang="en-US" sz="1700" i="1" dirty="0" smtClean="0"/>
              <a:t>Journal </a:t>
            </a:r>
            <a:r>
              <a:rPr lang="en-US" sz="1700" i="1" dirty="0"/>
              <a:t>of Clinical and Experimental Neuropsychology, 25</a:t>
            </a:r>
            <a:r>
              <a:rPr lang="en-US" sz="1700" dirty="0"/>
              <a:t>(7), </a:t>
            </a:r>
            <a:r>
              <a:rPr lang="en-US" sz="1700" dirty="0" smtClean="0"/>
              <a:t>979-990</a:t>
            </a:r>
            <a:r>
              <a:rPr lang="en-US" sz="1700" dirty="0"/>
              <a:t>.</a:t>
            </a:r>
          </a:p>
          <a:p>
            <a:pPr marL="0" indent="0">
              <a:buNone/>
            </a:pPr>
            <a:r>
              <a:rPr lang="en-US" sz="1700" dirty="0" smtClean="0"/>
              <a:t>	</a:t>
            </a:r>
            <a:endParaRPr lang="en-US" sz="17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457200" y="1600201"/>
            <a:ext cx="4186808" cy="4967599"/>
          </a:xfrm>
          <a:prstGeom prst="rect">
            <a:avLst/>
          </a:prstGeom>
        </p:spPr>
        <p:txBody>
          <a:bodyPr vert="horz" lIns="91425" tIns="91425" rIns="91425" bIns="91425" anchor="t" anchorCtr="0">
            <a:normAutofit/>
          </a:bodyPr>
          <a:lstStyle>
            <a:lvl1pPr marL="274320" indent="-274320" algn="l" rtl="0" eaLnBrk="1" latinLnBrk="0" hangingPunct="1">
              <a:spcBef>
                <a:spcPts val="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ts val="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ts val="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ts val="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2400" dirty="0" smtClean="0"/>
              <a:t>Thanks to the following for making this study possible:</a:t>
            </a:r>
          </a:p>
          <a:p>
            <a:r>
              <a:rPr lang="en-US" sz="2400" dirty="0" smtClean="0"/>
              <a:t>University of Minnesota Press, which supported data collection</a:t>
            </a:r>
          </a:p>
          <a:p>
            <a:r>
              <a:rPr lang="en-US" sz="2400" dirty="0" smtClean="0"/>
              <a:t>Dr</a:t>
            </a:r>
            <a:r>
              <a:rPr lang="en-US" sz="2400" dirty="0" smtClean="0"/>
              <a:t>. </a:t>
            </a:r>
            <a:r>
              <a:rPr lang="en-US" sz="2400" dirty="0" err="1" smtClean="0"/>
              <a:t>Glassmire</a:t>
            </a:r>
            <a:r>
              <a:rPr lang="en-US" sz="2400" dirty="0" smtClean="0"/>
              <a:t> of Patton State Hospital</a:t>
            </a:r>
          </a:p>
          <a:p>
            <a:r>
              <a:rPr lang="en-US" sz="2400" dirty="0" smtClean="0"/>
              <a:t>Dr. Danielle Burchett </a:t>
            </a:r>
            <a:endParaRPr lang="en-US" sz="2400" dirty="0" smtClean="0"/>
          </a:p>
          <a:p>
            <a:r>
              <a:rPr lang="en-US" sz="2400" dirty="0"/>
              <a:t>CSUMB Undergraduate Research Opportunities Center (UROC)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Font typeface="Wingdings 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98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28378</TotalTime>
  <Words>3002</Words>
  <Application>Microsoft Macintosh PowerPoint</Application>
  <PresentationFormat>On-screen Show (4:3)</PresentationFormat>
  <Paragraphs>561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Civic</vt:lpstr>
      <vt:lpstr>Mental Disorder Assessment: Mapping the MMPI-2-RF Substantive Scales onto Internalizing, Externalizing and Thought Dysfunction Dimensions</vt:lpstr>
      <vt:lpstr>Why Validate Assessments?</vt:lpstr>
      <vt:lpstr>Model of Psychopathology</vt:lpstr>
      <vt:lpstr>MMPI-2-RF</vt:lpstr>
      <vt:lpstr>MMPI-2-RF</vt:lpstr>
      <vt:lpstr>MMPI-2-RF</vt:lpstr>
      <vt:lpstr>MMPI-2-RF</vt:lpstr>
      <vt:lpstr>Current Study: Research Question</vt:lpstr>
      <vt:lpstr>Method</vt:lpstr>
      <vt:lpstr>Hypotheses</vt:lpstr>
      <vt:lpstr>Method: Statistical Analyses</vt:lpstr>
      <vt:lpstr>Results: Internalizing Diagnosis</vt:lpstr>
      <vt:lpstr>PowerPoint Presentation</vt:lpstr>
      <vt:lpstr>Results: Externalizing Diagnosis</vt:lpstr>
      <vt:lpstr>Results: Thought Dysfunction Diagnosis </vt:lpstr>
      <vt:lpstr>Discussion</vt:lpstr>
      <vt:lpstr>Acknowledgements &amp; 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 Validity of MMPI-2-RF Scales in a Forensic Inpatient Hospital Setting</dc:title>
  <dc:creator>Naz</dc:creator>
  <cp:lastModifiedBy>Isabella Romero</cp:lastModifiedBy>
  <cp:revision>351</cp:revision>
  <cp:lastPrinted>2015-11-08T03:44:58Z</cp:lastPrinted>
  <dcterms:modified xsi:type="dcterms:W3CDTF">2015-11-13T16:42:51Z</dcterms:modified>
</cp:coreProperties>
</file>