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27"/>
  </p:notesMasterIdLst>
  <p:sldIdLst>
    <p:sldId id="256" r:id="rId2"/>
    <p:sldId id="281" r:id="rId3"/>
    <p:sldId id="282" r:id="rId4"/>
    <p:sldId id="283" r:id="rId5"/>
    <p:sldId id="284" r:id="rId6"/>
    <p:sldId id="285" r:id="rId7"/>
    <p:sldId id="299" r:id="rId8"/>
    <p:sldId id="286" r:id="rId9"/>
    <p:sldId id="305" r:id="rId10"/>
    <p:sldId id="306" r:id="rId11"/>
    <p:sldId id="307" r:id="rId12"/>
    <p:sldId id="308" r:id="rId13"/>
    <p:sldId id="309" r:id="rId14"/>
    <p:sldId id="311" r:id="rId15"/>
    <p:sldId id="322" r:id="rId16"/>
    <p:sldId id="313" r:id="rId17"/>
    <p:sldId id="314" r:id="rId18"/>
    <p:sldId id="315" r:id="rId19"/>
    <p:sldId id="316" r:id="rId20"/>
    <p:sldId id="317" r:id="rId21"/>
    <p:sldId id="323" r:id="rId22"/>
    <p:sldId id="318" r:id="rId23"/>
    <p:sldId id="319" r:id="rId24"/>
    <p:sldId id="320" r:id="rId25"/>
    <p:sldId id="321" r:id="rId26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3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3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3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3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6EB"/>
    <a:srgbClr val="0F3668"/>
    <a:srgbClr val="1482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85117" autoAdjust="0"/>
  </p:normalViewPr>
  <p:slideViewPr>
    <p:cSldViewPr snapToGrid="0" snapToObjects="1">
      <p:cViewPr varScale="1">
        <p:scale>
          <a:sx n="61" d="100"/>
          <a:sy n="61" d="100"/>
        </p:scale>
        <p:origin x="162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07T16:40:10.815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ignorePressure" value="1"/>
    </inkml:brush>
  </inkml:definitions>
  <inkml:traceGroup>
    <inkml:annotationXML>
      <emma:emma xmlns:emma="http://www.w3.org/2003/04/emma" version="1.0">
        <emma:interpretation id="{DAC26BB8-4B84-407E-908F-1D0792EA4D6C}" emma:medium="tactile" emma:mode="ink">
          <msink:context xmlns:msink="http://schemas.microsoft.com/ink/2010/main" type="inkDrawing"/>
        </emma:interpretation>
      </emma:emma>
    </inkml:annotationXML>
    <inkml:trace contextRef="#ctx0" brushRef="#br0">1 1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4:30.33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2191-214,'0'-6,"12"-8,4-1</inkml:trace>
  <inkml:trace contextRef="#ctx0" brushRef="#br0" timeOffset="640">2617-526</inkml:trace>
  <inkml:trace contextRef="#ctx0" brushRef="#br0" timeOffset="8349">2653 1069</inkml:trace>
  <inkml:trace contextRef="#ctx0" brushRef="#br0" timeOffset="8053">2653 1069</inkml:trace>
  <inkml:trace contextRef="#ctx0" brushRef="#br0" timeOffset="-3459">2653 445</inkml:trace>
  <inkml:trace contextRef="#ctx0" brushRef="#br0" timeOffset="-3600">2653 445</inkml:trace>
  <inkml:trace contextRef="#ctx0" brushRef="#br0" timeOffset="-3350">2617 479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4:25.65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734-1621</inkml:trace>
  <inkml:trace contextRef="#ctx0" brushRef="#br0" timeOffset="16747">-831-650</inkml:trace>
  <inkml:trace contextRef="#ctx0" brushRef="#br0" timeOffset="16933">-831-650</inkml:trace>
  <inkml:trace contextRef="#ctx0" brushRef="#br0" timeOffset="-1781">330 563</inkml:trace>
  <inkml:trace contextRef="#ctx0" brushRef="#br0" timeOffset="16747">-831-650</inkml:trace>
  <inkml:trace contextRef="#ctx0" brushRef="#br0" timeOffset="16933">-831-650</inkml:trace>
  <inkml:trace contextRef="#ctx0" brushRef="#br0" timeOffset="-1781">330 563</inkml:trace>
  <inkml:trace contextRef="#ctx0" brushRef="#br0" timeOffset="15105">-377 841</inkml:trace>
  <inkml:trace contextRef="#ctx0" brushRef="#br0" timeOffset="14856">-377 841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5:15.64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5:16.36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5:14.58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4:15.31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4:15.13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4:39.73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  <inkml:trace contextRef="#ctx0" brushRef="#br0" timeOffset="-219">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6:57.03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4:14.56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6:56.49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4:41.59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6:55.17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6:53.83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1:56:52.03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-524 5123</inkml:trace>
  <inkml:trace contextRef="#ctx0" brushRef="#br0" timeOffset="-3186">-454 6024</inkml:trace>
  <inkml:trace contextRef="#ctx0" brushRef="#br0" timeOffset="1203">880 5437</inkml:trace>
  <inkml:trace contextRef="#ctx0" brushRef="#br0" timeOffset="-1561">37 6141</inkml:trace>
  <inkml:trace contextRef="#ctx0" brushRef="#br0" timeOffset="2390">1230 5397</inkml:trace>
  <inkml:trace contextRef="#ctx0" brushRef="#br0" timeOffset="562">423 6063</inkml:trace>
  <inkml:trace contextRef="#ctx0" brushRef="#br0" timeOffset="-750">423 5358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13T02:01:18.05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-42-577</inkml:trace>
  <inkml:trace contextRef="#ctx0" brushRef="#br0" timeOffset="10531">-174-986</inkml:trace>
  <inkml:trace contextRef="#ctx0" brushRef="#br0" timeOffset="93241">751-1459</inkml:trace>
  <inkml:trace contextRef="#ctx0" brushRef="#br0" timeOffset="103881">916-1176</inkml:trace>
  <inkml:trace contextRef="#ctx0" brushRef="#br0" timeOffset="94255">817-1743</inkml:trace>
  <inkml:trace contextRef="#ctx0" brushRef="#br0" timeOffset="93828">817-1774</inkml:trace>
  <inkml:trace contextRef="#ctx0" brushRef="#br0" timeOffset="110627">1313-1207</inkml:trace>
  <inkml:trace contextRef="#ctx0" brushRef="#br0" timeOffset="110818">1313-1207</inkml:trace>
  <inkml:trace contextRef="#ctx0" brushRef="#br0" timeOffset="104540">1214-1427</inkml:trace>
  <inkml:trace contextRef="#ctx0" brushRef="#br0" timeOffset="110210">1346-1207</inkml:trace>
  <inkml:trace contextRef="#ctx0" brushRef="#br0" timeOffset="109480">1379-1491</inkml:trace>
  <inkml:trace contextRef="#ctx0" brushRef="#br0" timeOffset="111711">1214-1964</inkml:trace>
  <inkml:trace contextRef="#ctx0" brushRef="#br0" timeOffset="112329">1214-1964</inkml:trace>
  <inkml:trace contextRef="#ctx0" brushRef="#br0" timeOffset="112137">1214-1964</inkml:trace>
  <inkml:trace contextRef="#ctx0" brushRef="#br0" timeOffset="105260">1511-1680</inkml:trace>
  <inkml:trace contextRef="#ctx0" brushRef="#br0" timeOffset="107299">1709-1585,'-6'0,"-7"0,-7 0,-6 0,19 0,9 0</inkml:trace>
  <inkml:trace contextRef="#ctx0" brushRef="#br0" timeOffset="108373">1676-1554</inkml:trace>
  <inkml:trace contextRef="#ctx0" brushRef="#br0" timeOffset="108181">1676-1554</inkml:trace>
  <inkml:trace contextRef="#ctx0" brushRef="#br0" timeOffset="107411">1676-1585</inkml:trace>
  <inkml:trace contextRef="#ctx0" brushRef="#br0" timeOffset="107674">1676-1585</inkml:trace>
  <inkml:trace contextRef="#ctx0" brushRef="#br0" timeOffset="105879">1676-1806</inkml:trace>
  <inkml:trace contextRef="#ctx0" brushRef="#br0" timeOffset="113344">1577-2058</inkml:trace>
  <inkml:trace contextRef="#ctx0" brushRef="#br0" timeOffset="106305">1709-1838</inkml:trace>
  <inkml:trace contextRef="#ctx0" brushRef="#br0" timeOffset="106488">1709-1838</inkml:trace>
  <inkml:trace contextRef="#ctx0" brushRef="#br0" timeOffset="89689">123-1113</inkml:trace>
  <inkml:trace contextRef="#ctx0" brushRef="#br0" timeOffset="90551">222-1207</inkml:trace>
  <inkml:trace contextRef="#ctx0" brushRef="#br0" timeOffset="91962">24-1427</inkml:trace>
  <inkml:trace contextRef="#ctx0" brushRef="#br0" timeOffset="92610">454-1302</inkml:trace>
  <inkml:trace contextRef="#ctx0" brushRef="#br0" timeOffset="91251">487-1522</inkml:trace>
  <inkml:trace contextRef="#ctx0" brushRef="#br0" timeOffset="102622">289-860</inkml:trace>
  <inkml:trace contextRef="#ctx0" brushRef="#br0" timeOffset="103262">487-986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26T00:17:42.80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1992-86,'0'7,"-6"7,4-4,2-10,2-6</inkml:trace>
  <inkml:trace contextRef="#ctx0" brushRef="#br0" timeOffset="1">1992-86</inkml:trace>
  <inkml:trace contextRef="#ctx0" brushRef="#br0" timeOffset="2">2123 135,'5'0,"3"0</inkml:trace>
  <inkml:trace contextRef="#ctx0" brushRef="#br0" timeOffset="3">2090 355</inkml:trace>
  <inkml:trace contextRef="#ctx0" brushRef="#br0" timeOffset="4">1992 208</inkml:trace>
  <inkml:trace contextRef="#ctx0" brushRef="#br0" timeOffset="5">1992 208</inkml:trace>
  <inkml:trace contextRef="#ctx0" brushRef="#br0" timeOffset="6">1992 208</inkml:trace>
  <inkml:trace contextRef="#ctx0" brushRef="#br0" timeOffset="7">1992 208</inkml:trace>
  <inkml:trace contextRef="#ctx0" brushRef="#br0" timeOffset="8">1927 392</inkml:trace>
  <inkml:trace contextRef="#ctx0" brushRef="#br0" timeOffset="9">1927 392</inkml:trace>
  <inkml:trace contextRef="#ctx0" brushRef="#br0" timeOffset="10">1927 392</inkml:trace>
  <inkml:trace contextRef="#ctx0" brushRef="#br0" timeOffset="11">1927 392</inkml:trace>
  <inkml:trace contextRef="#ctx0" brushRef="#br0" timeOffset="12">2090 392</inkml:trace>
  <inkml:trace contextRef="#ctx0" brushRef="#br0" timeOffset="13">2090 392</inkml:trace>
  <inkml:trace contextRef="#ctx0" brushRef="#br0" timeOffset="14">2090 392</inkml:trace>
  <inkml:trace contextRef="#ctx0" brushRef="#br0" timeOffset="15">2090 392</inkml:trace>
  <inkml:trace contextRef="#ctx0" brushRef="#br0" timeOffset="16">1960 614</inkml:trace>
  <inkml:trace contextRef="#ctx0" brushRef="#br0" timeOffset="17">1960 614</inkml:trace>
  <inkml:trace contextRef="#ctx0" brushRef="#br0" timeOffset="18">1960 614</inkml:trace>
  <inkml:trace contextRef="#ctx0" brushRef="#br0" timeOffset="19">2057 724</inkml:trace>
  <inkml:trace contextRef="#ctx0" brushRef="#br0" timeOffset="20">2057 724</inkml:trace>
  <inkml:trace contextRef="#ctx0" brushRef="#br0" timeOffset="21">2057 724</inkml:trace>
  <inkml:trace contextRef="#ctx0" brushRef="#br0" timeOffset="22">2057 724</inkml:trace>
  <inkml:trace contextRef="#ctx0" brushRef="#br0" timeOffset="23">2057 724</inkml:trace>
  <inkml:trace contextRef="#ctx0" brushRef="#br0" timeOffset="24">2090 871</inkml:trace>
  <inkml:trace contextRef="#ctx0" brushRef="#br0" timeOffset="25">2090 871</inkml:trace>
  <inkml:trace contextRef="#ctx0" brushRef="#br0" timeOffset="26">2090 871</inkml:trace>
  <inkml:trace contextRef="#ctx0" brushRef="#br0" timeOffset="27">2090 871</inkml:trace>
  <inkml:trace contextRef="#ctx0" brushRef="#br0" timeOffset="28">2025 651</inkml:trace>
  <inkml:trace contextRef="#ctx0" brushRef="#br0" timeOffset="29">2025 651</inkml:trace>
  <inkml:trace contextRef="#ctx0" brushRef="#br0" timeOffset="30">2025 651</inkml:trace>
  <inkml:trace contextRef="#ctx0" brushRef="#br0" timeOffset="31">2351 724</inkml:trace>
  <inkml:trace contextRef="#ctx0" brushRef="#br0" timeOffset="32">2351 724</inkml:trace>
  <inkml:trace contextRef="#ctx0" brushRef="#br0" timeOffset="33">1992 724</inkml:trace>
  <inkml:trace contextRef="#ctx0" brushRef="#br0" timeOffset="34">2090 908</inkml:trace>
  <inkml:trace contextRef="#ctx0" brushRef="#br0" timeOffset="35">2090 908</inkml:trace>
  <inkml:trace contextRef="#ctx0" brushRef="#br0" timeOffset="36">2090 908</inkml:trace>
  <inkml:trace contextRef="#ctx0" brushRef="#br0" timeOffset="37">1960 1202</inkml:trace>
  <inkml:trace contextRef="#ctx0" brushRef="#br0" timeOffset="38">1960 1202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26T00:17:42.84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-176-448</inkml:trace>
  <inkml:trace contextRef="#ctx0" brushRef="#br0" timeOffset="1">-176-448</inkml:trace>
  <inkml:trace contextRef="#ctx0" brushRef="#br0" timeOffset="2">-176-448</inkml:trace>
  <inkml:trace contextRef="#ctx0" brushRef="#br0" timeOffset="3">-176-448</inkml:trace>
  <inkml:trace contextRef="#ctx0" brushRef="#br0" timeOffset="4">-176-448</inkml:trace>
  <inkml:trace contextRef="#ctx0" brushRef="#br0" timeOffset="5">-176-448</inkml:trace>
  <inkml:trace contextRef="#ctx0" brushRef="#br0" timeOffset="6">-176-448</inkml:trace>
  <inkml:trace contextRef="#ctx0" brushRef="#br0" timeOffset="7">-176-670,'0'5,"0"6,0 6,0-14,0-8</inkml:trace>
  <inkml:trace contextRef="#ctx0" brushRef="#br0" timeOffset="8">-176-670</inkml:trace>
  <inkml:trace contextRef="#ctx0" brushRef="#br0" timeOffset="9">-176-670</inkml:trace>
  <inkml:trace contextRef="#ctx0" brushRef="#br0" timeOffset="10">-70-532</inkml:trace>
  <inkml:trace contextRef="#ctx0" brushRef="#br0" timeOffset="11">-70-532</inkml:trace>
  <inkml:trace contextRef="#ctx0" brushRef="#br0" timeOffset="12">-70-532</inkml:trace>
  <inkml:trace contextRef="#ctx0" brushRef="#br0" timeOffset="13">-70-532</inkml:trace>
  <inkml:trace contextRef="#ctx0" brushRef="#br0" timeOffset="14">-34-337</inkml:trace>
  <inkml:trace contextRef="#ctx0" brushRef="#br0" timeOffset="15">-34-337</inkml:trace>
  <inkml:trace contextRef="#ctx0" brushRef="#br0" timeOffset="16">-34-170</inkml:trace>
  <inkml:trace contextRef="#ctx0" brushRef="#br0" timeOffset="17">-34-170</inkml:trace>
  <inkml:trace contextRef="#ctx0" brushRef="#br0" timeOffset="18">-34-170</inkml:trace>
  <inkml:trace contextRef="#ctx0" brushRef="#br0" timeOffset="19">36-864</inkml:trace>
  <inkml:trace contextRef="#ctx0" brushRef="#br0" timeOffset="20">-70-920</inkml:trace>
  <inkml:trace contextRef="#ctx0" brushRef="#br0" timeOffset="21">-70-920</inkml:trace>
  <inkml:trace contextRef="#ctx0" brushRef="#br0" timeOffset="22">-70-920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26T00:17:42.86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12-892</inkml:trace>
  <inkml:trace contextRef="#ctx0" brushRef="#br0" timeOffset="1">12-920,'0'5,"0"1</inkml:trace>
  <inkml:trace contextRef="#ctx0" brushRef="#br0" timeOffset="2">12-753</inkml:trace>
  <inkml:trace contextRef="#ctx0" brushRef="#br0" timeOffset="3">12-753</inkml:trace>
  <inkml:trace contextRef="#ctx0" brushRef="#br0" timeOffset="4">12-753</inkml:trace>
  <inkml:trace contextRef="#ctx0" brushRef="#br0" timeOffset="5">47-698</inkml:trace>
  <inkml:trace contextRef="#ctx0" brushRef="#br0" timeOffset="6">47-698</inkml:trace>
  <inkml:trace contextRef="#ctx0" brushRef="#br0" timeOffset="7">47-698</inkml:trace>
  <inkml:trace contextRef="#ctx0" brushRef="#br0" timeOffset="8">47-698</inkml:trace>
  <inkml:trace contextRef="#ctx0" brushRef="#br0" timeOffset="9">47-698</inkml:trace>
  <inkml:trace contextRef="#ctx0" brushRef="#br0" timeOffset="10">47-698</inkml:trace>
  <inkml:trace contextRef="#ctx0" brushRef="#br0" timeOffset="11">47-698</inkml:trace>
  <inkml:trace contextRef="#ctx0" brushRef="#br0" timeOffset="12">-130-614</inkml:trace>
  <inkml:trace contextRef="#ctx0" brushRef="#br0" timeOffset="13">-130-614</inkml:trace>
  <inkml:trace contextRef="#ctx0" brushRef="#br0" timeOffset="14">-130-614</inkml:trace>
  <inkml:trace contextRef="#ctx0" brushRef="#br0" timeOffset="15">-130-614</inkml:trace>
  <inkml:trace contextRef="#ctx0" brushRef="#br0" timeOffset="16">-130-614</inkml:trace>
  <inkml:trace contextRef="#ctx0" brushRef="#br0" timeOffset="17">-130-614</inkml:trace>
  <inkml:trace contextRef="#ctx0" brushRef="#br0" timeOffset="18">-130-587</inkml:trace>
  <inkml:trace contextRef="#ctx0" brushRef="#br0" timeOffset="19">-130-587</inkml:trace>
  <inkml:trace contextRef="#ctx0" brushRef="#br0" timeOffset="20">-130-531,'6'0,"2"-5,6-6,6-6,6-5,5-8,-3 2</inkml:trace>
  <inkml:trace contextRef="#ctx0" brushRef="#br0" timeOffset="21">117-642,'-12'0,"-9"10,-8 7,-12 11,2 0</inkml:trace>
  <inkml:trace contextRef="#ctx0" brushRef="#br0" timeOffset="22">-95-503,'0'5,"0"2</inkml:trace>
  <inkml:trace contextRef="#ctx0" brushRef="#br0" timeOffset="23">-59-475</inkml:trace>
  <inkml:trace contextRef="#ctx0" brushRef="#br0" timeOffset="24">-59-475</inkml:trace>
  <inkml:trace contextRef="#ctx0" brushRef="#br0" timeOffset="25">-59-475</inkml:trace>
  <inkml:trace contextRef="#ctx0" brushRef="#br0" timeOffset="26">-59-475</inkml:trace>
  <inkml:trace contextRef="#ctx0" brushRef="#br0" timeOffset="27">-95-475</inkml:trace>
  <inkml:trace contextRef="#ctx0" brushRef="#br0" timeOffset="28">-95-475</inkml:trace>
  <inkml:trace contextRef="#ctx0" brushRef="#br0" timeOffset="29">-95-475</inkml:trace>
  <inkml:trace contextRef="#ctx0" brushRef="#br0" timeOffset="30">-59-448</inkml:trace>
  <inkml:trace contextRef="#ctx0" brushRef="#br0" timeOffset="31">-59-448</inkml:trace>
  <inkml:trace contextRef="#ctx0" brushRef="#br0" timeOffset="32">-25-336</inkml:trace>
  <inkml:trace contextRef="#ctx0" brushRef="#br0" timeOffset="33">-25-336</inkml:trace>
  <inkml:trace contextRef="#ctx0" brushRef="#br0" timeOffset="34">-25-336</inkml:trace>
  <inkml:trace contextRef="#ctx0" brushRef="#br0" timeOffset="35">47-309</inkml:trace>
  <inkml:trace contextRef="#ctx0" brushRef="#br0" timeOffset="36">47-309</inkml:trace>
  <inkml:trace contextRef="#ctx0" brushRef="#br0" timeOffset="37">47-309</inkml:trace>
  <inkml:trace contextRef="#ctx0" brushRef="#br0" timeOffset="38">47-309</inkml:trace>
  <inkml:trace contextRef="#ctx0" brushRef="#br0" timeOffset="39">47-309</inkml:trace>
  <inkml:trace contextRef="#ctx0" brushRef="#br0" timeOffset="40">47-309</inkml:trace>
  <inkml:trace contextRef="#ctx0" brushRef="#br0" timeOffset="41">12-86</inkml:trace>
  <inkml:trace contextRef="#ctx0" brushRef="#br0" timeOffset="42">12-86</inkml:trace>
  <inkml:trace contextRef="#ctx0" brushRef="#br0" timeOffset="43">12-86</inkml:trace>
  <inkml:trace contextRef="#ctx0" brushRef="#br0" timeOffset="44">12-86</inkml:trace>
  <inkml:trace contextRef="#ctx0" brushRef="#br0" timeOffset="45">12-86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26T00:17:42.91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-130-1054</inkml:trace>
  <inkml:trace contextRef="#ctx0" brushRef="#br0" timeOffset="1">-130-1225</inkml:trace>
  <inkml:trace contextRef="#ctx0" brushRef="#br0" timeOffset="2">-130-1225,'0'37,"0"17,0-1</inkml:trace>
  <inkml:trace contextRef="#ctx0" brushRef="#br0" timeOffset="3">-46-932</inkml:trace>
  <inkml:trace contextRef="#ctx0" brushRef="#br0" timeOffset="4">-46-932</inkml:trace>
  <inkml:trace contextRef="#ctx0" brushRef="#br0" timeOffset="5">-46-884</inkml:trace>
  <inkml:trace contextRef="#ctx0" brushRef="#br0" timeOffset="6">-46-884</inkml:trace>
  <inkml:trace contextRef="#ctx0" brushRef="#br0" timeOffset="7">-46-884</inkml:trace>
  <inkml:trace contextRef="#ctx0" brushRef="#br0" timeOffset="8">-46-884</inkml:trace>
  <inkml:trace contextRef="#ctx0" brushRef="#br0" timeOffset="9">-46-859</inkml:trace>
  <inkml:trace contextRef="#ctx0" brushRef="#br0" timeOffset="10">-46-859</inkml:trace>
  <inkml:trace contextRef="#ctx0" brushRef="#br0" timeOffset="11">-130-835</inkml:trace>
  <inkml:trace contextRef="#ctx0" brushRef="#br0" timeOffset="12">-46-664</inkml:trace>
  <inkml:trace contextRef="#ctx0" brushRef="#br0" timeOffset="13">-46-664</inkml:trace>
  <inkml:trace contextRef="#ctx0" brushRef="#br0" timeOffset="14">-46-664</inkml:trace>
  <inkml:trace contextRef="#ctx0" brushRef="#br0" timeOffset="15">-5-640,'-7'0,"-2"0</inkml:trace>
  <inkml:trace contextRef="#ctx0" brushRef="#br0" timeOffset="16">-46-567</inkml:trace>
  <inkml:trace contextRef="#ctx0" brushRef="#br0" timeOffset="17">-46-567</inkml:trace>
  <inkml:trace contextRef="#ctx0" brushRef="#br0" timeOffset="18">-46-567</inkml:trace>
  <inkml:trace contextRef="#ctx0" brushRef="#br0" timeOffset="19">-4-542,'-7'0,"4"0,4 0</inkml:trace>
  <inkml:trace contextRef="#ctx0" brushRef="#br0" timeOffset="20">-5-542</inkml:trace>
  <inkml:trace contextRef="#ctx0" brushRef="#br0" timeOffset="21">-46-469</inkml:trace>
  <inkml:trace contextRef="#ctx0" brushRef="#br0" timeOffset="22">-46-469</inkml:trace>
  <inkml:trace contextRef="#ctx0" brushRef="#br0" timeOffset="23">-46-469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26T00:17:42.93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-88-1006</inkml:trace>
  <inkml:trace contextRef="#ctx0" brushRef="#br0" timeOffset="1">-88-1006</inkml:trace>
  <inkml:trace contextRef="#ctx0" brushRef="#br0" timeOffset="2">-88-1006</inkml:trace>
  <inkml:trace contextRef="#ctx0" brushRef="#br0" timeOffset="3">-88-1006</inkml:trace>
  <inkml:trace contextRef="#ctx0" brushRef="#br0" timeOffset="4">-88-1006</inkml:trace>
  <inkml:trace contextRef="#ctx0" brushRef="#br0" timeOffset="5">-88-1006</inkml:trace>
  <inkml:trace contextRef="#ctx0" brushRef="#br0" timeOffset="6">-108-982</inkml:trace>
  <inkml:trace contextRef="#ctx0" brushRef="#br0" timeOffset="7">-88-762</inkml:trace>
  <inkml:trace contextRef="#ctx0" brushRef="#br0" timeOffset="8">-67-787</inkml:trace>
  <inkml:trace contextRef="#ctx0" brushRef="#br0" timeOffset="9">-67-787</inkml:trace>
  <inkml:trace contextRef="#ctx0" brushRef="#br0" timeOffset="10">-67-787</inkml:trace>
  <inkml:trace contextRef="#ctx0" brushRef="#br0" timeOffset="11">-67-787</inkml:trace>
  <inkml:trace contextRef="#ctx0" brushRef="#br0" timeOffset="12">-88-640</inkml:trace>
  <inkml:trace contextRef="#ctx0" brushRef="#br0" timeOffset="13">-88-640</inkml:trace>
  <inkml:trace contextRef="#ctx0" brushRef="#br0" timeOffset="14">-88-640</inkml:trace>
  <inkml:trace contextRef="#ctx0" brushRef="#br0" timeOffset="15">-88-640</inkml:trace>
  <inkml:trace contextRef="#ctx0" brushRef="#br0" timeOffset="16">-44-518</inkml:trace>
  <inkml:trace contextRef="#ctx0" brushRef="#br0" timeOffset="17">-67-494</inkml:trace>
  <inkml:trace contextRef="#ctx0" brushRef="#br0" timeOffset="18">-67-445</inkml:trace>
  <inkml:trace contextRef="#ctx0" brushRef="#br0" timeOffset="19">-67-445</inkml:trace>
  <inkml:trace contextRef="#ctx0" brushRef="#br0" timeOffset="20">-44-396</inkml:trace>
  <inkml:trace contextRef="#ctx0" brushRef="#br0" timeOffset="21">-44-396</inkml:trace>
  <inkml:trace contextRef="#ctx0" brushRef="#br0" timeOffset="22">-44-396</inkml:trace>
  <inkml:trace contextRef="#ctx0" brushRef="#br0" timeOffset="23">20-250</inkml:trace>
  <inkml:trace contextRef="#ctx0" brushRef="#br0" timeOffset="24">20-250</inkml:trace>
  <inkml:trace contextRef="#ctx0" brushRef="#br0" timeOffset="25">20-274</inkml:trace>
  <inkml:trace contextRef="#ctx0" brushRef="#br0" timeOffset="26">20-274</inkml:trace>
  <inkml:trace contextRef="#ctx0" brushRef="#br0" timeOffset="27">-130-202</inkml:trace>
  <inkml:trace contextRef="#ctx0" brushRef="#br0" timeOffset="28">-130-202,'4'-4,"1"-5,3-2,1 1</inkml:trace>
  <inkml:trace contextRef="#ctx0" brushRef="#br0" timeOffset="29">-44-250</inkml:trace>
  <inkml:trace contextRef="#ctx0" brushRef="#br0" timeOffset="30">-44-250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4-26T00:17:42.96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-66 1</inkml:trace>
  <inkml:trace contextRef="#ctx0" brushRef="#br0" timeOffset="1">-66 369</inkml:trace>
  <inkml:trace contextRef="#ctx0" brushRef="#br0" timeOffset="2">-99 332</inkml:trace>
  <inkml:trace contextRef="#ctx0" brushRef="#br0" timeOffset="3">-99 332</inkml:trace>
  <inkml:trace contextRef="#ctx0" brushRef="#br0" timeOffset="4">-99 332</inkml:trace>
  <inkml:trace contextRef="#ctx0" brushRef="#br0" timeOffset="5">-66 296</inkml:trace>
  <inkml:trace contextRef="#ctx0" brushRef="#br0" timeOffset="6">-133 185</inkml:trace>
  <inkml:trace contextRef="#ctx0" brushRef="#br0" timeOffset="7">-133 185</inkml:trace>
  <inkml:trace contextRef="#ctx0" brushRef="#br0" timeOffset="8">-133 185</inkml:trace>
  <inkml:trace contextRef="#ctx0" brushRef="#br0" timeOffset="9">-133 185</inkml:trace>
  <inkml:trace contextRef="#ctx0" brushRef="#br0" timeOffset="10">-99 332</inkml:trace>
  <inkml:trace contextRef="#ctx0" brushRef="#br0" timeOffset="11">-99 332</inkml:trace>
  <inkml:trace contextRef="#ctx0" brushRef="#br0" timeOffset="12">-133 517</inkml:trace>
  <inkml:trace contextRef="#ctx0" brushRef="#br0" timeOffset="13">-133 517</inkml:trace>
  <inkml:trace contextRef="#ctx0" brushRef="#br0" timeOffset="14">-133 517</inkml:trace>
  <inkml:trace contextRef="#ctx0" brushRef="#br0" timeOffset="15">-133 517</inkml:trace>
  <inkml:trace contextRef="#ctx0" brushRef="#br0" timeOffset="16">-133 517</inkml:trace>
  <inkml:trace contextRef="#ctx0" brushRef="#br0" timeOffset="17">-133 480</inkml:trace>
  <inkml:trace contextRef="#ctx0" brushRef="#br0" timeOffset="18">-66 738</inkml:trace>
  <inkml:trace contextRef="#ctx0" brushRef="#br0" timeOffset="19">-165 665</inkml:trace>
  <inkml:trace contextRef="#ctx0" brushRef="#br0" timeOffset="20">-165 701</inkml:trace>
  <inkml:trace contextRef="#ctx0" brushRef="#br0" timeOffset="21">-198 701</inkml:trace>
  <inkml:trace contextRef="#ctx0" brushRef="#br0" timeOffset="22">-198 701</inkml:trace>
  <inkml:trace contextRef="#ctx0" brushRef="#br0" timeOffset="23">-165 701</inkml:trace>
  <inkml:trace contextRef="#ctx0" brushRef="#br0" timeOffset="24">-165 628</inkml:trace>
  <inkml:trace contextRef="#ctx0" brushRef="#br0" timeOffset="25">-165 628</inkml:trace>
  <inkml:trace contextRef="#ctx0" brushRef="#br0" timeOffset="26">-263 775</inkml:trace>
  <inkml:trace contextRef="#ctx0" brushRef="#br0" timeOffset="27">-263 775,'0'6,"0"3</inkml:trace>
  <inkml:trace contextRef="#ctx0" brushRef="#br0" timeOffset="28">-1 701</inkml:trace>
  <inkml:trace contextRef="#ctx0" brushRef="#br0" timeOffset="29">-1 738</inkml:trace>
  <inkml:trace contextRef="#ctx0" brushRef="#br0" timeOffset="30">-66 738</inkml:trace>
  <inkml:trace contextRef="#ctx0" brushRef="#br0" timeOffset="31">-66 738</inkml:trace>
  <inkml:trace contextRef="#ctx0" brushRef="#br0" timeOffset="32">31 775</inkml:trace>
  <inkml:trace contextRef="#ctx0" brushRef="#br0" timeOffset="33">31 775</inkml:trace>
  <inkml:trace contextRef="#ctx0" brushRef="#br0" timeOffset="34">31 775</inkml:trace>
  <inkml:trace contextRef="#ctx0" brushRef="#br0" timeOffset="35">31 775</inkml:trace>
  <inkml:trace contextRef="#ctx0" brushRef="#br0" timeOffset="36">-263 775</inkml:trace>
  <inkml:trace contextRef="#ctx0" brushRef="#br0" timeOffset="37">-165 849</inkml:trace>
  <inkml:trace contextRef="#ctx0" brushRef="#br0" timeOffset="38">-66 849</inkml:trace>
  <inkml:trace contextRef="#ctx0" brushRef="#br0" timeOffset="39">-66 849</inkml:trace>
  <inkml:trace contextRef="#ctx0" brushRef="#br0" timeOffset="40">-66 849</inkml:trace>
  <inkml:trace contextRef="#ctx0" brushRef="#br0" timeOffset="41">-66 849</inkml:trace>
  <inkml:trace contextRef="#ctx0" brushRef="#br0" timeOffset="42">-66 849</inkml:trace>
  <inkml:trace contextRef="#ctx0" brushRef="#br0" timeOffset="43">-99 1106</inkml:trace>
  <inkml:trace contextRef="#ctx0" brushRef="#br0" timeOffset="44">-99 1106,'0'6,"0"2</inkml:trace>
  <inkml:trace contextRef="#ctx0" brushRef="#br0" timeOffset="45">-99 1106</inkml:trace>
  <inkml:trace contextRef="#ctx0" brushRef="#br0" timeOffset="46">-99 1216,'0'6,"5"3,3 5,-2 7,6 0,-7-17,-2-7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1B6B4A9-9A0B-4375-8CE0-E5607036B9BD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0E784C2-79FB-4641-A332-DAC42AAB61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0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3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3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E784C2-79FB-4641-A332-DAC42AAB612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963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E784C2-79FB-4641-A332-DAC42AAB612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219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E784C2-79FB-4641-A332-DAC42AAB612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169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Futura"/>
                <a:cs typeface="Futur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Futura Heavy"/>
                <a:cs typeface="Futura Heavy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2EA54-7B74-4F56-A282-136F7FCFE304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AE2B8-D88B-4368-8457-7C854BBF8C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61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5A04E-B2D0-4C8B-9DB5-CF674380DC4C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75D59-4EF0-4E9F-A080-206D355376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14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777474-0790-43B7-842F-578C1AF04C60}" type="datetime1">
              <a:rPr lang="en-US" smtClean="0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5EC0B-143E-498E-AAFB-47EF7ADFDC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289925" y="274638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799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2B89B-7BF8-44C6-9368-E407242C33DD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63211-5F80-4705-87E5-464D685AAC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549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54C10-EE3A-4883-A3DB-38A4F8E29FB4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D83CF-AE7D-42CF-A8F0-CAE11CFFE9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94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A312A-6D05-4CF1-951A-BE33FDC9CE28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363F2-A12B-47A3-9C8C-1A6D33C8E5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47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ED111-A60D-4677-86E4-C472959A9D75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37577-34CD-4168-B46D-19E82405BD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9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850AD-E89D-4E58-A5BE-F405683C9E0F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6843A-9CB9-4C31-80E4-95405C11F5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7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C79D9-EECE-4761-81A6-4597B86AD7CB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073CC-66F6-43C9-814F-1960F3D02D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74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72807-AF0D-43A7-86F7-D6EC11A429D5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F2259-78AC-4964-A76D-807BE1D1B6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17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D134-66D3-4236-8373-DD99E39F020C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0D50B-AF12-4FE3-90CB-FF87782935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965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1922D-F2AA-4513-B6EE-D2535BE769CB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B13DE-1EF9-4593-9EDA-A0C11955B3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9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5777474-0790-43B7-842F-578C1AF04C60}" type="datetime1">
              <a:rPr lang="en-US"/>
              <a:pPr>
                <a:defRPr/>
              </a:pPr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C35EC0B-143E-498E-AAFB-47EF7ADFDC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Trebuchet MS"/>
          <a:ea typeface="ＭＳ Ｐゴシック" pitchFamily="23" charset="-128"/>
          <a:cs typeface="Trebuchet M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rebuchet MS" pitchFamily="23" charset="0"/>
          <a:ea typeface="ＭＳ Ｐゴシック" pitchFamily="23" charset="-128"/>
          <a:cs typeface="Trebuchet MS" pitchFamily="23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rebuchet MS" pitchFamily="23" charset="0"/>
          <a:ea typeface="ＭＳ Ｐゴシック" pitchFamily="23" charset="-128"/>
          <a:cs typeface="Trebuchet MS" pitchFamily="23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rebuchet MS" pitchFamily="23" charset="0"/>
          <a:ea typeface="ＭＳ Ｐゴシック" pitchFamily="23" charset="-128"/>
          <a:cs typeface="Trebuchet MS" pitchFamily="23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rebuchet MS" pitchFamily="23" charset="0"/>
          <a:ea typeface="ＭＳ Ｐゴシック" pitchFamily="23" charset="-128"/>
          <a:cs typeface="Trebuchet MS" pitchFamily="23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rebuchet MS" pitchFamily="23" charset="0"/>
          <a:ea typeface="ＭＳ Ｐゴシック" pitchFamily="23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rebuchet MS" pitchFamily="23" charset="0"/>
          <a:ea typeface="ＭＳ Ｐゴシック" pitchFamily="23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rebuchet MS" pitchFamily="23" charset="0"/>
          <a:ea typeface="ＭＳ Ｐゴシック" pitchFamily="23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rebuchet MS" pitchFamily="23" charset="0"/>
          <a:ea typeface="ＭＳ Ｐゴシック" pitchFamily="2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Trebuchet MS"/>
          <a:ea typeface="ＭＳ Ｐゴシック" pitchFamily="23" charset="-128"/>
          <a:cs typeface="Trebuchet M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rebuchet MS"/>
          <a:ea typeface="ＭＳ Ｐゴシック" pitchFamily="23" charset="-128"/>
          <a:cs typeface="Trebuchet M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23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23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23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13.emf"/><Relationship Id="rId18" Type="http://schemas.openxmlformats.org/officeDocument/2006/relationships/customXml" Target="../ink/ink14.xml"/><Relationship Id="rId26" Type="http://schemas.openxmlformats.org/officeDocument/2006/relationships/customXml" Target="../ink/ink19.xml"/><Relationship Id="rId3" Type="http://schemas.openxmlformats.org/officeDocument/2006/relationships/image" Target="../media/image10.emf"/><Relationship Id="rId21" Type="http://schemas.openxmlformats.org/officeDocument/2006/relationships/image" Target="../media/image14.emf"/><Relationship Id="rId34" Type="http://schemas.openxmlformats.org/officeDocument/2006/relationships/customXml" Target="../ink/ink23.xml"/><Relationship Id="rId7" Type="http://schemas.openxmlformats.org/officeDocument/2006/relationships/image" Target="../media/image12.emf"/><Relationship Id="rId12" Type="http://schemas.openxmlformats.org/officeDocument/2006/relationships/customXml" Target="../ink/ink9.xml"/><Relationship Id="rId17" Type="http://schemas.openxmlformats.org/officeDocument/2006/relationships/customXml" Target="../ink/ink13.xml"/><Relationship Id="rId25" Type="http://schemas.openxmlformats.org/officeDocument/2006/relationships/image" Target="../media/image16.emf"/><Relationship Id="rId33" Type="http://schemas.openxmlformats.org/officeDocument/2006/relationships/image" Target="../media/image20.emf"/><Relationship Id="rId2" Type="http://schemas.openxmlformats.org/officeDocument/2006/relationships/customXml" Target="../ink/ink2.xml"/><Relationship Id="rId16" Type="http://schemas.openxmlformats.org/officeDocument/2006/relationships/customXml" Target="../ink/ink12.xml"/><Relationship Id="rId20" Type="http://schemas.openxmlformats.org/officeDocument/2006/relationships/customXml" Target="../ink/ink16.xml"/><Relationship Id="rId29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11" Type="http://schemas.openxmlformats.org/officeDocument/2006/relationships/customXml" Target="../ink/ink8.xml"/><Relationship Id="rId24" Type="http://schemas.openxmlformats.org/officeDocument/2006/relationships/customXml" Target="../ink/ink18.xml"/><Relationship Id="rId32" Type="http://schemas.openxmlformats.org/officeDocument/2006/relationships/customXml" Target="../ink/ink22.xml"/><Relationship Id="rId37" Type="http://schemas.openxmlformats.org/officeDocument/2006/relationships/image" Target="../media/image11.png"/><Relationship Id="rId5" Type="http://schemas.openxmlformats.org/officeDocument/2006/relationships/image" Target="../media/image11.emf"/><Relationship Id="rId15" Type="http://schemas.openxmlformats.org/officeDocument/2006/relationships/customXml" Target="../ink/ink11.xml"/><Relationship Id="rId23" Type="http://schemas.openxmlformats.org/officeDocument/2006/relationships/image" Target="../media/image15.emf"/><Relationship Id="rId28" Type="http://schemas.openxmlformats.org/officeDocument/2006/relationships/customXml" Target="../ink/ink20.xml"/><Relationship Id="rId36" Type="http://schemas.openxmlformats.org/officeDocument/2006/relationships/image" Target="../media/image10.png"/><Relationship Id="rId10" Type="http://schemas.openxmlformats.org/officeDocument/2006/relationships/customXml" Target="../ink/ink7.xml"/><Relationship Id="rId19" Type="http://schemas.openxmlformats.org/officeDocument/2006/relationships/customXml" Target="../ink/ink15.xml"/><Relationship Id="rId31" Type="http://schemas.openxmlformats.org/officeDocument/2006/relationships/image" Target="../media/image19.emf"/><Relationship Id="rId4" Type="http://schemas.openxmlformats.org/officeDocument/2006/relationships/customXml" Target="../ink/ink3.xml"/><Relationship Id="rId9" Type="http://schemas.openxmlformats.org/officeDocument/2006/relationships/customXml" Target="../ink/ink6.xml"/><Relationship Id="rId14" Type="http://schemas.openxmlformats.org/officeDocument/2006/relationships/customXml" Target="../ink/ink10.xml"/><Relationship Id="rId22" Type="http://schemas.openxmlformats.org/officeDocument/2006/relationships/customXml" Target="../ink/ink17.xml"/><Relationship Id="rId27" Type="http://schemas.openxmlformats.org/officeDocument/2006/relationships/image" Target="../media/image17.emf"/><Relationship Id="rId30" Type="http://schemas.openxmlformats.org/officeDocument/2006/relationships/customXml" Target="../ink/ink21.xml"/><Relationship Id="rId35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4494"/>
            <a:ext cx="7772400" cy="1470025"/>
          </a:xfrm>
        </p:spPr>
        <p:txBody>
          <a:bodyPr/>
          <a:lstStyle/>
          <a:p>
            <a:r>
              <a:rPr lang="en-US" sz="3600" dirty="0"/>
              <a:t>Impact of Using Raw Versus Uniform T Scores in Minnesota Multiphasic Personality </a:t>
            </a:r>
            <a:br>
              <a:rPr lang="en-US" sz="3600" dirty="0"/>
            </a:br>
            <a:r>
              <a:rPr lang="en-US" sz="3600" dirty="0"/>
              <a:t>Inventory-2 Restructured Form Descriptive and Inferential Research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599"/>
            <a:ext cx="6400800" cy="1923393"/>
          </a:xfrm>
        </p:spPr>
        <p:txBody>
          <a:bodyPr/>
          <a:lstStyle/>
          <a:p>
            <a:r>
              <a:rPr lang="en-US" sz="2600" dirty="0"/>
              <a:t>Jayme Luna and Katrina </a:t>
            </a:r>
            <a:r>
              <a:rPr lang="en-US" sz="2600" dirty="0" err="1"/>
              <a:t>Conen</a:t>
            </a:r>
            <a:endParaRPr lang="en-US" sz="2600" dirty="0"/>
          </a:p>
          <a:p>
            <a:r>
              <a:rPr lang="en-US" sz="1600" dirty="0"/>
              <a:t>Supervised by: Danielle Burchett</a:t>
            </a:r>
          </a:p>
          <a:p>
            <a:r>
              <a:rPr lang="en-US" sz="1600" i="1" dirty="0"/>
              <a:t>California State University, Monterey Bay</a:t>
            </a:r>
            <a:endParaRPr lang="en-US" dirty="0"/>
          </a:p>
          <a:p>
            <a:r>
              <a:rPr lang="en-US" sz="1600" dirty="0"/>
              <a:t>In collaboration with: Anthony M. </a:t>
            </a:r>
            <a:r>
              <a:rPr lang="en-US" sz="1600" dirty="0" err="1"/>
              <a:t>Tarescavage</a:t>
            </a:r>
            <a:r>
              <a:rPr lang="en-US" sz="1600" dirty="0"/>
              <a:t> </a:t>
            </a:r>
            <a:r>
              <a:rPr lang="en-US" sz="1600" i="1" dirty="0"/>
              <a:t>Kent State University</a:t>
            </a:r>
            <a:r>
              <a:rPr lang="en-US" sz="1600" dirty="0"/>
              <a:t> &amp; David M. </a:t>
            </a:r>
            <a:r>
              <a:rPr lang="en-US" sz="1600" dirty="0" err="1"/>
              <a:t>Glassmire</a:t>
            </a:r>
            <a:r>
              <a:rPr lang="en-US" sz="1600" dirty="0"/>
              <a:t> </a:t>
            </a:r>
            <a:r>
              <a:rPr lang="en-US" sz="1600" i="1" dirty="0"/>
              <a:t>Patton State Hospital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19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478"/>
            <a:ext cx="8229600" cy="1143000"/>
          </a:xfrm>
        </p:spPr>
        <p:txBody>
          <a:bodyPr/>
          <a:lstStyle/>
          <a:p>
            <a:r>
              <a:rPr lang="en-US" dirty="0"/>
              <a:t>Research on Standardized Tests</a:t>
            </a:r>
          </a:p>
        </p:txBody>
      </p:sp>
      <p:pic>
        <p:nvPicPr>
          <p:cNvPr id="6" name="Picture 5" descr="Image result for IQ tes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739" y="1455420"/>
            <a:ext cx="3886200" cy="39471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55839" y="6406465"/>
            <a:ext cx="4572000" cy="2339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https://cdn.theconversation.com/files/57399/width926/q53gbx33-1409053589.jpg</a:t>
            </a:r>
            <a:endParaRPr lang="en-US" sz="9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927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MMPI-2-RF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913" y="2462843"/>
            <a:ext cx="5046453" cy="2574984"/>
          </a:xfrm>
        </p:spPr>
        <p:txBody>
          <a:bodyPr/>
          <a:lstStyle/>
          <a:p>
            <a:r>
              <a:rPr lang="en-US" dirty="0"/>
              <a:t>338-item self-report measure</a:t>
            </a:r>
          </a:p>
          <a:p>
            <a:r>
              <a:rPr lang="en-US" dirty="0"/>
              <a:t>Assess personality &amp; psychopathology dysfunction </a:t>
            </a:r>
          </a:p>
          <a:p>
            <a:r>
              <a:rPr lang="en-US" dirty="0"/>
              <a:t>Used in clinical and other settings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366" y="1222119"/>
            <a:ext cx="3324882" cy="43040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526197"/>
            <a:ext cx="4587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ebuchet MS" panose="020B0603020202020204" pitchFamily="34" charset="0"/>
              </a:rPr>
              <a:t>(</a:t>
            </a:r>
            <a:r>
              <a:rPr lang="en-US" sz="2000" dirty="0" err="1">
                <a:latin typeface="Trebuchet MS" panose="020B0603020202020204" pitchFamily="34" charset="0"/>
              </a:rPr>
              <a:t>Tellegen</a:t>
            </a:r>
            <a:r>
              <a:rPr lang="en-US" sz="2000" dirty="0">
                <a:latin typeface="Trebuchet MS" panose="020B0603020202020204" pitchFamily="34" charset="0"/>
              </a:rPr>
              <a:t> &amp; Ben-</a:t>
            </a:r>
            <a:r>
              <a:rPr lang="en-US" sz="2000" dirty="0" err="1">
                <a:latin typeface="Trebuchet MS" panose="020B0603020202020204" pitchFamily="34" charset="0"/>
              </a:rPr>
              <a:t>Porath</a:t>
            </a:r>
            <a:r>
              <a:rPr lang="en-US" sz="2000" dirty="0">
                <a:latin typeface="Trebuchet MS" panose="020B0603020202020204" pitchFamily="34" charset="0"/>
              </a:rPr>
              <a:t>, 2008/2011)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1896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Scores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38" y="1217550"/>
            <a:ext cx="7470475" cy="4206938"/>
          </a:xfrm>
        </p:spPr>
        <p:txBody>
          <a:bodyPr/>
          <a:lstStyle/>
          <a:p>
            <a:r>
              <a:rPr lang="en-US" dirty="0"/>
              <a:t>Responses on subsets of items are used to calculate scores on scales</a:t>
            </a:r>
          </a:p>
          <a:p>
            <a:r>
              <a:rPr lang="en-US" dirty="0"/>
              <a:t>Number of items answered on a scale in a keyed direction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https://s3-us-west-2.amazonaws.com/courses-images-archive-read-only/wp-content/uploads/sites/902/2015/02/23225029/CNX_Psych_11_09_MMPI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90" y="2621297"/>
            <a:ext cx="4839419" cy="26455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57200" y="6245991"/>
            <a:ext cx="4572000" cy="3886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https://s3-us-west-2.amazonaws.com/courses-images-archive-read-only/wp-content/uploads/sites/902/2015/02/23225029/CNX_Psych_11_09_MMPI.jpg</a:t>
            </a:r>
            <a:endParaRPr lang="en-US" sz="9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183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Standardized Scores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69" y="1417638"/>
            <a:ext cx="6097151" cy="4485734"/>
          </a:xfrm>
        </p:spPr>
        <p:txBody>
          <a:bodyPr/>
          <a:lstStyle/>
          <a:p>
            <a:r>
              <a:rPr lang="en-US" dirty="0"/>
              <a:t>Aid interpreting results </a:t>
            </a:r>
          </a:p>
          <a:p>
            <a:r>
              <a:rPr lang="en-US" dirty="0"/>
              <a:t>Start with raw scores</a:t>
            </a:r>
          </a:p>
          <a:p>
            <a:r>
              <a:rPr lang="en-US" dirty="0"/>
              <a:t>Example IQ tests (</a:t>
            </a:r>
            <a:r>
              <a:rPr lang="en-US" i="1" dirty="0"/>
              <a:t>M</a:t>
            </a:r>
            <a:r>
              <a:rPr lang="en-US" dirty="0"/>
              <a:t> = 100 / </a:t>
            </a:r>
            <a:r>
              <a:rPr lang="en-US" i="1" dirty="0"/>
              <a:t>SD</a:t>
            </a:r>
            <a:r>
              <a:rPr lang="en-US" dirty="0"/>
              <a:t> = 15)</a:t>
            </a:r>
          </a:p>
          <a:p>
            <a:r>
              <a:rPr lang="en-US" dirty="0"/>
              <a:t>Comparison of differences </a:t>
            </a:r>
          </a:p>
        </p:txBody>
      </p:sp>
      <p:pic>
        <p:nvPicPr>
          <p:cNvPr id="4" name="Picture 3" descr="Related imag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879" y="2637525"/>
            <a:ext cx="4679696" cy="33168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20770" y="6343302"/>
            <a:ext cx="4572000" cy="2569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http://www.rutherfordiq.com/static/images/distributioncurve.png</a:t>
            </a:r>
            <a:endParaRPr lang="en-US" sz="1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537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T Scores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634" y="1197464"/>
            <a:ext cx="8289166" cy="3633327"/>
          </a:xfrm>
        </p:spPr>
        <p:txBody>
          <a:bodyPr/>
          <a:lstStyle/>
          <a:p>
            <a:r>
              <a:rPr lang="en-US" dirty="0"/>
              <a:t>Alternative standardized score </a:t>
            </a:r>
          </a:p>
          <a:p>
            <a:r>
              <a:rPr lang="en-US" dirty="0"/>
              <a:t>Specific to the MMPI</a:t>
            </a:r>
          </a:p>
          <a:p>
            <a:r>
              <a:rPr lang="en-US" i="1" dirty="0"/>
              <a:t>M</a:t>
            </a:r>
            <a:r>
              <a:rPr lang="en-US" dirty="0"/>
              <a:t> = 50 / </a:t>
            </a:r>
            <a:r>
              <a:rPr lang="en-US" i="1" dirty="0"/>
              <a:t>SD</a:t>
            </a:r>
            <a:r>
              <a:rPr lang="en-US" dirty="0"/>
              <a:t> = 10</a:t>
            </a:r>
          </a:p>
          <a:p>
            <a:r>
              <a:rPr lang="en-US" dirty="0"/>
              <a:t>Positively skewed because symptom-based items are rarely endorsed by most people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291952"/>
            <a:ext cx="6902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</a:t>
            </a:r>
            <a:r>
              <a:rPr lang="en-US" sz="2000" dirty="0" err="1">
                <a:latin typeface="Trebuchet MS" panose="020B0603020202020204" pitchFamily="34" charset="0"/>
              </a:rPr>
              <a:t>Tellegen</a:t>
            </a:r>
            <a:r>
              <a:rPr lang="en-US" sz="2000" dirty="0"/>
              <a:t> &amp; </a:t>
            </a:r>
            <a:r>
              <a:rPr lang="en-US" sz="2000" dirty="0">
                <a:latin typeface="Trebuchet MS" panose="020B0603020202020204" pitchFamily="34" charset="0"/>
              </a:rPr>
              <a:t>Ben-</a:t>
            </a:r>
            <a:r>
              <a:rPr lang="en-US" sz="2000" dirty="0" err="1">
                <a:latin typeface="Trebuchet MS" panose="020B0603020202020204" pitchFamily="34" charset="0"/>
              </a:rPr>
              <a:t>Porath</a:t>
            </a:r>
            <a:r>
              <a:rPr lang="en-US" sz="2000" dirty="0">
                <a:latin typeface="Trebuchet MS" panose="020B0603020202020204" pitchFamily="34" charset="0"/>
              </a:rPr>
              <a:t>, 1992; Ben-</a:t>
            </a:r>
            <a:r>
              <a:rPr lang="en-US" sz="2000" dirty="0" err="1">
                <a:latin typeface="Trebuchet MS" panose="020B0603020202020204" pitchFamily="34" charset="0"/>
              </a:rPr>
              <a:t>Porath</a:t>
            </a:r>
            <a:r>
              <a:rPr lang="en-US" sz="2000" dirty="0">
                <a:latin typeface="Trebuchet MS" panose="020B0603020202020204" pitchFamily="34" charset="0"/>
              </a:rPr>
              <a:t>, 2012) </a:t>
            </a:r>
          </a:p>
        </p:txBody>
      </p:sp>
    </p:spTree>
    <p:extLst>
      <p:ext uri="{BB962C8B-B14F-4D97-AF65-F5344CB8AC3E}">
        <p14:creationId xmlns:p14="http://schemas.microsoft.com/office/powerpoint/2010/main" val="1724610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T Scores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63880" y="1722121"/>
            <a:ext cx="8122920" cy="2209799"/>
          </a:xfrm>
        </p:spPr>
        <p:txBody>
          <a:bodyPr/>
          <a:lstStyle/>
          <a:p>
            <a:r>
              <a:rPr lang="en-US" sz="2800" dirty="0"/>
              <a:t> “Smoothing” process</a:t>
            </a:r>
            <a:r>
              <a:rPr lang="en-US" dirty="0"/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Same distributional shape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Same severity level</a:t>
            </a:r>
          </a:p>
          <a:p>
            <a:pPr marL="400050"/>
            <a:r>
              <a:rPr lang="en-US" dirty="0"/>
              <a:t>Comparable to general population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" y="5211763"/>
            <a:ext cx="6873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ebuchet MS" panose="020B0603020202020204" pitchFamily="34" charset="0"/>
              </a:rPr>
              <a:t>(</a:t>
            </a:r>
            <a:r>
              <a:rPr lang="en-US" sz="2000" dirty="0" err="1">
                <a:latin typeface="Trebuchet MS" panose="020B0603020202020204" pitchFamily="34" charset="0"/>
              </a:rPr>
              <a:t>Tellegen</a:t>
            </a:r>
            <a:r>
              <a:rPr lang="en-US" sz="2000" dirty="0">
                <a:latin typeface="Trebuchet MS" panose="020B0603020202020204" pitchFamily="34" charset="0"/>
              </a:rPr>
              <a:t> &amp; Ben-</a:t>
            </a:r>
            <a:r>
              <a:rPr lang="en-US" sz="2000" dirty="0" err="1">
                <a:latin typeface="Trebuchet MS" panose="020B0603020202020204" pitchFamily="34" charset="0"/>
              </a:rPr>
              <a:t>Porath</a:t>
            </a:r>
            <a:r>
              <a:rPr lang="en-US" sz="2000" dirty="0">
                <a:latin typeface="Trebuchet MS" panose="020B0603020202020204" pitchFamily="34" charset="0"/>
              </a:rPr>
              <a:t>, 1992; Ben-</a:t>
            </a:r>
            <a:r>
              <a:rPr lang="en-US" sz="2000" dirty="0" err="1">
                <a:latin typeface="Trebuchet MS" panose="020B0603020202020204" pitchFamily="34" charset="0"/>
              </a:rPr>
              <a:t>Porath</a:t>
            </a:r>
            <a:r>
              <a:rPr lang="en-US" sz="2000" dirty="0">
                <a:latin typeface="Trebuchet MS" panose="020B0603020202020204" pitchFamily="34" charset="0"/>
              </a:rPr>
              <a:t>, 2012)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9421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>
            <a:cxnSpLocks/>
          </p:cNvCxnSpPr>
          <p:nvPr/>
        </p:nvCxnSpPr>
        <p:spPr>
          <a:xfrm>
            <a:off x="724416" y="5236120"/>
            <a:ext cx="723442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125790" y="2159528"/>
              <a:ext cx="360" cy="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/>
            <p:spPr/>
          </p:pic>
        </mc:Fallback>
      </mc:AlternateContent>
      <p:sp>
        <p:nvSpPr>
          <p:cNvPr id="13" name="Freeform 12"/>
          <p:cNvSpPr/>
          <p:nvPr/>
        </p:nvSpPr>
        <p:spPr>
          <a:xfrm>
            <a:off x="1076450" y="2394190"/>
            <a:ext cx="6690360" cy="2875937"/>
          </a:xfrm>
          <a:custGeom>
            <a:avLst/>
            <a:gdLst>
              <a:gd name="connsiteX0" fmla="*/ 0 w 7132320"/>
              <a:gd name="connsiteY0" fmla="*/ 3110599 h 3110599"/>
              <a:gd name="connsiteX1" fmla="*/ 2087880 w 7132320"/>
              <a:gd name="connsiteY1" fmla="*/ 1639 h 3110599"/>
              <a:gd name="connsiteX2" fmla="*/ 5532120 w 7132320"/>
              <a:gd name="connsiteY2" fmla="*/ 2683879 h 3110599"/>
              <a:gd name="connsiteX3" fmla="*/ 7117080 w 7132320"/>
              <a:gd name="connsiteY3" fmla="*/ 2942959 h 3110599"/>
              <a:gd name="connsiteX4" fmla="*/ 7117080 w 7132320"/>
              <a:gd name="connsiteY4" fmla="*/ 2942959 h 3110599"/>
              <a:gd name="connsiteX5" fmla="*/ 7132320 w 7132320"/>
              <a:gd name="connsiteY5" fmla="*/ 2942959 h 311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2320" h="3110599">
                <a:moveTo>
                  <a:pt x="0" y="3110599"/>
                </a:moveTo>
                <a:cubicBezTo>
                  <a:pt x="582930" y="1591679"/>
                  <a:pt x="1165860" y="72759"/>
                  <a:pt x="2087880" y="1639"/>
                </a:cubicBezTo>
                <a:cubicBezTo>
                  <a:pt x="3009900" y="-69481"/>
                  <a:pt x="4693920" y="2193659"/>
                  <a:pt x="5532120" y="2683879"/>
                </a:cubicBezTo>
                <a:cubicBezTo>
                  <a:pt x="6370320" y="3174099"/>
                  <a:pt x="7117080" y="2942959"/>
                  <a:pt x="7117080" y="2942959"/>
                </a:cubicBezTo>
                <a:lnTo>
                  <a:pt x="7117080" y="2942959"/>
                </a:lnTo>
                <a:lnTo>
                  <a:pt x="7132320" y="2942959"/>
                </a:ln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298389" y="2499360"/>
            <a:ext cx="6086478" cy="2736761"/>
          </a:xfrm>
          <a:custGeom>
            <a:avLst/>
            <a:gdLst>
              <a:gd name="connsiteX0" fmla="*/ 0 w 7132320"/>
              <a:gd name="connsiteY0" fmla="*/ 3110599 h 3110599"/>
              <a:gd name="connsiteX1" fmla="*/ 2087880 w 7132320"/>
              <a:gd name="connsiteY1" fmla="*/ 1639 h 3110599"/>
              <a:gd name="connsiteX2" fmla="*/ 5532120 w 7132320"/>
              <a:gd name="connsiteY2" fmla="*/ 2683879 h 3110599"/>
              <a:gd name="connsiteX3" fmla="*/ 7117080 w 7132320"/>
              <a:gd name="connsiteY3" fmla="*/ 2942959 h 3110599"/>
              <a:gd name="connsiteX4" fmla="*/ 7117080 w 7132320"/>
              <a:gd name="connsiteY4" fmla="*/ 2942959 h 3110599"/>
              <a:gd name="connsiteX5" fmla="*/ 7132320 w 7132320"/>
              <a:gd name="connsiteY5" fmla="*/ 2942959 h 311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2320" h="3110599">
                <a:moveTo>
                  <a:pt x="0" y="3110599"/>
                </a:moveTo>
                <a:cubicBezTo>
                  <a:pt x="582930" y="1591679"/>
                  <a:pt x="1165860" y="72759"/>
                  <a:pt x="2087880" y="1639"/>
                </a:cubicBezTo>
                <a:cubicBezTo>
                  <a:pt x="3009900" y="-69481"/>
                  <a:pt x="4693920" y="2193659"/>
                  <a:pt x="5532120" y="2683879"/>
                </a:cubicBezTo>
                <a:cubicBezTo>
                  <a:pt x="6370320" y="3174099"/>
                  <a:pt x="7117080" y="2942959"/>
                  <a:pt x="7117080" y="2942959"/>
                </a:cubicBezTo>
                <a:lnTo>
                  <a:pt x="7117080" y="2942959"/>
                </a:lnTo>
                <a:lnTo>
                  <a:pt x="7132320" y="2942959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047999" y="2354998"/>
            <a:ext cx="6416040" cy="2881122"/>
          </a:xfrm>
          <a:custGeom>
            <a:avLst/>
            <a:gdLst>
              <a:gd name="connsiteX0" fmla="*/ 0 w 7132320"/>
              <a:gd name="connsiteY0" fmla="*/ 3110599 h 3110599"/>
              <a:gd name="connsiteX1" fmla="*/ 2087880 w 7132320"/>
              <a:gd name="connsiteY1" fmla="*/ 1639 h 3110599"/>
              <a:gd name="connsiteX2" fmla="*/ 5532120 w 7132320"/>
              <a:gd name="connsiteY2" fmla="*/ 2683879 h 3110599"/>
              <a:gd name="connsiteX3" fmla="*/ 7117080 w 7132320"/>
              <a:gd name="connsiteY3" fmla="*/ 2942959 h 3110599"/>
              <a:gd name="connsiteX4" fmla="*/ 7117080 w 7132320"/>
              <a:gd name="connsiteY4" fmla="*/ 2942959 h 3110599"/>
              <a:gd name="connsiteX5" fmla="*/ 7132320 w 7132320"/>
              <a:gd name="connsiteY5" fmla="*/ 2942959 h 311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2320" h="3110599">
                <a:moveTo>
                  <a:pt x="0" y="3110599"/>
                </a:moveTo>
                <a:cubicBezTo>
                  <a:pt x="582930" y="1591679"/>
                  <a:pt x="1165860" y="72759"/>
                  <a:pt x="2087880" y="1639"/>
                </a:cubicBezTo>
                <a:cubicBezTo>
                  <a:pt x="3009900" y="-69481"/>
                  <a:pt x="4693920" y="2193659"/>
                  <a:pt x="5532120" y="2683879"/>
                </a:cubicBezTo>
                <a:cubicBezTo>
                  <a:pt x="6370320" y="3174099"/>
                  <a:pt x="7117080" y="2942959"/>
                  <a:pt x="7117080" y="2942959"/>
                </a:cubicBezTo>
                <a:lnTo>
                  <a:pt x="7117080" y="2942959"/>
                </a:lnTo>
                <a:lnTo>
                  <a:pt x="7132320" y="2942959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937260" y="2389005"/>
            <a:ext cx="7132320" cy="2938767"/>
          </a:xfrm>
          <a:custGeom>
            <a:avLst/>
            <a:gdLst>
              <a:gd name="connsiteX0" fmla="*/ 0 w 7132320"/>
              <a:gd name="connsiteY0" fmla="*/ 3110599 h 3110599"/>
              <a:gd name="connsiteX1" fmla="*/ 2087880 w 7132320"/>
              <a:gd name="connsiteY1" fmla="*/ 1639 h 3110599"/>
              <a:gd name="connsiteX2" fmla="*/ 5532120 w 7132320"/>
              <a:gd name="connsiteY2" fmla="*/ 2683879 h 3110599"/>
              <a:gd name="connsiteX3" fmla="*/ 7117080 w 7132320"/>
              <a:gd name="connsiteY3" fmla="*/ 2942959 h 3110599"/>
              <a:gd name="connsiteX4" fmla="*/ 7117080 w 7132320"/>
              <a:gd name="connsiteY4" fmla="*/ 2942959 h 3110599"/>
              <a:gd name="connsiteX5" fmla="*/ 7132320 w 7132320"/>
              <a:gd name="connsiteY5" fmla="*/ 2942959 h 311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2320" h="3110599">
                <a:moveTo>
                  <a:pt x="0" y="3110599"/>
                </a:moveTo>
                <a:cubicBezTo>
                  <a:pt x="582930" y="1591679"/>
                  <a:pt x="1165860" y="72759"/>
                  <a:pt x="2087880" y="1639"/>
                </a:cubicBezTo>
                <a:cubicBezTo>
                  <a:pt x="3009900" y="-69481"/>
                  <a:pt x="4693920" y="2193659"/>
                  <a:pt x="5532120" y="2683879"/>
                </a:cubicBezTo>
                <a:cubicBezTo>
                  <a:pt x="6370320" y="3174099"/>
                  <a:pt x="7117080" y="2942959"/>
                  <a:pt x="7117080" y="2942959"/>
                </a:cubicBezTo>
                <a:lnTo>
                  <a:pt x="7117080" y="2942959"/>
                </a:lnTo>
                <a:lnTo>
                  <a:pt x="7132320" y="2942959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48301" y="1103590"/>
            <a:ext cx="777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65T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937260" y="5021092"/>
            <a:ext cx="0" cy="44706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22320" y="5011604"/>
            <a:ext cx="0" cy="44903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99642" y="5021092"/>
            <a:ext cx="0" cy="44706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826240" y="5004090"/>
            <a:ext cx="0" cy="46406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50273" y="5638799"/>
            <a:ext cx="57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32760" y="5639222"/>
            <a:ext cx="579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6480" y="5638800"/>
            <a:ext cx="731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71510" y="5639222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120T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836921" y="1744836"/>
            <a:ext cx="0" cy="352529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49918" y="305452"/>
            <a:ext cx="2599962" cy="1738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" y="903684"/>
            <a:ext cx="82800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6240" y="492075"/>
            <a:ext cx="828006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6240" y="1314717"/>
            <a:ext cx="82800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97272" y="1744836"/>
            <a:ext cx="82800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485116" y="305452"/>
            <a:ext cx="1819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Anxiety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51378" y="722148"/>
            <a:ext cx="1842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Depression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51378" y="1083884"/>
            <a:ext cx="1808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Psychotic</a:t>
            </a:r>
            <a:r>
              <a:rPr lang="en-US" dirty="0"/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46637" y="1531796"/>
            <a:ext cx="1943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Uniform T</a:t>
            </a:r>
          </a:p>
        </p:txBody>
      </p:sp>
    </p:spTree>
    <p:extLst>
      <p:ext uri="{BB962C8B-B14F-4D97-AF65-F5344CB8AC3E}">
        <p14:creationId xmlns:p14="http://schemas.microsoft.com/office/powerpoint/2010/main" val="333923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8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Study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59" y="2515981"/>
            <a:ext cx="8854441" cy="3405023"/>
          </a:xfrm>
        </p:spPr>
        <p:txBody>
          <a:bodyPr/>
          <a:lstStyle/>
          <a:p>
            <a:r>
              <a:rPr lang="en-US" sz="2800" dirty="0"/>
              <a:t>Importance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Researchers use raw scores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Clinicians use Uniform T scores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b="1" dirty="0"/>
              <a:t>A head-to-head comparison of raw and Uniform T has not been conducted for the MMPI-2-RF</a:t>
            </a:r>
            <a:endParaRPr lang="en-US" sz="2800" dirty="0"/>
          </a:p>
          <a:p>
            <a:r>
              <a:rPr lang="en-US" sz="2800" dirty="0"/>
              <a:t>IRB approval was obtained</a:t>
            </a:r>
          </a:p>
          <a:p>
            <a:r>
              <a:rPr lang="en-US" sz="2800" dirty="0"/>
              <a:t>We interpreted results and read relative literature</a:t>
            </a:r>
          </a:p>
        </p:txBody>
      </p:sp>
      <p:pic>
        <p:nvPicPr>
          <p:cNvPr id="4" name="Picture 3" descr="Science Cartoons Related Keywords  Suggestions - Science Cartoons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33" y="190819"/>
            <a:ext cx="2133600" cy="229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Image result for therapist cartoo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857" y="254659"/>
            <a:ext cx="1664970" cy="21605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01792" y="6586177"/>
            <a:ext cx="4287328" cy="218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http://clipart-library.com/images/8cAbqdnki.jpg</a:t>
            </a:r>
            <a:endParaRPr lang="en-US" sz="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5792" y="6378301"/>
            <a:ext cx="4394912" cy="224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http://therapy2thrive.com/wp-content/uploads/2016/01/Therapist-Cartoon.jpg</a:t>
            </a:r>
            <a:endParaRPr lang="en-US" sz="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4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764 psychiatric inpatients at a forensic state hospital</a:t>
            </a:r>
          </a:p>
          <a:p>
            <a:pPr lvl="1"/>
            <a:r>
              <a:rPr lang="en-US" sz="2500" dirty="0"/>
              <a:t>Committed for:</a:t>
            </a:r>
          </a:p>
          <a:p>
            <a:pPr lvl="2"/>
            <a:r>
              <a:rPr lang="en-US" dirty="0"/>
              <a:t>Incompetency to stand trial</a:t>
            </a:r>
          </a:p>
          <a:p>
            <a:pPr lvl="2"/>
            <a:r>
              <a:rPr lang="en-US" dirty="0"/>
              <a:t>Insanity at time of offense</a:t>
            </a:r>
          </a:p>
          <a:p>
            <a:pPr lvl="2"/>
            <a:r>
              <a:rPr lang="en-US" dirty="0"/>
              <a:t>Transferred from a prison for psychiatric treatment</a:t>
            </a:r>
          </a:p>
          <a:p>
            <a:pPr lvl="2"/>
            <a:endParaRPr lang="en-US" dirty="0"/>
          </a:p>
        </p:txBody>
      </p:sp>
      <p:pic>
        <p:nvPicPr>
          <p:cNvPr id="5130" name="Picture 10" descr="Image result for psychiatric hospital building cart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022" y="4128393"/>
            <a:ext cx="4741097" cy="141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6126163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https://www.google.com/search?q=linda+vista+community+hospital&amp;espv=2&amp;source=lnms&amp;tbm=isch&amp;sa=X&amp;ved=0ahUKEwjn0oOI2JLTAhUDzWMKHeudBGsQ_AUIBygC&amp;biw=1366&amp;bih=638#imgrc=k0x80M0rnb--CM:</a:t>
            </a:r>
          </a:p>
        </p:txBody>
      </p:sp>
    </p:spTree>
    <p:extLst>
      <p:ext uri="{BB962C8B-B14F-4D97-AF65-F5344CB8AC3E}">
        <p14:creationId xmlns:p14="http://schemas.microsoft.com/office/powerpoint/2010/main" val="1009817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</a:t>
            </a:r>
          </a:p>
        </p:txBody>
      </p:sp>
      <p:pic>
        <p:nvPicPr>
          <p:cNvPr id="4" name="Picture 4" descr="https://lh6.googleusercontent.com/snzSYZzPJeLSgRo1kmftTKd0510sVrPnZxaCJsiLkzBLlxt7NKjLfYM1NHKXNpMGU4WEnQguGhVBIUlmzqqRL8KaUDJFpRKfO1QmnV8JuHwdzrurEwalD-JOAbuZlDG2ccRRoV9x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705" y="3580814"/>
            <a:ext cx="2470577" cy="192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181148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000" u="sng" dirty="0">
                <a:solidFill>
                  <a:schemeClr val="bg1"/>
                </a:solidFill>
                <a:latin typeface="Calibri" panose="020F0502020204030204" pitchFamily="34" charset="0"/>
              </a:rPr>
              <a:t>https://img.clipartfest.com/1a13fbb1a2a774b4d94f3440b4a1f20f_download-this-image-as-free-clipart-stick-figure-people-in-a-group_600-474.png</a:t>
            </a:r>
            <a:endParaRPr lang="en-US" sz="1000" dirty="0">
              <a:solidFill>
                <a:schemeClr val="bg1"/>
              </a:solidFill>
            </a:endParaRPr>
          </a:p>
          <a:p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576552"/>
            <a:ext cx="69525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Most patients living with severe psychological illnesses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Schizophrenia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Bipolar Disorder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Major Depressive Disorder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Substance Abuse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Antisocial Personality Disorder</a:t>
            </a:r>
          </a:p>
        </p:txBody>
      </p:sp>
    </p:spTree>
    <p:extLst>
      <p:ext uri="{BB962C8B-B14F-4D97-AF65-F5344CB8AC3E}">
        <p14:creationId xmlns:p14="http://schemas.microsoft.com/office/powerpoint/2010/main" val="2742127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Internalizing, Thought, and Externalizing Disorder Scales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856928"/>
              </p:ext>
            </p:extLst>
          </p:nvPr>
        </p:nvGraphicFramePr>
        <p:xfrm>
          <a:off x="457201" y="1573613"/>
          <a:ext cx="8229600" cy="3515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75817922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66719987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390950853"/>
                    </a:ext>
                  </a:extLst>
                </a:gridCol>
              </a:tblGrid>
              <a:tr h="6156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Internalizing Disorder Scales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Thought Disorder</a:t>
                      </a:r>
                    </a:p>
                    <a:p>
                      <a:pPr algn="ctr"/>
                      <a:r>
                        <a:rPr lang="en-US" sz="2000" dirty="0"/>
                        <a:t> Scales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Externalizing Disorder Scales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994900"/>
                  </a:ext>
                </a:extLst>
              </a:tr>
              <a:tr h="6156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Emotional/Internalizing Dysfunction (EID)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Thought Dysfunction (THD)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Behavioral/Externalizing Dysfunction (BXD)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314872"/>
                  </a:ext>
                </a:extLst>
              </a:tr>
              <a:tr h="6156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Demoralization</a:t>
                      </a:r>
                    </a:p>
                    <a:p>
                      <a:pPr algn="ctr"/>
                      <a:r>
                        <a:rPr lang="en-US" sz="2000" dirty="0"/>
                        <a:t> (</a:t>
                      </a:r>
                      <a:r>
                        <a:rPr lang="en-US" sz="2000" dirty="0" err="1"/>
                        <a:t>RCd</a:t>
                      </a:r>
                      <a:r>
                        <a:rPr lang="en-US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Ideas of Persecution (RC6)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Antisocial Behavior (RC4)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543131"/>
                  </a:ext>
                </a:extLst>
              </a:tr>
              <a:tr h="6156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Low Positive Emotions (RC2)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Aberrant Experiences (RC8)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Hypomanic Activation (RC9)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886582"/>
                  </a:ext>
                </a:extLst>
              </a:tr>
              <a:tr h="71155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Dysfunctional Negative Emotions (RC7)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8580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6385" y="5100473"/>
            <a:ext cx="7078717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(Ben-</a:t>
            </a:r>
            <a:r>
              <a:rPr lang="en-US" sz="2000" dirty="0" err="1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Porath</a:t>
            </a:r>
            <a:r>
              <a:rPr lang="en-US" sz="2000" dirty="0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 &amp; </a:t>
            </a:r>
            <a:r>
              <a:rPr lang="en-US" sz="2000" dirty="0" err="1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Tellegen</a:t>
            </a:r>
            <a:r>
              <a:rPr lang="en-US" sz="2000" dirty="0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, 2008; Romero, </a:t>
            </a:r>
            <a:r>
              <a:rPr lang="en-US" sz="2000" dirty="0" err="1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Toorabally</a:t>
            </a:r>
            <a:r>
              <a:rPr lang="en-US" sz="2000" dirty="0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, Burchett, </a:t>
            </a:r>
            <a:r>
              <a:rPr lang="en-US" sz="2000" dirty="0" err="1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Tarescavage</a:t>
            </a:r>
            <a:r>
              <a:rPr lang="en-US" sz="2000" dirty="0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, &amp; </a:t>
            </a:r>
            <a:r>
              <a:rPr lang="en-US" sz="2000" dirty="0" err="1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Glassmire</a:t>
            </a:r>
            <a:r>
              <a:rPr lang="en-US" sz="2000" dirty="0">
                <a:solidFill>
                  <a:srgbClr val="000000"/>
                </a:solidFill>
                <a:latin typeface="Trebuchet MS" panose="020B0603020202020204" pitchFamily="34" charset="0"/>
                <a:ea typeface="MS PGothic" panose="020B0600070205080204" pitchFamily="34" charset="-128"/>
                <a:cs typeface="Trebuchet MS" panose="020B0603020202020204" pitchFamily="34" charset="0"/>
              </a:rPr>
              <a:t> 2016)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87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128" y="90196"/>
            <a:ext cx="8229600" cy="1143000"/>
          </a:xfrm>
        </p:spPr>
        <p:txBody>
          <a:bodyPr/>
          <a:lstStyle/>
          <a:p>
            <a:r>
              <a:rPr lang="en-US" dirty="0"/>
              <a:t>Hypothesis: Skewness and Kurtosis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206708" y="3457997"/>
            <a:ext cx="30900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275013" y="1773380"/>
            <a:ext cx="3300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292523" y="5022904"/>
            <a:ext cx="32634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/>
          <p:cNvSpPr/>
          <p:nvPr/>
        </p:nvSpPr>
        <p:spPr>
          <a:xfrm>
            <a:off x="457200" y="829841"/>
            <a:ext cx="2743200" cy="946971"/>
          </a:xfrm>
          <a:custGeom>
            <a:avLst/>
            <a:gdLst>
              <a:gd name="connsiteX0" fmla="*/ 0 w 2743200"/>
              <a:gd name="connsiteY0" fmla="*/ 914529 h 946971"/>
              <a:gd name="connsiteX1" fmla="*/ 425669 w 2743200"/>
              <a:gd name="connsiteY1" fmla="*/ 835701 h 946971"/>
              <a:gd name="connsiteX2" fmla="*/ 1340069 w 2743200"/>
              <a:gd name="connsiteY2" fmla="*/ 129 h 946971"/>
              <a:gd name="connsiteX3" fmla="*/ 2349062 w 2743200"/>
              <a:gd name="connsiteY3" fmla="*/ 772639 h 946971"/>
              <a:gd name="connsiteX4" fmla="*/ 2743200 w 2743200"/>
              <a:gd name="connsiteY4" fmla="*/ 898764 h 94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946971">
                <a:moveTo>
                  <a:pt x="0" y="914529"/>
                </a:moveTo>
                <a:cubicBezTo>
                  <a:pt x="101162" y="951315"/>
                  <a:pt x="202324" y="988101"/>
                  <a:pt x="425669" y="835701"/>
                </a:cubicBezTo>
                <a:cubicBezTo>
                  <a:pt x="649014" y="683301"/>
                  <a:pt x="1019504" y="10639"/>
                  <a:pt x="1340069" y="129"/>
                </a:cubicBezTo>
                <a:cubicBezTo>
                  <a:pt x="1660635" y="-10381"/>
                  <a:pt x="2115207" y="622867"/>
                  <a:pt x="2349062" y="772639"/>
                </a:cubicBezTo>
                <a:cubicBezTo>
                  <a:pt x="2582917" y="922411"/>
                  <a:pt x="2663058" y="910587"/>
                  <a:pt x="2743200" y="89876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80128" y="1796295"/>
            <a:ext cx="2916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No Skew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Skewness = 0</a:t>
            </a:r>
          </a:p>
        </p:txBody>
      </p:sp>
      <p:sp>
        <p:nvSpPr>
          <p:cNvPr id="15" name="Freeform: Shape 14"/>
          <p:cNvSpPr/>
          <p:nvPr/>
        </p:nvSpPr>
        <p:spPr>
          <a:xfrm rot="151522">
            <a:off x="474721" y="2640434"/>
            <a:ext cx="2554014" cy="851576"/>
          </a:xfrm>
          <a:custGeom>
            <a:avLst/>
            <a:gdLst>
              <a:gd name="connsiteX0" fmla="*/ 0 w 2554014"/>
              <a:gd name="connsiteY0" fmla="*/ 851576 h 851576"/>
              <a:gd name="connsiteX1" fmla="*/ 882869 w 2554014"/>
              <a:gd name="connsiteY1" fmla="*/ 238 h 851576"/>
              <a:gd name="connsiteX2" fmla="*/ 2554014 w 2554014"/>
              <a:gd name="connsiteY2" fmla="*/ 756983 h 851576"/>
              <a:gd name="connsiteX3" fmla="*/ 2554014 w 2554014"/>
              <a:gd name="connsiteY3" fmla="*/ 756983 h 85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4014" h="851576">
                <a:moveTo>
                  <a:pt x="0" y="851576"/>
                </a:moveTo>
                <a:cubicBezTo>
                  <a:pt x="228600" y="433789"/>
                  <a:pt x="457200" y="16003"/>
                  <a:pt x="882869" y="238"/>
                </a:cubicBezTo>
                <a:cubicBezTo>
                  <a:pt x="1308538" y="-15527"/>
                  <a:pt x="2554014" y="756983"/>
                  <a:pt x="2554014" y="756983"/>
                </a:cubicBezTo>
                <a:lnTo>
                  <a:pt x="2554014" y="756983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80128" y="3444585"/>
            <a:ext cx="397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Some Positive Skew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Skewness = 1</a:t>
            </a:r>
          </a:p>
        </p:txBody>
      </p:sp>
      <p:sp>
        <p:nvSpPr>
          <p:cNvPr id="21" name="Freeform: Shape 20"/>
          <p:cNvSpPr/>
          <p:nvPr/>
        </p:nvSpPr>
        <p:spPr>
          <a:xfrm>
            <a:off x="639364" y="4268642"/>
            <a:ext cx="2569779" cy="743770"/>
          </a:xfrm>
          <a:custGeom>
            <a:avLst/>
            <a:gdLst>
              <a:gd name="connsiteX0" fmla="*/ 0 w 2569779"/>
              <a:gd name="connsiteY0" fmla="*/ 712239 h 743770"/>
              <a:gd name="connsiteX1" fmla="*/ 536028 w 2569779"/>
              <a:gd name="connsiteY1" fmla="*/ 2791 h 743770"/>
              <a:gd name="connsiteX2" fmla="*/ 1481959 w 2569779"/>
              <a:gd name="connsiteY2" fmla="*/ 475756 h 743770"/>
              <a:gd name="connsiteX3" fmla="*/ 2569779 w 2569779"/>
              <a:gd name="connsiteY3" fmla="*/ 743770 h 74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9779" h="743770">
                <a:moveTo>
                  <a:pt x="0" y="712239"/>
                </a:moveTo>
                <a:cubicBezTo>
                  <a:pt x="144517" y="377222"/>
                  <a:pt x="289035" y="42205"/>
                  <a:pt x="536028" y="2791"/>
                </a:cubicBezTo>
                <a:cubicBezTo>
                  <a:pt x="783021" y="-36623"/>
                  <a:pt x="1143001" y="352260"/>
                  <a:pt x="1481959" y="475756"/>
                </a:cubicBezTo>
                <a:cubicBezTo>
                  <a:pt x="1820917" y="599252"/>
                  <a:pt x="2195348" y="671511"/>
                  <a:pt x="2569779" y="74377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39364" y="5426637"/>
            <a:ext cx="42566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Notable Positive Skew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Skewness =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91082" y="4036326"/>
            <a:ext cx="3641835" cy="1463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57200" y="6421825"/>
            <a:ext cx="32319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https://brownmath.com/stat/shape.htm</a:t>
            </a:r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5981264" y="1988769"/>
            <a:ext cx="22614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/>
          <p:cNvSpPr/>
          <p:nvPr/>
        </p:nvSpPr>
        <p:spPr>
          <a:xfrm>
            <a:off x="6117899" y="566915"/>
            <a:ext cx="1988212" cy="1421854"/>
          </a:xfrm>
          <a:custGeom>
            <a:avLst/>
            <a:gdLst>
              <a:gd name="connsiteX0" fmla="*/ 0 w 1907628"/>
              <a:gd name="connsiteY0" fmla="*/ 1357647 h 1409826"/>
              <a:gd name="connsiteX1" fmla="*/ 220718 w 1907628"/>
              <a:gd name="connsiteY1" fmla="*/ 1247288 h 1409826"/>
              <a:gd name="connsiteX2" fmla="*/ 772511 w 1907628"/>
              <a:gd name="connsiteY2" fmla="*/ 1812 h 1409826"/>
              <a:gd name="connsiteX3" fmla="*/ 1245476 w 1907628"/>
              <a:gd name="connsiteY3" fmla="*/ 979274 h 1409826"/>
              <a:gd name="connsiteX4" fmla="*/ 1907628 w 1907628"/>
              <a:gd name="connsiteY4" fmla="*/ 1373412 h 1409826"/>
              <a:gd name="connsiteX5" fmla="*/ 1907628 w 1907628"/>
              <a:gd name="connsiteY5" fmla="*/ 1373412 h 1409826"/>
              <a:gd name="connsiteX6" fmla="*/ 1907628 w 1907628"/>
              <a:gd name="connsiteY6" fmla="*/ 1373412 h 140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628" h="1409826">
                <a:moveTo>
                  <a:pt x="0" y="1357647"/>
                </a:moveTo>
                <a:cubicBezTo>
                  <a:pt x="45983" y="1415453"/>
                  <a:pt x="91966" y="1473260"/>
                  <a:pt x="220718" y="1247288"/>
                </a:cubicBezTo>
                <a:cubicBezTo>
                  <a:pt x="349470" y="1021316"/>
                  <a:pt x="601718" y="46481"/>
                  <a:pt x="772511" y="1812"/>
                </a:cubicBezTo>
                <a:cubicBezTo>
                  <a:pt x="943304" y="-42857"/>
                  <a:pt x="1056290" y="750674"/>
                  <a:pt x="1245476" y="979274"/>
                </a:cubicBezTo>
                <a:cubicBezTo>
                  <a:pt x="1434662" y="1207874"/>
                  <a:pt x="1907628" y="1373412"/>
                  <a:pt x="1907628" y="1373412"/>
                </a:cubicBezTo>
                <a:lnTo>
                  <a:pt x="1907628" y="1373412"/>
                </a:lnTo>
                <a:lnTo>
                  <a:pt x="1907628" y="137341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905943" y="1993328"/>
            <a:ext cx="2680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Leptokurtic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Kurtosis = 1</a:t>
            </a:r>
          </a:p>
        </p:txBody>
      </p: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5723822" y="3442123"/>
            <a:ext cx="26503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/>
          <p:cNvSpPr/>
          <p:nvPr/>
        </p:nvSpPr>
        <p:spPr>
          <a:xfrm>
            <a:off x="5790336" y="2677653"/>
            <a:ext cx="2452409" cy="780344"/>
          </a:xfrm>
          <a:custGeom>
            <a:avLst/>
            <a:gdLst>
              <a:gd name="connsiteX0" fmla="*/ 0 w 1907628"/>
              <a:gd name="connsiteY0" fmla="*/ 1357647 h 1409826"/>
              <a:gd name="connsiteX1" fmla="*/ 220718 w 1907628"/>
              <a:gd name="connsiteY1" fmla="*/ 1247288 h 1409826"/>
              <a:gd name="connsiteX2" fmla="*/ 772511 w 1907628"/>
              <a:gd name="connsiteY2" fmla="*/ 1812 h 1409826"/>
              <a:gd name="connsiteX3" fmla="*/ 1245476 w 1907628"/>
              <a:gd name="connsiteY3" fmla="*/ 979274 h 1409826"/>
              <a:gd name="connsiteX4" fmla="*/ 1907628 w 1907628"/>
              <a:gd name="connsiteY4" fmla="*/ 1373412 h 1409826"/>
              <a:gd name="connsiteX5" fmla="*/ 1907628 w 1907628"/>
              <a:gd name="connsiteY5" fmla="*/ 1373412 h 1409826"/>
              <a:gd name="connsiteX6" fmla="*/ 1907628 w 1907628"/>
              <a:gd name="connsiteY6" fmla="*/ 1373412 h 140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628" h="1409826">
                <a:moveTo>
                  <a:pt x="0" y="1357647"/>
                </a:moveTo>
                <a:cubicBezTo>
                  <a:pt x="45983" y="1415453"/>
                  <a:pt x="91966" y="1473260"/>
                  <a:pt x="220718" y="1247288"/>
                </a:cubicBezTo>
                <a:cubicBezTo>
                  <a:pt x="349470" y="1021316"/>
                  <a:pt x="601718" y="46481"/>
                  <a:pt x="772511" y="1812"/>
                </a:cubicBezTo>
                <a:cubicBezTo>
                  <a:pt x="943304" y="-42857"/>
                  <a:pt x="1056290" y="750674"/>
                  <a:pt x="1245476" y="979274"/>
                </a:cubicBezTo>
                <a:cubicBezTo>
                  <a:pt x="1434662" y="1207874"/>
                  <a:pt x="1907628" y="1373412"/>
                  <a:pt x="1907628" y="1373412"/>
                </a:cubicBezTo>
                <a:lnTo>
                  <a:pt x="1907628" y="1373412"/>
                </a:lnTo>
                <a:lnTo>
                  <a:pt x="1907628" y="137341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905943" y="3475661"/>
            <a:ext cx="3279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Mesokurtic</a:t>
            </a:r>
            <a:endParaRPr 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Kurtosis = 0</a:t>
            </a:r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>
            <a:off x="4643807" y="4776905"/>
            <a:ext cx="44458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/>
          <p:cNvSpPr/>
          <p:nvPr/>
        </p:nvSpPr>
        <p:spPr>
          <a:xfrm>
            <a:off x="4896054" y="4278126"/>
            <a:ext cx="3941383" cy="456574"/>
          </a:xfrm>
          <a:custGeom>
            <a:avLst/>
            <a:gdLst>
              <a:gd name="connsiteX0" fmla="*/ 0 w 1907628"/>
              <a:gd name="connsiteY0" fmla="*/ 1357647 h 1409826"/>
              <a:gd name="connsiteX1" fmla="*/ 220718 w 1907628"/>
              <a:gd name="connsiteY1" fmla="*/ 1247288 h 1409826"/>
              <a:gd name="connsiteX2" fmla="*/ 772511 w 1907628"/>
              <a:gd name="connsiteY2" fmla="*/ 1812 h 1409826"/>
              <a:gd name="connsiteX3" fmla="*/ 1245476 w 1907628"/>
              <a:gd name="connsiteY3" fmla="*/ 979274 h 1409826"/>
              <a:gd name="connsiteX4" fmla="*/ 1907628 w 1907628"/>
              <a:gd name="connsiteY4" fmla="*/ 1373412 h 1409826"/>
              <a:gd name="connsiteX5" fmla="*/ 1907628 w 1907628"/>
              <a:gd name="connsiteY5" fmla="*/ 1373412 h 1409826"/>
              <a:gd name="connsiteX6" fmla="*/ 1907628 w 1907628"/>
              <a:gd name="connsiteY6" fmla="*/ 1373412 h 140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628" h="1409826">
                <a:moveTo>
                  <a:pt x="0" y="1357647"/>
                </a:moveTo>
                <a:cubicBezTo>
                  <a:pt x="45983" y="1415453"/>
                  <a:pt x="91966" y="1473260"/>
                  <a:pt x="220718" y="1247288"/>
                </a:cubicBezTo>
                <a:cubicBezTo>
                  <a:pt x="349470" y="1021316"/>
                  <a:pt x="601718" y="46481"/>
                  <a:pt x="772511" y="1812"/>
                </a:cubicBezTo>
                <a:cubicBezTo>
                  <a:pt x="943304" y="-42857"/>
                  <a:pt x="1056290" y="750674"/>
                  <a:pt x="1245476" y="979274"/>
                </a:cubicBezTo>
                <a:cubicBezTo>
                  <a:pt x="1434662" y="1207874"/>
                  <a:pt x="1907628" y="1373412"/>
                  <a:pt x="1907628" y="1373412"/>
                </a:cubicBezTo>
                <a:lnTo>
                  <a:pt x="1907628" y="1373412"/>
                </a:lnTo>
                <a:lnTo>
                  <a:pt x="1907628" y="137341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905943" y="4890834"/>
            <a:ext cx="304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Platykurtic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Kurtosis = -1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443737" y="1953206"/>
            <a:ext cx="4114800" cy="22373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2585625" y="2066156"/>
            <a:ext cx="35787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We predicted Uniform T scores would have a less 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212805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0" grpId="0" animBg="1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alf Frame 5"/>
          <p:cNvSpPr/>
          <p:nvPr/>
        </p:nvSpPr>
        <p:spPr>
          <a:xfrm rot="16200000">
            <a:off x="514499" y="1146044"/>
            <a:ext cx="1098463" cy="1203550"/>
          </a:xfrm>
          <a:prstGeom prst="halfFrame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16200000">
            <a:off x="401905" y="3101722"/>
            <a:ext cx="1239143" cy="1187678"/>
          </a:xfrm>
          <a:prstGeom prst="halfFrame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16200000">
            <a:off x="487264" y="4881374"/>
            <a:ext cx="998478" cy="1117731"/>
          </a:xfrm>
          <a:prstGeom prst="halfFrame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/>
              <p14:cNvContentPartPr/>
              <p14:nvPr/>
            </p14:nvContentPartPr>
            <p14:xfrm>
              <a:off x="1435670" y="1640111"/>
              <a:ext cx="166650" cy="574629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6672" y="1631110"/>
                <a:ext cx="184287" cy="592271"/>
              </a:xfrm>
              <a:prstGeom prst="rect">
                <a:avLst/>
              </a:prstGeom>
            </p:spPr>
          </p:pic>
        </mc:Fallback>
      </mc:AlternateContent>
      <p:cxnSp>
        <p:nvCxnSpPr>
          <p:cNvPr id="1078" name="Straight Connector 1077"/>
          <p:cNvCxnSpPr>
            <a:cxnSpLocks/>
          </p:cNvCxnSpPr>
          <p:nvPr/>
        </p:nvCxnSpPr>
        <p:spPr>
          <a:xfrm flipH="1">
            <a:off x="674645" y="1758032"/>
            <a:ext cx="870723" cy="2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96" name="Ink 1095"/>
              <p14:cNvContentPartPr/>
              <p14:nvPr/>
            </p14:nvContentPartPr>
            <p14:xfrm>
              <a:off x="407478" y="1283292"/>
              <a:ext cx="563686" cy="886742"/>
            </p14:xfrm>
          </p:contentPart>
        </mc:Choice>
        <mc:Fallback xmlns="">
          <p:pic>
            <p:nvPicPr>
              <p:cNvPr id="1096" name="Ink 109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479" y="1274291"/>
                <a:ext cx="581324" cy="9043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97" name="Ink 1096"/>
              <p14:cNvContentPartPr/>
              <p14:nvPr/>
            </p14:nvContentPartPr>
            <p14:xfrm>
              <a:off x="1237079" y="1728970"/>
              <a:ext cx="45719" cy="45719"/>
            </p14:xfrm>
          </p:contentPart>
        </mc:Choice>
        <mc:Fallback xmlns="">
          <p:pic>
            <p:nvPicPr>
              <p:cNvPr id="1097" name="Ink 109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98" name="Ink 1097"/>
              <p14:cNvContentPartPr/>
              <p14:nvPr/>
            </p14:nvContentPartPr>
            <p14:xfrm>
              <a:off x="1268759" y="2060170"/>
              <a:ext cx="45719" cy="45719"/>
            </p14:xfrm>
          </p:contentPart>
        </mc:Choice>
        <mc:Fallback xmlns="">
          <p:pic>
            <p:nvPicPr>
              <p:cNvPr id="1098" name="Ink 109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99" name="Ink 1098"/>
              <p14:cNvContentPartPr/>
              <p14:nvPr/>
            </p14:nvContentPartPr>
            <p14:xfrm>
              <a:off x="937559" y="1933810"/>
              <a:ext cx="45719" cy="45719"/>
            </p14:xfrm>
          </p:contentPart>
        </mc:Choice>
        <mc:Fallback xmlns="">
          <p:pic>
            <p:nvPicPr>
              <p:cNvPr id="1099" name="Ink 109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00" name="Ink 1099"/>
              <p14:cNvContentPartPr/>
              <p14:nvPr/>
            </p14:nvContentPartPr>
            <p14:xfrm>
              <a:off x="622199" y="1445290"/>
              <a:ext cx="45719" cy="45719"/>
            </p14:xfrm>
          </p:contentPart>
        </mc:Choice>
        <mc:Fallback xmlns="">
          <p:pic>
            <p:nvPicPr>
              <p:cNvPr id="1100" name="Ink 109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01" name="Ink 1100"/>
              <p14:cNvContentPartPr/>
              <p14:nvPr/>
            </p14:nvContentPartPr>
            <p14:xfrm>
              <a:off x="622199" y="1445290"/>
              <a:ext cx="45719" cy="45719"/>
            </p14:xfrm>
          </p:contentPart>
        </mc:Choice>
        <mc:Fallback xmlns="">
          <p:pic>
            <p:nvPicPr>
              <p:cNvPr id="1101" name="Ink 110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02" name="Ink 1101"/>
              <p14:cNvContentPartPr/>
              <p14:nvPr/>
            </p14:nvContentPartPr>
            <p14:xfrm>
              <a:off x="985079" y="2265010"/>
              <a:ext cx="45719" cy="45719"/>
            </p14:xfrm>
          </p:contentPart>
        </mc:Choice>
        <mc:Fallback xmlns="">
          <p:pic>
            <p:nvPicPr>
              <p:cNvPr id="1102" name="Ink 110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03" name="Ink 1102"/>
              <p14:cNvContentPartPr/>
              <p14:nvPr/>
            </p14:nvContentPartPr>
            <p14:xfrm>
              <a:off x="1617116" y="3249962"/>
              <a:ext cx="45719" cy="45719"/>
            </p14:xfrm>
          </p:contentPart>
        </mc:Choice>
        <mc:Fallback xmlns="">
          <p:pic>
            <p:nvPicPr>
              <p:cNvPr id="1103" name="Ink 110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04" name="Ink 1103"/>
              <p14:cNvContentPartPr/>
              <p14:nvPr/>
            </p14:nvContentPartPr>
            <p14:xfrm>
              <a:off x="622199" y="1760650"/>
              <a:ext cx="45719" cy="45719"/>
            </p14:xfrm>
          </p:contentPart>
        </mc:Choice>
        <mc:Fallback xmlns="">
          <p:pic>
            <p:nvPicPr>
              <p:cNvPr id="1104" name="Ink 110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05" name="Ink 1104"/>
              <p14:cNvContentPartPr/>
              <p14:nvPr/>
            </p14:nvContentPartPr>
            <p14:xfrm>
              <a:off x="1364756" y="3186962"/>
              <a:ext cx="45719" cy="45719"/>
            </p14:xfrm>
          </p:contentPart>
        </mc:Choice>
        <mc:Fallback xmlns="">
          <p:pic>
            <p:nvPicPr>
              <p:cNvPr id="1105" name="Ink 110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06" name="Ink 1105"/>
              <p14:cNvContentPartPr/>
              <p14:nvPr/>
            </p14:nvContentPartPr>
            <p14:xfrm>
              <a:off x="385679" y="2076010"/>
              <a:ext cx="45719" cy="45719"/>
            </p14:xfrm>
          </p:contentPart>
        </mc:Choice>
        <mc:Fallback xmlns="">
          <p:pic>
            <p:nvPicPr>
              <p:cNvPr id="1106" name="Ink 110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07" name="Ink 1106"/>
              <p14:cNvContentPartPr/>
              <p14:nvPr/>
            </p14:nvContentPartPr>
            <p14:xfrm>
              <a:off x="1096556" y="3186962"/>
              <a:ext cx="45719" cy="45719"/>
            </p14:xfrm>
          </p:contentPart>
        </mc:Choice>
        <mc:Fallback xmlns="">
          <p:pic>
            <p:nvPicPr>
              <p:cNvPr id="1107" name="Ink 110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09" name="Ink 1108"/>
              <p14:cNvContentPartPr/>
              <p14:nvPr/>
            </p14:nvContentPartPr>
            <p14:xfrm>
              <a:off x="844556" y="3249962"/>
              <a:ext cx="45719" cy="45719"/>
            </p14:xfrm>
          </p:contentPart>
        </mc:Choice>
        <mc:Fallback xmlns="">
          <p:pic>
            <p:nvPicPr>
              <p:cNvPr id="1109" name="Ink 110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47483648" y="-2147483648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10" name="Ink 1109"/>
              <p14:cNvContentPartPr/>
              <p14:nvPr/>
            </p14:nvContentPartPr>
            <p14:xfrm>
              <a:off x="511037" y="3559847"/>
              <a:ext cx="631844" cy="366554"/>
            </p14:xfrm>
          </p:contentPart>
        </mc:Choice>
        <mc:Fallback xmlns="">
          <p:pic>
            <p:nvPicPr>
              <p:cNvPr id="1110" name="Ink 110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2036" y="3550854"/>
                <a:ext cx="649485" cy="384180"/>
              </a:xfrm>
              <a:prstGeom prst="rect">
                <a:avLst/>
              </a:prstGeom>
            </p:spPr>
          </p:pic>
        </mc:Fallback>
      </mc:AlternateContent>
      <p:cxnSp>
        <p:nvCxnSpPr>
          <p:cNvPr id="1112" name="Straight Connector 1111"/>
          <p:cNvCxnSpPr>
            <a:cxnSpLocks/>
          </p:cNvCxnSpPr>
          <p:nvPr/>
        </p:nvCxnSpPr>
        <p:spPr>
          <a:xfrm flipV="1">
            <a:off x="524678" y="3357831"/>
            <a:ext cx="932041" cy="36337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3" name="Straight Connector 1132"/>
          <p:cNvCxnSpPr>
            <a:cxnSpLocks/>
          </p:cNvCxnSpPr>
          <p:nvPr/>
        </p:nvCxnSpPr>
        <p:spPr>
          <a:xfrm flipV="1">
            <a:off x="544546" y="5203366"/>
            <a:ext cx="804106" cy="5554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49" name="Ink 1148"/>
              <p14:cNvContentPartPr/>
              <p14:nvPr/>
            </p14:nvContentPartPr>
            <p14:xfrm>
              <a:off x="551281" y="5211772"/>
              <a:ext cx="677988" cy="533466"/>
            </p14:xfrm>
          </p:contentPart>
        </mc:Choice>
        <mc:Fallback xmlns="">
          <p:pic>
            <p:nvPicPr>
              <p:cNvPr id="1149" name="Ink 114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42284" y="5202773"/>
                <a:ext cx="695621" cy="551104"/>
              </a:xfrm>
              <a:prstGeom prst="rect">
                <a:avLst/>
              </a:prstGeom>
            </p:spPr>
          </p:pic>
        </mc:Fallback>
      </mc:AlternateContent>
      <p:sp>
        <p:nvSpPr>
          <p:cNvPr id="1178" name="TextBox 1177"/>
          <p:cNvSpPr txBox="1"/>
          <p:nvPr/>
        </p:nvSpPr>
        <p:spPr>
          <a:xfrm>
            <a:off x="1655770" y="1480614"/>
            <a:ext cx="31688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No Association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/>
              <a:t>r</a:t>
            </a:r>
            <a:r>
              <a:rPr lang="en-US" sz="2000" dirty="0"/>
              <a:t> = 0.00</a:t>
            </a:r>
          </a:p>
        </p:txBody>
      </p:sp>
      <p:sp>
        <p:nvSpPr>
          <p:cNvPr id="1179" name="TextBox 1178"/>
          <p:cNvSpPr txBox="1"/>
          <p:nvPr/>
        </p:nvSpPr>
        <p:spPr>
          <a:xfrm>
            <a:off x="1525332" y="3208599"/>
            <a:ext cx="3692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Modest Positive Association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/>
              <a:t>r</a:t>
            </a:r>
            <a:r>
              <a:rPr lang="en-US" sz="2000" dirty="0"/>
              <a:t> = 0.25</a:t>
            </a:r>
          </a:p>
        </p:txBody>
      </p:sp>
      <p:sp>
        <p:nvSpPr>
          <p:cNvPr id="1180" name="TextBox 1179"/>
          <p:cNvSpPr txBox="1"/>
          <p:nvPr/>
        </p:nvSpPr>
        <p:spPr>
          <a:xfrm>
            <a:off x="1521205" y="5112202"/>
            <a:ext cx="3674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Strong Positive Association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/>
              <a:t>r</a:t>
            </a:r>
            <a:r>
              <a:rPr lang="en-US" sz="2000" dirty="0"/>
              <a:t> = 0.70</a:t>
            </a:r>
          </a:p>
        </p:txBody>
      </p:sp>
      <p:sp>
        <p:nvSpPr>
          <p:cNvPr id="190" name="Title 1"/>
          <p:cNvSpPr>
            <a:spLocks noGrp="1"/>
          </p:cNvSpPr>
          <p:nvPr>
            <p:ph type="title"/>
          </p:nvPr>
        </p:nvSpPr>
        <p:spPr>
          <a:xfrm>
            <a:off x="575948" y="46136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Hypothesis: Scale Intercorrelations and Point </a:t>
            </a:r>
            <a:r>
              <a:rPr lang="en-US" sz="3200" dirty="0" err="1"/>
              <a:t>Biserial</a:t>
            </a:r>
            <a:r>
              <a:rPr lang="en-US" sz="3200" dirty="0"/>
              <a:t> Correlations</a:t>
            </a:r>
          </a:p>
        </p:txBody>
      </p:sp>
      <p:sp>
        <p:nvSpPr>
          <p:cNvPr id="1182" name="Oval 1181"/>
          <p:cNvSpPr/>
          <p:nvPr/>
        </p:nvSpPr>
        <p:spPr>
          <a:xfrm>
            <a:off x="-62622" y="4526483"/>
            <a:ext cx="4197313" cy="18498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15942" y="2001562"/>
            <a:ext cx="4114800" cy="24278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42877" y="2047891"/>
            <a:ext cx="36473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We predicted raw scores would have slightly stronger scale intercorrelations</a:t>
            </a:r>
          </a:p>
        </p:txBody>
      </p:sp>
      <p:sp>
        <p:nvSpPr>
          <p:cNvPr id="66" name="Half Frame 65"/>
          <p:cNvSpPr/>
          <p:nvPr/>
        </p:nvSpPr>
        <p:spPr>
          <a:xfrm rot="16200000">
            <a:off x="5481766" y="1298316"/>
            <a:ext cx="1251055" cy="1315366"/>
          </a:xfrm>
          <a:prstGeom prst="halfFrame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Half Frame 66"/>
          <p:cNvSpPr/>
          <p:nvPr/>
        </p:nvSpPr>
        <p:spPr>
          <a:xfrm rot="16200000">
            <a:off x="5533087" y="2987056"/>
            <a:ext cx="1138460" cy="1305413"/>
          </a:xfrm>
          <a:prstGeom prst="halfFrame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Half Frame 67"/>
          <p:cNvSpPr/>
          <p:nvPr/>
        </p:nvSpPr>
        <p:spPr>
          <a:xfrm rot="16200000">
            <a:off x="5396996" y="4717567"/>
            <a:ext cx="1400681" cy="1315368"/>
          </a:xfrm>
          <a:prstGeom prst="halfFrame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9" name="Straight Connector 68"/>
          <p:cNvCxnSpPr>
            <a:cxnSpLocks/>
          </p:cNvCxnSpPr>
          <p:nvPr/>
        </p:nvCxnSpPr>
        <p:spPr>
          <a:xfrm>
            <a:off x="5827983" y="2740465"/>
            <a:ext cx="0" cy="18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cxnSpLocks/>
          </p:cNvCxnSpPr>
          <p:nvPr/>
        </p:nvCxnSpPr>
        <p:spPr>
          <a:xfrm>
            <a:off x="6600493" y="2797643"/>
            <a:ext cx="0" cy="18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cxnSpLocks/>
          </p:cNvCxnSpPr>
          <p:nvPr/>
        </p:nvCxnSpPr>
        <p:spPr>
          <a:xfrm flipV="1">
            <a:off x="5915342" y="6044355"/>
            <a:ext cx="0" cy="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cxnSpLocks/>
          </p:cNvCxnSpPr>
          <p:nvPr/>
        </p:nvCxnSpPr>
        <p:spPr>
          <a:xfrm flipV="1">
            <a:off x="6666832" y="6074629"/>
            <a:ext cx="0" cy="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cxnSpLocks/>
          </p:cNvCxnSpPr>
          <p:nvPr/>
        </p:nvCxnSpPr>
        <p:spPr>
          <a:xfrm>
            <a:off x="5930458" y="4439591"/>
            <a:ext cx="0" cy="4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cxnSpLocks/>
          </p:cNvCxnSpPr>
          <p:nvPr/>
        </p:nvCxnSpPr>
        <p:spPr>
          <a:xfrm>
            <a:off x="6745009" y="4412574"/>
            <a:ext cx="0" cy="4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5" name="Ink 74"/>
              <p14:cNvContentPartPr/>
              <p14:nvPr/>
            </p14:nvContentPartPr>
            <p14:xfrm>
              <a:off x="6537332" y="1698390"/>
              <a:ext cx="152861" cy="464006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528340" y="1689391"/>
                <a:ext cx="170485" cy="4816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6" name="Ink 75"/>
              <p14:cNvContentPartPr/>
              <p14:nvPr/>
            </p14:nvContentPartPr>
            <p14:xfrm>
              <a:off x="5761969" y="3442518"/>
              <a:ext cx="76615" cy="270602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52977" y="3433510"/>
                <a:ext cx="94240" cy="2882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7" name="Ink 76"/>
              <p14:cNvContentPartPr/>
              <p14:nvPr/>
            </p14:nvContentPartPr>
            <p14:xfrm>
              <a:off x="6456493" y="3215507"/>
              <a:ext cx="89384" cy="300542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47446" y="3206509"/>
                <a:ext cx="107116" cy="3181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8" name="Ink 77"/>
              <p14:cNvContentPartPr/>
              <p14:nvPr/>
            </p14:nvContentPartPr>
            <p14:xfrm>
              <a:off x="5644400" y="5438536"/>
              <a:ext cx="45719" cy="272363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635400" y="5429541"/>
                <a:ext cx="63359" cy="2899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9" name="Ink 78"/>
              <p14:cNvContentPartPr/>
              <p14:nvPr/>
            </p14:nvContentPartPr>
            <p14:xfrm>
              <a:off x="6251877" y="5031485"/>
              <a:ext cx="54429" cy="28980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242983" y="5022485"/>
                <a:ext cx="71861" cy="3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0" name="Ink 79"/>
              <p14:cNvContentPartPr/>
              <p14:nvPr/>
            </p14:nvContentPartPr>
            <p14:xfrm>
              <a:off x="5748932" y="1729824"/>
              <a:ext cx="105930" cy="464611"/>
            </p14:xfrm>
          </p:contentPart>
        </mc:Choice>
        <mc:Fallback xmlns="">
          <p:pic>
            <p:nvPicPr>
              <p:cNvPr id="80" name="Ink 7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739955" y="1720827"/>
                <a:ext cx="123525" cy="482245"/>
              </a:xfrm>
              <a:prstGeom prst="rect">
                <a:avLst/>
              </a:prstGeom>
            </p:spPr>
          </p:pic>
        </mc:Fallback>
      </mc:AlternateContent>
      <p:cxnSp>
        <p:nvCxnSpPr>
          <p:cNvPr id="81" name="Straight Connector 80"/>
          <p:cNvCxnSpPr>
            <a:cxnSpLocks/>
          </p:cNvCxnSpPr>
          <p:nvPr/>
        </p:nvCxnSpPr>
        <p:spPr>
          <a:xfrm>
            <a:off x="5748932" y="1918136"/>
            <a:ext cx="90341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cxnSpLocks/>
          </p:cNvCxnSpPr>
          <p:nvPr/>
        </p:nvCxnSpPr>
        <p:spPr>
          <a:xfrm flipV="1">
            <a:off x="5761969" y="3398365"/>
            <a:ext cx="807362" cy="1689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cxnSpLocks/>
          </p:cNvCxnSpPr>
          <p:nvPr/>
        </p:nvCxnSpPr>
        <p:spPr>
          <a:xfrm flipV="1">
            <a:off x="5644400" y="5080207"/>
            <a:ext cx="663539" cy="41259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699673" y="2605888"/>
            <a:ext cx="176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657723" y="4237530"/>
            <a:ext cx="190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541255" y="6044355"/>
            <a:ext cx="150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464356" y="2605888"/>
            <a:ext cx="187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138393" y="6059091"/>
            <a:ext cx="160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</a:t>
            </a:r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362916" y="4299874"/>
            <a:ext cx="206415" cy="173158"/>
          </a:xfrm>
          <a:prstGeom prst="rect">
            <a:avLst/>
          </a:prstGeom>
        </p:spPr>
      </p:pic>
      <p:sp>
        <p:nvSpPr>
          <p:cNvPr id="90" name="TextBox 89"/>
          <p:cNvSpPr txBox="1"/>
          <p:nvPr/>
        </p:nvSpPr>
        <p:spPr>
          <a:xfrm>
            <a:off x="6951671" y="1766638"/>
            <a:ext cx="2617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 err="1"/>
              <a:t>r</a:t>
            </a:r>
            <a:r>
              <a:rPr lang="en-US" baseline="-25000" dirty="0" err="1"/>
              <a:t>pb</a:t>
            </a:r>
            <a:r>
              <a:rPr lang="en-US" dirty="0"/>
              <a:t> = 0.00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896887" y="3267722"/>
            <a:ext cx="2167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 err="1"/>
              <a:t>r</a:t>
            </a:r>
            <a:r>
              <a:rPr lang="en-US" baseline="-25000" dirty="0" err="1"/>
              <a:t>pb</a:t>
            </a:r>
            <a:r>
              <a:rPr lang="en-US" dirty="0"/>
              <a:t> = 0.20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986034" y="5129319"/>
            <a:ext cx="2167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 err="1"/>
              <a:t>r</a:t>
            </a:r>
            <a:r>
              <a:rPr lang="en-US" baseline="-25000" dirty="0" err="1"/>
              <a:t>pb</a:t>
            </a:r>
            <a:r>
              <a:rPr lang="en-US" dirty="0"/>
              <a:t> = 0.60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742307" y="4306770"/>
            <a:ext cx="4401693" cy="2322777"/>
          </a:xfrm>
          <a:prstGeom prst="rect">
            <a:avLst/>
          </a:prstGeom>
        </p:spPr>
      </p:pic>
      <p:sp>
        <p:nvSpPr>
          <p:cNvPr id="94" name="Rectangle 93"/>
          <p:cNvSpPr/>
          <p:nvPr/>
        </p:nvSpPr>
        <p:spPr>
          <a:xfrm>
            <a:off x="4918490" y="2038610"/>
            <a:ext cx="4114800" cy="24278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5111719" y="1959034"/>
            <a:ext cx="37486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We predicted raw scores would have somewhat stronger correlations with relevant psychiatric diagnostic criteria</a:t>
            </a:r>
          </a:p>
        </p:txBody>
      </p:sp>
    </p:spTree>
    <p:extLst>
      <p:ext uri="{BB962C8B-B14F-4D97-AF65-F5344CB8AC3E}">
        <p14:creationId xmlns:p14="http://schemas.microsoft.com/office/powerpoint/2010/main" val="80925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" grpId="0" animBg="1"/>
      <p:bldP spid="29" grpId="0" animBg="1"/>
      <p:bldP spid="2" grpId="0"/>
      <p:bldP spid="94" grpId="0" animBg="1"/>
      <p:bldP spid="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92624"/>
            <a:ext cx="8229600" cy="1143000"/>
          </a:xfrm>
        </p:spPr>
        <p:txBody>
          <a:bodyPr/>
          <a:lstStyle/>
          <a:p>
            <a:r>
              <a:rPr lang="en-US" sz="8000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841859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67388" y="2214062"/>
            <a:ext cx="10159998" cy="52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8502940"/>
              </p:ext>
            </p:extLst>
          </p:nvPr>
        </p:nvGraphicFramePr>
        <p:xfrm>
          <a:off x="0" y="30288"/>
          <a:ext cx="9143999" cy="5247092"/>
        </p:xfrm>
        <a:graphic>
          <a:graphicData uri="http://schemas.openxmlformats.org/drawingml/2006/table">
            <a:tbl>
              <a:tblPr/>
              <a:tblGrid>
                <a:gridCol w="2962141">
                  <a:extLst>
                    <a:ext uri="{9D8B030D-6E8A-4147-A177-3AD203B41FA5}">
                      <a16:colId xmlns:a16="http://schemas.microsoft.com/office/drawing/2014/main" val="2765361178"/>
                    </a:ext>
                  </a:extLst>
                </a:gridCol>
                <a:gridCol w="697952">
                  <a:extLst>
                    <a:ext uri="{9D8B030D-6E8A-4147-A177-3AD203B41FA5}">
                      <a16:colId xmlns:a16="http://schemas.microsoft.com/office/drawing/2014/main" val="1335492194"/>
                    </a:ext>
                  </a:extLst>
                </a:gridCol>
                <a:gridCol w="656406">
                  <a:extLst>
                    <a:ext uri="{9D8B030D-6E8A-4147-A177-3AD203B41FA5}">
                      <a16:colId xmlns:a16="http://schemas.microsoft.com/office/drawing/2014/main" val="596230118"/>
                    </a:ext>
                  </a:extLst>
                </a:gridCol>
                <a:gridCol w="697952">
                  <a:extLst>
                    <a:ext uri="{9D8B030D-6E8A-4147-A177-3AD203B41FA5}">
                      <a16:colId xmlns:a16="http://schemas.microsoft.com/office/drawing/2014/main" val="1930824310"/>
                    </a:ext>
                  </a:extLst>
                </a:gridCol>
                <a:gridCol w="643944">
                  <a:extLst>
                    <a:ext uri="{9D8B030D-6E8A-4147-A177-3AD203B41FA5}">
                      <a16:colId xmlns:a16="http://schemas.microsoft.com/office/drawing/2014/main" val="1121891138"/>
                    </a:ext>
                  </a:extLst>
                </a:gridCol>
                <a:gridCol w="584750">
                  <a:extLst>
                    <a:ext uri="{9D8B030D-6E8A-4147-A177-3AD203B41FA5}">
                      <a16:colId xmlns:a16="http://schemas.microsoft.com/office/drawing/2014/main" val="3644930740"/>
                    </a:ext>
                  </a:extLst>
                </a:gridCol>
                <a:gridCol w="567558">
                  <a:extLst>
                    <a:ext uri="{9D8B030D-6E8A-4147-A177-3AD203B41FA5}">
                      <a16:colId xmlns:a16="http://schemas.microsoft.com/office/drawing/2014/main" val="3883960825"/>
                    </a:ext>
                  </a:extLst>
                </a:gridCol>
                <a:gridCol w="662152">
                  <a:extLst>
                    <a:ext uri="{9D8B030D-6E8A-4147-A177-3AD203B41FA5}">
                      <a16:colId xmlns:a16="http://schemas.microsoft.com/office/drawing/2014/main" val="2371300399"/>
                    </a:ext>
                  </a:extLst>
                </a:gridCol>
                <a:gridCol w="536028">
                  <a:extLst>
                    <a:ext uri="{9D8B030D-6E8A-4147-A177-3AD203B41FA5}">
                      <a16:colId xmlns:a16="http://schemas.microsoft.com/office/drawing/2014/main" val="2163695622"/>
                    </a:ext>
                  </a:extLst>
                </a:gridCol>
                <a:gridCol w="586725">
                  <a:extLst>
                    <a:ext uri="{9D8B030D-6E8A-4147-A177-3AD203B41FA5}">
                      <a16:colId xmlns:a16="http://schemas.microsoft.com/office/drawing/2014/main" val="1242783922"/>
                    </a:ext>
                  </a:extLst>
                </a:gridCol>
                <a:gridCol w="548391">
                  <a:extLst>
                    <a:ext uri="{9D8B030D-6E8A-4147-A177-3AD203B41FA5}">
                      <a16:colId xmlns:a16="http://schemas.microsoft.com/office/drawing/2014/main" val="3829595258"/>
                    </a:ext>
                  </a:extLst>
                </a:gridCol>
              </a:tblGrid>
              <a:tr h="427117">
                <a:tc gridSpan="1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2. MMPI-2-RF Scale Raw and Uniform T Score Intercorrelations (</a:t>
                      </a:r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= 764)</a:t>
                      </a:r>
                      <a:endParaRPr lang="en-US" sz="700" dirty="0">
                        <a:effectLst/>
                      </a:endParaRPr>
                    </a:p>
                  </a:txBody>
                  <a:tcPr marL="37390" marR="37390" marT="18695" marB="186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33141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Raw Score (below) / Uniform T Score (Right)</a:t>
                      </a:r>
                      <a:endParaRPr lang="en-US" sz="7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EID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RCd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RC7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THD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RC6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RC8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BXD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RC4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RC9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734731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EID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Emotional/Internalizing Dysfunction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4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.91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400" b="1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.75</a:t>
                      </a:r>
                      <a:r>
                        <a:rPr lang="en-US" sz="1400" b="1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.45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.44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.46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.33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.42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.31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693014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Demoralization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.92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4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.53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.74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.49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.46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.52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.39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.48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.39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278434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Low Positive Emotions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.55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4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.25</a:t>
                      </a:r>
                      <a:r>
                        <a:rPr lang="en-US" sz="1400" b="1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.14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.17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.12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-0.01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.15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-.19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102068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RC7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Dysfunctional Negative Emotions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.75</a:t>
                      </a:r>
                      <a:r>
                        <a:rPr lang="en-US" sz="1400" b="1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.74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.25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4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.59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.54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.62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.48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.47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.62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903911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THD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Thought Dysfunction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.42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.46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.13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.58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.98*</a:t>
                      </a:r>
                      <a:endParaRPr lang="en-US" sz="14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.85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.87</a:t>
                      </a:r>
                      <a:r>
                        <a:rPr lang="en-US" sz="1400" b="1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.31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.29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.51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328819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RC6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Ideas of Persecution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.42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.44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.18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.52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.88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.97*</a:t>
                      </a:r>
                      <a:endParaRPr lang="en-US" sz="14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.62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.24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.23</a:t>
                      </a:r>
                      <a:r>
                        <a:rPr lang="en-US" sz="1400" b="0" i="0" u="none" strike="noStrike" baseline="300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.43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050838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RC8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Aberrant Experiences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.45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.51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.12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.63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.87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.65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4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.41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.38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.57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74708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BXD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Behavioral / Externalizing Dysfunction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.32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.38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-0.01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.48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.30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.23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.40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4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.88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062827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RC4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Antisocial Behavior 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.42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.47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.15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.47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.28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.22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.37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.88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4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.49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225223"/>
                  </a:ext>
                </a:extLst>
              </a:tr>
              <a:tr h="35091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RC9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Hypomanic Activation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.30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.38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-.18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.61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.49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.42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.56</a:t>
                      </a:r>
                      <a:r>
                        <a:rPr lang="en-US" sz="1400" b="0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.49</a:t>
                      </a:r>
                      <a:r>
                        <a:rPr lang="en-US" sz="1400" b="1" i="0" u="none" strike="noStrik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4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610724"/>
                  </a:ext>
                </a:extLst>
              </a:tr>
              <a:tr h="907725">
                <a:tc gridSpan="1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Note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. *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 &lt; .01. Raw score intercorrelations are presented below the diagonal. Uniform T score intercorrelations are presented above the diagonal. Raw/T intercorrelations are presented on the diagonal. Shading indicates correlations in the same domain of psychopathology. Rounded truncated Uniform T scores are examined.</a:t>
                      </a:r>
                      <a:endParaRPr lang="en-US" sz="700" dirty="0">
                        <a:effectLst/>
                      </a:endParaRPr>
                    </a:p>
                  </a:txBody>
                  <a:tcPr marL="37390" marR="37390" marT="18695" marB="186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220947"/>
                  </a:ext>
                </a:extLst>
              </a:tr>
            </a:tbl>
          </a:graphicData>
        </a:graphic>
      </p:graphicFrame>
      <p:sp>
        <p:nvSpPr>
          <p:cNvPr id="2" name="Oval 1"/>
          <p:cNvSpPr/>
          <p:nvPr/>
        </p:nvSpPr>
        <p:spPr>
          <a:xfrm rot="1728179">
            <a:off x="2300628" y="2135641"/>
            <a:ext cx="7506659" cy="8257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8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5693482"/>
              </p:ext>
            </p:extLst>
          </p:nvPr>
        </p:nvGraphicFramePr>
        <p:xfrm>
          <a:off x="47296" y="-84846"/>
          <a:ext cx="9144001" cy="700313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65574">
                  <a:extLst>
                    <a:ext uri="{9D8B030D-6E8A-4147-A177-3AD203B41FA5}">
                      <a16:colId xmlns:a16="http://schemas.microsoft.com/office/drawing/2014/main" val="3883101582"/>
                    </a:ext>
                  </a:extLst>
                </a:gridCol>
                <a:gridCol w="533986">
                  <a:extLst>
                    <a:ext uri="{9D8B030D-6E8A-4147-A177-3AD203B41FA5}">
                      <a16:colId xmlns:a16="http://schemas.microsoft.com/office/drawing/2014/main" val="3508359889"/>
                    </a:ext>
                  </a:extLst>
                </a:gridCol>
                <a:gridCol w="633333">
                  <a:extLst>
                    <a:ext uri="{9D8B030D-6E8A-4147-A177-3AD203B41FA5}">
                      <a16:colId xmlns:a16="http://schemas.microsoft.com/office/drawing/2014/main" val="2488266617"/>
                    </a:ext>
                  </a:extLst>
                </a:gridCol>
                <a:gridCol w="736819">
                  <a:extLst>
                    <a:ext uri="{9D8B030D-6E8A-4147-A177-3AD203B41FA5}">
                      <a16:colId xmlns:a16="http://schemas.microsoft.com/office/drawing/2014/main" val="809890183"/>
                    </a:ext>
                  </a:extLst>
                </a:gridCol>
                <a:gridCol w="558823">
                  <a:extLst>
                    <a:ext uri="{9D8B030D-6E8A-4147-A177-3AD203B41FA5}">
                      <a16:colId xmlns:a16="http://schemas.microsoft.com/office/drawing/2014/main" val="893215276"/>
                    </a:ext>
                  </a:extLst>
                </a:gridCol>
                <a:gridCol w="914814">
                  <a:extLst>
                    <a:ext uri="{9D8B030D-6E8A-4147-A177-3AD203B41FA5}">
                      <a16:colId xmlns:a16="http://schemas.microsoft.com/office/drawing/2014/main" val="1985093865"/>
                    </a:ext>
                  </a:extLst>
                </a:gridCol>
                <a:gridCol w="604358">
                  <a:extLst>
                    <a:ext uri="{9D8B030D-6E8A-4147-A177-3AD203B41FA5}">
                      <a16:colId xmlns:a16="http://schemas.microsoft.com/office/drawing/2014/main" val="4202007216"/>
                    </a:ext>
                  </a:extLst>
                </a:gridCol>
                <a:gridCol w="1196294">
                  <a:extLst>
                    <a:ext uri="{9D8B030D-6E8A-4147-A177-3AD203B41FA5}">
                      <a16:colId xmlns:a16="http://schemas.microsoft.com/office/drawing/2014/main" val="1371958312"/>
                    </a:ext>
                  </a:extLst>
                </a:gridCol>
              </a:tblGrid>
              <a:tr h="142371">
                <a:tc gridSpan="8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106221"/>
                  </a:ext>
                </a:extLst>
              </a:tr>
              <a:tr h="251768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M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SD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Min.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Max.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Skewness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Kurtosis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</a:t>
                      </a:r>
                      <a:r>
                        <a:rPr lang="en-US" sz="1200" u="none" strike="noStrike" baseline="-25000">
                          <a:effectLst/>
                        </a:rPr>
                        <a:t>pb</a:t>
                      </a:r>
                      <a:r>
                        <a:rPr lang="en-US" sz="1200" u="none" strike="noStrike">
                          <a:effectLst/>
                        </a:rPr>
                        <a:t> with Dx.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2734605"/>
                  </a:ext>
                </a:extLst>
              </a:tr>
              <a:tr h="28326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INTERNALIZING DYSFUNCTION SCALES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29025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EID Emotional/Internalizing Dysfunction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10.33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8.02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1.03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0.46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67048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EID Emotional/Internalizing Dysfunction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49.84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11.93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30T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89T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0.71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0.16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25703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 err="1">
                          <a:effectLst/>
                        </a:rPr>
                        <a:t>RCd</a:t>
                      </a:r>
                      <a:r>
                        <a:rPr lang="en-US" sz="1200" u="none" strike="noStrike" dirty="0">
                          <a:effectLst/>
                        </a:rPr>
                        <a:t> Demoralization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5.83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5.72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1.00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26047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 err="1">
                          <a:effectLst/>
                        </a:rPr>
                        <a:t>RCd</a:t>
                      </a:r>
                      <a:r>
                        <a:rPr lang="en-US" sz="1200" u="none" strike="noStrike" dirty="0">
                          <a:effectLst/>
                        </a:rPr>
                        <a:t> Demoralization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52.08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11.48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37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0.62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-0.29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.17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7899898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RC2 Low Positive Emotions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4.35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3.28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0.81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91755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RC2 Low Positive Emotions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51.11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12.61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99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0.68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.11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3401486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RC7 Dysfunctional Negative Emotions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5.40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4.81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19594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RC7 Dysfunctional Negative Emotions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48.05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11.04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86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0.88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0.41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8066644"/>
                  </a:ext>
                </a:extLst>
              </a:tr>
              <a:tr h="28326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THOUGHT DYSFUNCTION SCALES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538253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THD Thought Dysfunction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3.53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3.83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1.52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02005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THD Thought Dysfunction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56.51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14.72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39T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100T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759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RC6 Ideas of Persecution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2.48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2.89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1.46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1.80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07050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RC6 Ideas of Persecution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60.39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15.64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0.71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315821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RC8 Aberrant Experiences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2.96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3.02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1.28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1.30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758218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RC8 Aberrant Experiences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53.82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12.21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96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0.75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0.18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697575"/>
                  </a:ext>
                </a:extLst>
              </a:tr>
              <a:tr h="28326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EXTERNALIZING DYSFUNCTION SCALES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20241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BXD Behavioral / Externalizing Dysfunction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8.20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4.35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693955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BXD Behavioral/Externalizing Dysfunction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55.69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11.06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32T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92T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2542696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RC4 Antisocial Behavior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7.78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4.29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-0.53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607653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RC4 Antisocial Behavior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58.95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11.94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93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-0.42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9824361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RC9 Hypomanic Activation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9.79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5.37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0.48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-0.43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427964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RC9 Hypomanic Activation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46.55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10.79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0.75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0.52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0212400"/>
                  </a:ext>
                </a:extLst>
              </a:tr>
              <a:tr h="62903">
                <a:tc gridSpan="8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36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819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9698966"/>
              </p:ext>
            </p:extLst>
          </p:nvPr>
        </p:nvGraphicFramePr>
        <p:xfrm>
          <a:off x="47296" y="-84846"/>
          <a:ext cx="9144001" cy="700313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65574">
                  <a:extLst>
                    <a:ext uri="{9D8B030D-6E8A-4147-A177-3AD203B41FA5}">
                      <a16:colId xmlns:a16="http://schemas.microsoft.com/office/drawing/2014/main" val="3883101582"/>
                    </a:ext>
                  </a:extLst>
                </a:gridCol>
                <a:gridCol w="533986">
                  <a:extLst>
                    <a:ext uri="{9D8B030D-6E8A-4147-A177-3AD203B41FA5}">
                      <a16:colId xmlns:a16="http://schemas.microsoft.com/office/drawing/2014/main" val="3508359889"/>
                    </a:ext>
                  </a:extLst>
                </a:gridCol>
                <a:gridCol w="633333">
                  <a:extLst>
                    <a:ext uri="{9D8B030D-6E8A-4147-A177-3AD203B41FA5}">
                      <a16:colId xmlns:a16="http://schemas.microsoft.com/office/drawing/2014/main" val="2488266617"/>
                    </a:ext>
                  </a:extLst>
                </a:gridCol>
                <a:gridCol w="736819">
                  <a:extLst>
                    <a:ext uri="{9D8B030D-6E8A-4147-A177-3AD203B41FA5}">
                      <a16:colId xmlns:a16="http://schemas.microsoft.com/office/drawing/2014/main" val="809890183"/>
                    </a:ext>
                  </a:extLst>
                </a:gridCol>
                <a:gridCol w="558823">
                  <a:extLst>
                    <a:ext uri="{9D8B030D-6E8A-4147-A177-3AD203B41FA5}">
                      <a16:colId xmlns:a16="http://schemas.microsoft.com/office/drawing/2014/main" val="893215276"/>
                    </a:ext>
                  </a:extLst>
                </a:gridCol>
                <a:gridCol w="914814">
                  <a:extLst>
                    <a:ext uri="{9D8B030D-6E8A-4147-A177-3AD203B41FA5}">
                      <a16:colId xmlns:a16="http://schemas.microsoft.com/office/drawing/2014/main" val="1985093865"/>
                    </a:ext>
                  </a:extLst>
                </a:gridCol>
                <a:gridCol w="604358">
                  <a:extLst>
                    <a:ext uri="{9D8B030D-6E8A-4147-A177-3AD203B41FA5}">
                      <a16:colId xmlns:a16="http://schemas.microsoft.com/office/drawing/2014/main" val="4202007216"/>
                    </a:ext>
                  </a:extLst>
                </a:gridCol>
                <a:gridCol w="1196294">
                  <a:extLst>
                    <a:ext uri="{9D8B030D-6E8A-4147-A177-3AD203B41FA5}">
                      <a16:colId xmlns:a16="http://schemas.microsoft.com/office/drawing/2014/main" val="1371958312"/>
                    </a:ext>
                  </a:extLst>
                </a:gridCol>
              </a:tblGrid>
              <a:tr h="142371">
                <a:tc gridSpan="8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106221"/>
                  </a:ext>
                </a:extLst>
              </a:tr>
              <a:tr h="251768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M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SD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Min.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Max.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Skewness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Kurtosis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</a:t>
                      </a:r>
                      <a:r>
                        <a:rPr lang="en-US" sz="1200" u="none" strike="noStrike" baseline="-25000">
                          <a:effectLst/>
                        </a:rPr>
                        <a:t>pb</a:t>
                      </a:r>
                      <a:r>
                        <a:rPr lang="en-US" sz="1200" u="none" strike="noStrike">
                          <a:effectLst/>
                        </a:rPr>
                        <a:t> with Dx.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2734605"/>
                  </a:ext>
                </a:extLst>
              </a:tr>
              <a:tr h="28326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INTERNALIZING DYSFUNCTION SCALES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29025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EID Emotional/Internalizing Dysfunction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10.33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8.02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1.03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0.46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67048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EID Emotional/Internalizing Dysfunction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49.84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11.93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30T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89T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0.71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0.16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25703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 err="1">
                          <a:effectLst/>
                        </a:rPr>
                        <a:t>RCd</a:t>
                      </a:r>
                      <a:r>
                        <a:rPr lang="en-US" sz="1200" u="none" strike="noStrike" dirty="0">
                          <a:effectLst/>
                        </a:rPr>
                        <a:t> Demoralization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5.83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5.72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1.00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26047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 err="1">
                          <a:effectLst/>
                        </a:rPr>
                        <a:t>RCd</a:t>
                      </a:r>
                      <a:r>
                        <a:rPr lang="en-US" sz="1200" u="none" strike="noStrike" dirty="0">
                          <a:effectLst/>
                        </a:rPr>
                        <a:t> Demoralization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52.08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11.48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37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0.62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-0.29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.17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7899898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RC2 Low Positive Emotions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4.35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3.28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0.81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91755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RC2 Low Positive Emotions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51.11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12.61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99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0.68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.11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3401486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RC7 Dysfunctional Negative Emotions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5.40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4.81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19594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RC7 Dysfunctional Negative Emotions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48.05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11.04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86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0.88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0.41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8066644"/>
                  </a:ext>
                </a:extLst>
              </a:tr>
              <a:tr h="28326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THOUGHT DYSFUNCTION SCALES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538253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THD Thought Dysfunction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3.53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3.83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1.52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02005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THD Thought Dysfunction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56.51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14.72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39T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100T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759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RC6 Ideas of Persecution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2.48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2.89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1.46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1.80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07050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RC6 Ideas of Persecution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60.39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15.64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0.71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315821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RC8 Aberrant Experiences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2.96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3.02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1.28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1.30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758218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RC8 Aberrant Experiences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53.82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12.21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96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0.75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0.18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697575"/>
                  </a:ext>
                </a:extLst>
              </a:tr>
              <a:tr h="28326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EXTERNALIZING DYSFUNCTION SCALES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20241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BXD Behavioral / Externalizing Dysfunction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8.20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4.35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693955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BXD Behavioral/Externalizing Dysfunction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55.69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11.06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32T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92T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2542696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RC4 Antisocial Behavior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7.78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4.29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-0.53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607653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RC4 Antisocial Behavior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58.95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11.94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93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-0.42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9824361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RC9 Hypomanic Activation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9.79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5.37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0.48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-0.43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427964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RC9 Hypomanic Activation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46.55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10.79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0.75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0.52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0212400"/>
                  </a:ext>
                </a:extLst>
              </a:tr>
              <a:tr h="62903">
                <a:tc gridSpan="8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36069"/>
                  </a:ext>
                </a:extLst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7437381" y="1726321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653048" y="2262348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437381" y="3726128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653047" y="3734011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692461" y="1726322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437381" y="2590792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437381" y="593837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692461" y="3135470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653048" y="1190296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401910" y="1190295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653047" y="593837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401910" y="4276605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684579" y="4276605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437381" y="5409089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653047" y="5677102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437381" y="5945115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653047" y="6508870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401910" y="6523517"/>
            <a:ext cx="536028" cy="268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7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386271"/>
              </p:ext>
            </p:extLst>
          </p:nvPr>
        </p:nvGraphicFramePr>
        <p:xfrm>
          <a:off x="47296" y="-84846"/>
          <a:ext cx="9144001" cy="700313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65574">
                  <a:extLst>
                    <a:ext uri="{9D8B030D-6E8A-4147-A177-3AD203B41FA5}">
                      <a16:colId xmlns:a16="http://schemas.microsoft.com/office/drawing/2014/main" val="3883101582"/>
                    </a:ext>
                  </a:extLst>
                </a:gridCol>
                <a:gridCol w="533986">
                  <a:extLst>
                    <a:ext uri="{9D8B030D-6E8A-4147-A177-3AD203B41FA5}">
                      <a16:colId xmlns:a16="http://schemas.microsoft.com/office/drawing/2014/main" val="3508359889"/>
                    </a:ext>
                  </a:extLst>
                </a:gridCol>
                <a:gridCol w="633333">
                  <a:extLst>
                    <a:ext uri="{9D8B030D-6E8A-4147-A177-3AD203B41FA5}">
                      <a16:colId xmlns:a16="http://schemas.microsoft.com/office/drawing/2014/main" val="2488266617"/>
                    </a:ext>
                  </a:extLst>
                </a:gridCol>
                <a:gridCol w="736819">
                  <a:extLst>
                    <a:ext uri="{9D8B030D-6E8A-4147-A177-3AD203B41FA5}">
                      <a16:colId xmlns:a16="http://schemas.microsoft.com/office/drawing/2014/main" val="809890183"/>
                    </a:ext>
                  </a:extLst>
                </a:gridCol>
                <a:gridCol w="558823">
                  <a:extLst>
                    <a:ext uri="{9D8B030D-6E8A-4147-A177-3AD203B41FA5}">
                      <a16:colId xmlns:a16="http://schemas.microsoft.com/office/drawing/2014/main" val="893215276"/>
                    </a:ext>
                  </a:extLst>
                </a:gridCol>
                <a:gridCol w="914814">
                  <a:extLst>
                    <a:ext uri="{9D8B030D-6E8A-4147-A177-3AD203B41FA5}">
                      <a16:colId xmlns:a16="http://schemas.microsoft.com/office/drawing/2014/main" val="1985093865"/>
                    </a:ext>
                  </a:extLst>
                </a:gridCol>
                <a:gridCol w="604358">
                  <a:extLst>
                    <a:ext uri="{9D8B030D-6E8A-4147-A177-3AD203B41FA5}">
                      <a16:colId xmlns:a16="http://schemas.microsoft.com/office/drawing/2014/main" val="4202007216"/>
                    </a:ext>
                  </a:extLst>
                </a:gridCol>
                <a:gridCol w="1196294">
                  <a:extLst>
                    <a:ext uri="{9D8B030D-6E8A-4147-A177-3AD203B41FA5}">
                      <a16:colId xmlns:a16="http://schemas.microsoft.com/office/drawing/2014/main" val="1371958312"/>
                    </a:ext>
                  </a:extLst>
                </a:gridCol>
              </a:tblGrid>
              <a:tr h="142371">
                <a:tc gridSpan="8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106221"/>
                  </a:ext>
                </a:extLst>
              </a:tr>
              <a:tr h="251768">
                <a:tc>
                  <a:txBody>
                    <a:bodyPr/>
                    <a:lstStyle/>
                    <a:p>
                      <a:pPr fontAlgn="t"/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M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SD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Min.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Max.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Skewness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Kurtosis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</a:t>
                      </a:r>
                      <a:r>
                        <a:rPr lang="en-US" sz="1200" u="none" strike="noStrike" baseline="-25000">
                          <a:effectLst/>
                        </a:rPr>
                        <a:t>pb</a:t>
                      </a:r>
                      <a:r>
                        <a:rPr lang="en-US" sz="1200" u="none" strike="noStrike">
                          <a:effectLst/>
                        </a:rPr>
                        <a:t> with Dx.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2734605"/>
                  </a:ext>
                </a:extLst>
              </a:tr>
              <a:tr h="28326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INTERNALIZING DYSFUNCTION SCALES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29025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EID Emotional/Internalizing Dysfunction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10.33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8.02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1.03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0.46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67048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EID Emotional/Internalizing Dysfunction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49.84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11.93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30T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89T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0.71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0.16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25703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 err="1">
                          <a:effectLst/>
                        </a:rPr>
                        <a:t>RCd</a:t>
                      </a:r>
                      <a:r>
                        <a:rPr lang="en-US" sz="1200" u="none" strike="noStrike" dirty="0">
                          <a:effectLst/>
                        </a:rPr>
                        <a:t> Demoralization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5.83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5.72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1.00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26047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 err="1">
                          <a:effectLst/>
                        </a:rPr>
                        <a:t>RCd</a:t>
                      </a:r>
                      <a:r>
                        <a:rPr lang="en-US" sz="1200" u="none" strike="noStrike" dirty="0">
                          <a:effectLst/>
                        </a:rPr>
                        <a:t> Demoralization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52.08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11.48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37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0.62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-0.29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.17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7899898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RC2 Low Positive Emotions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4.35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3.28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0.81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91755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RC2 Low Positive Emotions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51.11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12.61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99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0.68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.11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3401486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RC7 Dysfunctional Negative Emotions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5.40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4.81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.18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195942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RC7 Dysfunctional Negative Emotions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48.05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11.04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86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0.88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0.41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.18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8066644"/>
                  </a:ext>
                </a:extLst>
              </a:tr>
              <a:tr h="28326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THOUGHT DYSFUNCTION SCALES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538253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THD Thought Dysfunction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3.53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3.83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1.52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02005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THD Thought Dysfunction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56.51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14.72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39T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100T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0.95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0.09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759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RC6 Ideas of Persecution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2.48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2.89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1.46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1.80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07050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RC6 Ideas of Persecution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60.39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15.64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0.71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315821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RC8 Aberrant Experiences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2.96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3.02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1.28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1.30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758218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RC8 Aberrant Experiences (T)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53.82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12.21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96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0.75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0.18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697575"/>
                  </a:ext>
                </a:extLst>
              </a:tr>
              <a:tr h="28326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EXTERNALIZING DYSFUNCTION SCALES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6" marR="3176" marT="3176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20241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BXD Behavioral / Externalizing Dysfunction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8.20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4.35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693955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BXD Behavioral/Externalizing Dysfunction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55.69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11.06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32T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92T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-0.20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2542696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RC4 Antisocial Behavior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7.78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4.29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-0.53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607653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RC4 Antisocial Behavior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58.95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11.94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93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0.34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-0.42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.21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98243610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RC9 Hypomanic Activation (raw)</a:t>
                      </a:r>
                      <a:endParaRPr lang="en-US" sz="12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9.79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5.37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27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0.48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-0.43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427964"/>
                  </a:ext>
                </a:extLst>
              </a:tr>
              <a:tr h="2818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RC9 Hypomanic Activation (T)</a:t>
                      </a:r>
                      <a:endParaRPr lang="en-US" sz="120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46.55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10.79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25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88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>
                          <a:effectLst/>
                        </a:rPr>
                        <a:t>0.75</a:t>
                      </a:r>
                      <a:endParaRPr lang="en-US" sz="140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0.52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.06</a:t>
                      </a:r>
                      <a:endParaRPr lang="en-US" sz="1400" dirty="0">
                        <a:effectLst/>
                      </a:endParaRPr>
                    </a:p>
                  </a:txBody>
                  <a:tcPr marL="22230" marR="22230" marT="15243" marB="152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0212400"/>
                  </a:ext>
                </a:extLst>
              </a:tr>
              <a:tr h="62903">
                <a:tc gridSpan="8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</a:endParaRPr>
                    </a:p>
                  </a:txBody>
                  <a:tcPr marL="31757" marR="31757" marT="15878" marB="158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36069"/>
                  </a:ext>
                </a:extLst>
              </a:tr>
            </a:tbl>
          </a:graphicData>
        </a:graphic>
      </p:graphicFrame>
      <p:sp>
        <p:nvSpPr>
          <p:cNvPr id="2" name="Oval 1"/>
          <p:cNvSpPr/>
          <p:nvPr/>
        </p:nvSpPr>
        <p:spPr>
          <a:xfrm>
            <a:off x="8135007" y="536028"/>
            <a:ext cx="898634" cy="63822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6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415571"/>
              </p:ext>
            </p:extLst>
          </p:nvPr>
        </p:nvGraphicFramePr>
        <p:xfrm>
          <a:off x="1" y="275285"/>
          <a:ext cx="9143999" cy="5355460"/>
        </p:xfrm>
        <a:graphic>
          <a:graphicData uri="http://schemas.openxmlformats.org/drawingml/2006/table">
            <a:tbl>
              <a:tblPr/>
              <a:tblGrid>
                <a:gridCol w="2962141">
                  <a:extLst>
                    <a:ext uri="{9D8B030D-6E8A-4147-A177-3AD203B41FA5}">
                      <a16:colId xmlns:a16="http://schemas.microsoft.com/office/drawing/2014/main" val="2765361178"/>
                    </a:ext>
                  </a:extLst>
                </a:gridCol>
                <a:gridCol w="697952">
                  <a:extLst>
                    <a:ext uri="{9D8B030D-6E8A-4147-A177-3AD203B41FA5}">
                      <a16:colId xmlns:a16="http://schemas.microsoft.com/office/drawing/2014/main" val="1335492194"/>
                    </a:ext>
                  </a:extLst>
                </a:gridCol>
                <a:gridCol w="656406">
                  <a:extLst>
                    <a:ext uri="{9D8B030D-6E8A-4147-A177-3AD203B41FA5}">
                      <a16:colId xmlns:a16="http://schemas.microsoft.com/office/drawing/2014/main" val="596230118"/>
                    </a:ext>
                  </a:extLst>
                </a:gridCol>
                <a:gridCol w="697952">
                  <a:extLst>
                    <a:ext uri="{9D8B030D-6E8A-4147-A177-3AD203B41FA5}">
                      <a16:colId xmlns:a16="http://schemas.microsoft.com/office/drawing/2014/main" val="1930824310"/>
                    </a:ext>
                  </a:extLst>
                </a:gridCol>
                <a:gridCol w="643944">
                  <a:extLst>
                    <a:ext uri="{9D8B030D-6E8A-4147-A177-3AD203B41FA5}">
                      <a16:colId xmlns:a16="http://schemas.microsoft.com/office/drawing/2014/main" val="1121891138"/>
                    </a:ext>
                  </a:extLst>
                </a:gridCol>
                <a:gridCol w="697952">
                  <a:extLst>
                    <a:ext uri="{9D8B030D-6E8A-4147-A177-3AD203B41FA5}">
                      <a16:colId xmlns:a16="http://schemas.microsoft.com/office/drawing/2014/main" val="3644930740"/>
                    </a:ext>
                  </a:extLst>
                </a:gridCol>
                <a:gridCol w="585781">
                  <a:extLst>
                    <a:ext uri="{9D8B030D-6E8A-4147-A177-3AD203B41FA5}">
                      <a16:colId xmlns:a16="http://schemas.microsoft.com/office/drawing/2014/main" val="3883960825"/>
                    </a:ext>
                  </a:extLst>
                </a:gridCol>
                <a:gridCol w="598244">
                  <a:extLst>
                    <a:ext uri="{9D8B030D-6E8A-4147-A177-3AD203B41FA5}">
                      <a16:colId xmlns:a16="http://schemas.microsoft.com/office/drawing/2014/main" val="2371300399"/>
                    </a:ext>
                  </a:extLst>
                </a:gridCol>
                <a:gridCol w="589935">
                  <a:extLst>
                    <a:ext uri="{9D8B030D-6E8A-4147-A177-3AD203B41FA5}">
                      <a16:colId xmlns:a16="http://schemas.microsoft.com/office/drawing/2014/main" val="2163695622"/>
                    </a:ext>
                  </a:extLst>
                </a:gridCol>
                <a:gridCol w="572259">
                  <a:extLst>
                    <a:ext uri="{9D8B030D-6E8A-4147-A177-3AD203B41FA5}">
                      <a16:colId xmlns:a16="http://schemas.microsoft.com/office/drawing/2014/main" val="1242783922"/>
                    </a:ext>
                  </a:extLst>
                </a:gridCol>
                <a:gridCol w="441433">
                  <a:extLst>
                    <a:ext uri="{9D8B030D-6E8A-4147-A177-3AD203B41FA5}">
                      <a16:colId xmlns:a16="http://schemas.microsoft.com/office/drawing/2014/main" val="3829595258"/>
                    </a:ext>
                  </a:extLst>
                </a:gridCol>
              </a:tblGrid>
              <a:tr h="473017">
                <a:tc gridSpan="1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2. MMPI-2-RF Scale Raw and Uniform T Score Intercorrelations (</a:t>
                      </a:r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= 764)</a:t>
                      </a:r>
                      <a:endParaRPr lang="en-US" sz="700" dirty="0">
                        <a:effectLst/>
                      </a:endParaRPr>
                    </a:p>
                  </a:txBody>
                  <a:tcPr marL="37390" marR="37390" marT="18695" marB="186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33141"/>
                  </a:ext>
                </a:extLst>
              </a:tr>
              <a:tr h="44647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Raw Score (below) / Uniform T Score (Right)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EID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RCd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RC7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THD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RC6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RC8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BXD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RC4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RC9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73473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EID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Emotional/Internalizing Dysfunction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.91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.45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.44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.46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.33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.31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693014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Demoralization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.92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.53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.74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.49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.46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.39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.48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.39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278434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Low Positive Emotions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.25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.14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.17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.12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.15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-.19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102068"/>
                  </a:ext>
                </a:extLst>
              </a:tr>
              <a:tr h="38256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RC7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Dysfunctional Negative Emotions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.74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.25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.59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.54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.62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.48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.47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.62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90391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Thought Dysfunction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.46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.13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.58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.98*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.87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.31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.29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.51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328819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RC6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Ideas of Persecution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.42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.44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.18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.88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.97*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.62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.24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.23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.43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050838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RC8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Aberrant Experiences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.45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.51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.12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.63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.87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.65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.41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.38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.57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74708"/>
                  </a:ext>
                </a:extLst>
              </a:tr>
              <a:tr h="44647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BXD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Behavioral / Externalizing Dysfunction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.38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.48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.30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.23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.40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.88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062827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RC4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Antisocial Behavior 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.47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.15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.47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.28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.22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.37</a:t>
                      </a:r>
                      <a:r>
                        <a:rPr lang="en-US" sz="15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.88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.49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225223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RC9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Hypomanic Activation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.30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.38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-.18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.61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.49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.42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.56</a:t>
                      </a:r>
                      <a:r>
                        <a:rPr lang="en-US" sz="15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.49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610724"/>
                  </a:ext>
                </a:extLst>
              </a:tr>
              <a:tr h="497971">
                <a:tc gridSpan="1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Note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. *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 &lt; .01. Raw score intercorrelations are presented below the diagonal. Uniform T score intercorrelations are presented above the diagonal. Raw/T intercorrelations are presented on the diagonal. Shading indicates correlations in the same domain of psychopathology. Rounded truncated Uniform T scores are examined.</a:t>
                      </a:r>
                      <a:endParaRPr lang="en-US" sz="700" dirty="0">
                        <a:effectLst/>
                      </a:endParaRPr>
                    </a:p>
                  </a:txBody>
                  <a:tcPr marL="37390" marR="37390" marT="18695" marB="186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220947"/>
                  </a:ext>
                </a:extLst>
              </a:tr>
            </a:tbl>
          </a:graphicData>
        </a:graphic>
      </p:graphicFrame>
      <p:cxnSp>
        <p:nvCxnSpPr>
          <p:cNvPr id="24" name="Straight Connector 23"/>
          <p:cNvCxnSpPr>
            <a:cxnSpLocks/>
          </p:cNvCxnSpPr>
          <p:nvPr/>
        </p:nvCxnSpPr>
        <p:spPr>
          <a:xfrm>
            <a:off x="5670333" y="724188"/>
            <a:ext cx="0" cy="4409694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7556940" y="718928"/>
            <a:ext cx="0" cy="4409694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0" y="2718776"/>
            <a:ext cx="9144000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0" y="3895935"/>
            <a:ext cx="9144000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07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168171"/>
              </p:ext>
            </p:extLst>
          </p:nvPr>
        </p:nvGraphicFramePr>
        <p:xfrm>
          <a:off x="0" y="148532"/>
          <a:ext cx="9143999" cy="5361516"/>
        </p:xfrm>
        <a:graphic>
          <a:graphicData uri="http://schemas.openxmlformats.org/drawingml/2006/table">
            <a:tbl>
              <a:tblPr/>
              <a:tblGrid>
                <a:gridCol w="2962141">
                  <a:extLst>
                    <a:ext uri="{9D8B030D-6E8A-4147-A177-3AD203B41FA5}">
                      <a16:colId xmlns:a16="http://schemas.microsoft.com/office/drawing/2014/main" val="2765361178"/>
                    </a:ext>
                  </a:extLst>
                </a:gridCol>
                <a:gridCol w="697952">
                  <a:extLst>
                    <a:ext uri="{9D8B030D-6E8A-4147-A177-3AD203B41FA5}">
                      <a16:colId xmlns:a16="http://schemas.microsoft.com/office/drawing/2014/main" val="1335492194"/>
                    </a:ext>
                  </a:extLst>
                </a:gridCol>
                <a:gridCol w="656406">
                  <a:extLst>
                    <a:ext uri="{9D8B030D-6E8A-4147-A177-3AD203B41FA5}">
                      <a16:colId xmlns:a16="http://schemas.microsoft.com/office/drawing/2014/main" val="596230118"/>
                    </a:ext>
                  </a:extLst>
                </a:gridCol>
                <a:gridCol w="697952">
                  <a:extLst>
                    <a:ext uri="{9D8B030D-6E8A-4147-A177-3AD203B41FA5}">
                      <a16:colId xmlns:a16="http://schemas.microsoft.com/office/drawing/2014/main" val="1930824310"/>
                    </a:ext>
                  </a:extLst>
                </a:gridCol>
                <a:gridCol w="643944">
                  <a:extLst>
                    <a:ext uri="{9D8B030D-6E8A-4147-A177-3AD203B41FA5}">
                      <a16:colId xmlns:a16="http://schemas.microsoft.com/office/drawing/2014/main" val="1121891138"/>
                    </a:ext>
                  </a:extLst>
                </a:gridCol>
                <a:gridCol w="697952">
                  <a:extLst>
                    <a:ext uri="{9D8B030D-6E8A-4147-A177-3AD203B41FA5}">
                      <a16:colId xmlns:a16="http://schemas.microsoft.com/office/drawing/2014/main" val="3644930740"/>
                    </a:ext>
                  </a:extLst>
                </a:gridCol>
                <a:gridCol w="585781">
                  <a:extLst>
                    <a:ext uri="{9D8B030D-6E8A-4147-A177-3AD203B41FA5}">
                      <a16:colId xmlns:a16="http://schemas.microsoft.com/office/drawing/2014/main" val="3883960825"/>
                    </a:ext>
                  </a:extLst>
                </a:gridCol>
                <a:gridCol w="598244">
                  <a:extLst>
                    <a:ext uri="{9D8B030D-6E8A-4147-A177-3AD203B41FA5}">
                      <a16:colId xmlns:a16="http://schemas.microsoft.com/office/drawing/2014/main" val="2371300399"/>
                    </a:ext>
                  </a:extLst>
                </a:gridCol>
                <a:gridCol w="589935">
                  <a:extLst>
                    <a:ext uri="{9D8B030D-6E8A-4147-A177-3AD203B41FA5}">
                      <a16:colId xmlns:a16="http://schemas.microsoft.com/office/drawing/2014/main" val="2163695622"/>
                    </a:ext>
                  </a:extLst>
                </a:gridCol>
                <a:gridCol w="572259">
                  <a:extLst>
                    <a:ext uri="{9D8B030D-6E8A-4147-A177-3AD203B41FA5}">
                      <a16:colId xmlns:a16="http://schemas.microsoft.com/office/drawing/2014/main" val="1242783922"/>
                    </a:ext>
                  </a:extLst>
                </a:gridCol>
                <a:gridCol w="441433">
                  <a:extLst>
                    <a:ext uri="{9D8B030D-6E8A-4147-A177-3AD203B41FA5}">
                      <a16:colId xmlns:a16="http://schemas.microsoft.com/office/drawing/2014/main" val="3829595258"/>
                    </a:ext>
                  </a:extLst>
                </a:gridCol>
              </a:tblGrid>
              <a:tr h="473017">
                <a:tc gridSpan="1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2. MMPI-2-RF Scale Raw and Uniform T Score Intercorrelations (</a:t>
                      </a:r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= 764)</a:t>
                      </a:r>
                      <a:endParaRPr lang="en-US" sz="700" dirty="0">
                        <a:effectLst/>
                      </a:endParaRPr>
                    </a:p>
                  </a:txBody>
                  <a:tcPr marL="37390" marR="37390" marT="18695" marB="186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33141"/>
                  </a:ext>
                </a:extLst>
              </a:tr>
              <a:tr h="44647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Raw Score (below) / Uniform T Score (Right)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EID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RCd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RC7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THD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RC6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RC8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BXD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RC4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RC9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73473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EID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Emotional/Internalizing Dysfunction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.91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5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693014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Demoralization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.92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.53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.74</a:t>
                      </a:r>
                      <a:r>
                        <a:rPr lang="en-US" sz="15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278434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Low Positive Emotions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.55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.25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102068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RC7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Dysfunctional Negative Emotions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.74</a:t>
                      </a:r>
                      <a:r>
                        <a:rPr lang="en-US" sz="15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.25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90391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THD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Thought Dysfunction</a:t>
                      </a:r>
                      <a:endParaRPr lang="en-US" sz="1200" dirty="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.98*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.87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328819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RC6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Ideas of Persecution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.88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.97*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.62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050838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RC8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Aberrant Experiences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.87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.65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74708"/>
                  </a:ext>
                </a:extLst>
              </a:tr>
              <a:tr h="44647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BXD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Behavioral / Externalizing Dysfunction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.88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062827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RC4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Antisocial Behavior 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.88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.49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225223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RC9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Hypomanic Activation</a:t>
                      </a:r>
                      <a:endParaRPr lang="en-US" sz="1200">
                        <a:effectLst/>
                      </a:endParaRPr>
                    </a:p>
                  </a:txBody>
                  <a:tcPr marL="37390" marR="37390" marT="18695" marB="186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.70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.49</a:t>
                      </a:r>
                      <a:r>
                        <a:rPr lang="en-US" sz="15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.99*</a:t>
                      </a:r>
                      <a:endParaRPr lang="en-US" sz="1500" dirty="0">
                        <a:effectLst/>
                      </a:endParaRPr>
                    </a:p>
                  </a:txBody>
                  <a:tcPr marL="26173" marR="26173" marT="17947" marB="1794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610724"/>
                  </a:ext>
                </a:extLst>
              </a:tr>
              <a:tr h="497971">
                <a:tc gridSpan="1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Note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. *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</a:rPr>
                        <a:t> &lt; .01. Raw score intercorrelations are presented below the diagonal. Uniform T score intercorrelations are presented above the diagonal. Raw/T intercorrelations are presented on the diagonal. Shading indicates correlations in the same domain of psychopathology. Rounded truncated Uniform T scores are examined.</a:t>
                      </a:r>
                      <a:endParaRPr lang="en-US" sz="700" dirty="0">
                        <a:effectLst/>
                      </a:endParaRPr>
                    </a:p>
                  </a:txBody>
                  <a:tcPr marL="37390" marR="37390" marT="18695" marB="1869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220947"/>
                  </a:ext>
                </a:extLst>
              </a:tr>
            </a:tbl>
          </a:graphicData>
        </a:graphic>
      </p:graphicFrame>
      <p:cxnSp>
        <p:nvCxnSpPr>
          <p:cNvPr id="20" name="Straight Connector 19"/>
          <p:cNvCxnSpPr>
            <a:cxnSpLocks/>
          </p:cNvCxnSpPr>
          <p:nvPr/>
        </p:nvCxnSpPr>
        <p:spPr>
          <a:xfrm>
            <a:off x="5670333" y="613826"/>
            <a:ext cx="0" cy="4409694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cxnSpLocks/>
          </p:cNvCxnSpPr>
          <p:nvPr/>
        </p:nvCxnSpPr>
        <p:spPr>
          <a:xfrm>
            <a:off x="7572706" y="613826"/>
            <a:ext cx="0" cy="4409694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0" y="2608417"/>
            <a:ext cx="9144000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-1" y="3759300"/>
            <a:ext cx="9144000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011214" y="1450426"/>
            <a:ext cx="599089" cy="346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691762" y="1838146"/>
            <a:ext cx="599089" cy="346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367045" y="1441157"/>
            <a:ext cx="599089" cy="346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736429" y="1053662"/>
            <a:ext cx="599089" cy="346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931572" y="2988151"/>
            <a:ext cx="599089" cy="346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345627" y="3394114"/>
            <a:ext cx="599089" cy="346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337743" y="2613720"/>
            <a:ext cx="599089" cy="346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728141" y="3010438"/>
            <a:ext cx="599089" cy="346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>
            <a:stCxn id="8" idx="7"/>
            <a:endCxn id="27" idx="3"/>
          </p:cNvCxnSpPr>
          <p:nvPr/>
        </p:nvCxnSpPr>
        <p:spPr>
          <a:xfrm flipV="1">
            <a:off x="3522568" y="1349710"/>
            <a:ext cx="301596" cy="1515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5" idx="7"/>
            <a:endCxn id="26" idx="3"/>
          </p:cNvCxnSpPr>
          <p:nvPr/>
        </p:nvCxnSpPr>
        <p:spPr>
          <a:xfrm flipV="1">
            <a:off x="4203116" y="1737205"/>
            <a:ext cx="251664" cy="1517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1" idx="7"/>
            <a:endCxn id="30" idx="3"/>
          </p:cNvCxnSpPr>
          <p:nvPr/>
        </p:nvCxnSpPr>
        <p:spPr>
          <a:xfrm flipV="1">
            <a:off x="6239495" y="2909768"/>
            <a:ext cx="185983" cy="1514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9" idx="7"/>
            <a:endCxn id="28" idx="3"/>
          </p:cNvCxnSpPr>
          <p:nvPr/>
        </p:nvCxnSpPr>
        <p:spPr>
          <a:xfrm flipV="1">
            <a:off x="6856981" y="3284199"/>
            <a:ext cx="162326" cy="1607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347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5966"/>
            <a:ext cx="8229600" cy="2956034"/>
          </a:xfrm>
        </p:spPr>
        <p:txBody>
          <a:bodyPr/>
          <a:lstStyle/>
          <a:p>
            <a:r>
              <a:rPr lang="en-US" dirty="0"/>
              <a:t>Skewness and kurtosis values higher for raw scores</a:t>
            </a:r>
          </a:p>
          <a:p>
            <a:pPr lvl="1"/>
            <a:r>
              <a:rPr lang="en-US" sz="2400" dirty="0"/>
              <a:t>Greater non-normality of raw score distributions</a:t>
            </a:r>
          </a:p>
          <a:p>
            <a:pPr lvl="1"/>
            <a:r>
              <a:rPr lang="en-US" sz="2400" dirty="0"/>
              <a:t>Compared to Uniform T scores</a:t>
            </a:r>
          </a:p>
          <a:p>
            <a:r>
              <a:rPr lang="en-US" dirty="0"/>
              <a:t>Recommend the use of Uniform T scores</a:t>
            </a:r>
          </a:p>
          <a:p>
            <a:r>
              <a:rPr lang="en-US" dirty="0"/>
              <a:t>Differences are modest, so the existing research is still applicable</a:t>
            </a:r>
          </a:p>
        </p:txBody>
      </p:sp>
    </p:spTree>
    <p:extLst>
      <p:ext uri="{BB962C8B-B14F-4D97-AF65-F5344CB8AC3E}">
        <p14:creationId xmlns:p14="http://schemas.microsoft.com/office/powerpoint/2010/main" val="3918474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and Future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5324" y="1600200"/>
            <a:ext cx="3531475" cy="1757855"/>
          </a:xfrm>
        </p:spPr>
        <p:txBody>
          <a:bodyPr/>
          <a:lstStyle/>
          <a:p>
            <a:r>
              <a:rPr lang="en-US" dirty="0"/>
              <a:t>Future Studies</a:t>
            </a:r>
          </a:p>
          <a:p>
            <a:pPr lvl="1"/>
            <a:r>
              <a:rPr lang="en-US" sz="2400" dirty="0"/>
              <a:t>Replication</a:t>
            </a:r>
          </a:p>
          <a:p>
            <a:pPr lvl="2"/>
            <a:r>
              <a:rPr lang="en-US" sz="2000" dirty="0"/>
              <a:t>Wider variety of external criteria</a:t>
            </a:r>
          </a:p>
        </p:txBody>
      </p:sp>
      <p:pic>
        <p:nvPicPr>
          <p:cNvPr id="9218" name="Picture 2" descr="Image result for future rese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818" y="3358055"/>
            <a:ext cx="3124364" cy="234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1346" y="6491708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</a:rPr>
              <a:t>https://www.google.com/search?q=future&amp;source=lnms&amp;tbm=isch&amp;sa=X&amp;ved=0ahUKEwi977u22pLTAhVG5GMKHfxjCEAQ_AUICigD&amp;biw=1366&amp;bih=638#tbm=isch&amp;q=the+future+sign&amp;imgrc=a3Ue4Y6BhNd-wM: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1600200"/>
            <a:ext cx="3531475" cy="1757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500" kern="1200">
                <a:solidFill>
                  <a:schemeClr val="tx1"/>
                </a:solidFill>
                <a:latin typeface="Trebuchet MS"/>
                <a:ea typeface="ＭＳ Ｐゴシック" pitchFamily="23" charset="-128"/>
                <a:cs typeface="Trebuchet M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/>
                <a:ea typeface="ＭＳ Ｐゴシック" pitchFamily="23" charset="-128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23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23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23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dirty="0"/>
              <a:t>Limitations</a:t>
            </a:r>
          </a:p>
          <a:p>
            <a:pPr lvl="1" defTabSz="914400"/>
            <a:r>
              <a:rPr lang="en-US" sz="2400" dirty="0"/>
              <a:t>Specific population setting</a:t>
            </a:r>
          </a:p>
        </p:txBody>
      </p:sp>
    </p:spTree>
    <p:extLst>
      <p:ext uri="{BB962C8B-B14F-4D97-AF65-F5344CB8AC3E}">
        <p14:creationId xmlns:p14="http://schemas.microsoft.com/office/powerpoint/2010/main" val="2241795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92453" y="43132"/>
            <a:ext cx="8482049" cy="1143000"/>
          </a:xfrm>
        </p:spPr>
        <p:txBody>
          <a:bodyPr/>
          <a:lstStyle/>
          <a:p>
            <a:r>
              <a:rPr lang="en-US" sz="4000" dirty="0"/>
              <a:t>Acknowledgments and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35902" y="1140697"/>
            <a:ext cx="4038600" cy="4525963"/>
          </a:xfrm>
        </p:spPr>
        <p:txBody>
          <a:bodyPr/>
          <a:lstStyle/>
          <a:p>
            <a:r>
              <a:rPr lang="en-US" sz="900" dirty="0"/>
              <a:t>American Psychiatric Association. (2000). </a:t>
            </a:r>
            <a:r>
              <a:rPr lang="en-US" sz="900" i="1" dirty="0"/>
              <a:t>Diagnostic and Statistical Manual of Mental Disorders: DSM-IV-TR, </a:t>
            </a:r>
            <a:r>
              <a:rPr lang="en-US" sz="900" dirty="0"/>
              <a:t>Fourth Edition, Text Revision. Washington, DC.</a:t>
            </a:r>
          </a:p>
          <a:p>
            <a:r>
              <a:rPr lang="en-US" sz="900" dirty="0"/>
              <a:t>Ben-</a:t>
            </a:r>
            <a:r>
              <a:rPr lang="en-US" sz="900" dirty="0" err="1"/>
              <a:t>Porath</a:t>
            </a:r>
            <a:r>
              <a:rPr lang="en-US" sz="900" dirty="0"/>
              <a:t>, Y. S. (2003). Assessing personality and psychopathology with self-report inventories. In J. Graham &amp; J. </a:t>
            </a:r>
            <a:r>
              <a:rPr lang="en-US" sz="900" dirty="0" err="1"/>
              <a:t>Naglieri</a:t>
            </a:r>
            <a:r>
              <a:rPr lang="en-US" sz="900" dirty="0"/>
              <a:t> (Eds.), </a:t>
            </a:r>
            <a:r>
              <a:rPr lang="en-US" sz="900" i="1" dirty="0"/>
              <a:t>Handbook of psychology, Volume 10: Assessment psychology</a:t>
            </a:r>
            <a:r>
              <a:rPr lang="en-US" sz="900" dirty="0"/>
              <a:t> (pp. 553-577). Hoboken, NJ: John Wiley &amp; Sons, Inc.</a:t>
            </a:r>
          </a:p>
          <a:p>
            <a:r>
              <a:rPr lang="en-US" sz="900" dirty="0"/>
              <a:t>Ben-</a:t>
            </a:r>
            <a:r>
              <a:rPr lang="en-US" sz="900" dirty="0" err="1"/>
              <a:t>Porath</a:t>
            </a:r>
            <a:r>
              <a:rPr lang="en-US" sz="900" dirty="0"/>
              <a:t>, Y. S. (2012). </a:t>
            </a:r>
            <a:r>
              <a:rPr lang="en-US" sz="900" i="1" dirty="0"/>
              <a:t>Interpreting the MMPI-2-RF</a:t>
            </a:r>
            <a:r>
              <a:rPr lang="en-US" sz="900" dirty="0"/>
              <a:t>. Minneapolis: University of Minnesota Press.</a:t>
            </a:r>
          </a:p>
          <a:p>
            <a:r>
              <a:rPr lang="en-US" sz="900" dirty="0"/>
              <a:t>Ben-</a:t>
            </a:r>
            <a:r>
              <a:rPr lang="en-US" sz="900" dirty="0" err="1"/>
              <a:t>Porath</a:t>
            </a:r>
            <a:r>
              <a:rPr lang="en-US" sz="900" dirty="0"/>
              <a:t>, Y. S., &amp; </a:t>
            </a:r>
            <a:r>
              <a:rPr lang="en-US" sz="900" dirty="0" err="1"/>
              <a:t>Tellegen</a:t>
            </a:r>
            <a:r>
              <a:rPr lang="en-US" sz="900" dirty="0"/>
              <a:t>, A. (2008/2011). </a:t>
            </a:r>
            <a:r>
              <a:rPr lang="en-US" sz="900" i="1" dirty="0"/>
              <a:t>MMPI-2-RF: Manual for administration, scoring, and interpretation.</a:t>
            </a:r>
            <a:r>
              <a:rPr lang="en-US" sz="900" dirty="0"/>
              <a:t> Minneapolis: University of Minnesota Press.</a:t>
            </a:r>
          </a:p>
          <a:p>
            <a:r>
              <a:rPr lang="en-US" sz="900" dirty="0"/>
              <a:t>Graham, J. R. (2012). </a:t>
            </a:r>
            <a:r>
              <a:rPr lang="en-US" sz="900" i="1" dirty="0"/>
              <a:t>MMPI-2: Assessing personality and psychopathology </a:t>
            </a:r>
            <a:r>
              <a:rPr lang="en-US" sz="900" dirty="0"/>
              <a:t>(5th ed.). New York: Oxford University Press.</a:t>
            </a:r>
          </a:p>
          <a:p>
            <a:r>
              <a:rPr lang="en-US" sz="900" dirty="0" err="1"/>
              <a:t>Kreuger</a:t>
            </a:r>
            <a:r>
              <a:rPr lang="en-US" sz="900" dirty="0"/>
              <a:t>, R.F., </a:t>
            </a:r>
            <a:r>
              <a:rPr lang="en-US" sz="900" dirty="0" err="1"/>
              <a:t>Caspi</a:t>
            </a:r>
            <a:r>
              <a:rPr lang="en-US" sz="900" dirty="0"/>
              <a:t>, A., Moffitt, T. E., &amp; Silva, P. A. (1998). The structure and stability of common mental disorders (DSM-III-R): A longitudinal-epidemiological study. </a:t>
            </a:r>
            <a:r>
              <a:rPr lang="en-US" sz="900" i="1" dirty="0"/>
              <a:t>Journal of Abnormal Psychology, 107</a:t>
            </a:r>
            <a:r>
              <a:rPr lang="en-US" sz="900" dirty="0"/>
              <a:t>(2), 216-227.</a:t>
            </a:r>
          </a:p>
          <a:p>
            <a:r>
              <a:rPr lang="en-US" sz="900" dirty="0"/>
              <a:t>Romero, I. E., </a:t>
            </a:r>
            <a:r>
              <a:rPr lang="en-US" sz="900" dirty="0" err="1"/>
              <a:t>Toorabally</a:t>
            </a:r>
            <a:r>
              <a:rPr lang="en-US" sz="900" dirty="0"/>
              <a:t>, N., Burchett, D., </a:t>
            </a:r>
            <a:r>
              <a:rPr lang="en-US" sz="900" dirty="0" err="1"/>
              <a:t>Tarescavage</a:t>
            </a:r>
            <a:r>
              <a:rPr lang="en-US" sz="900" dirty="0"/>
              <a:t>, A. M., &amp; </a:t>
            </a:r>
            <a:r>
              <a:rPr lang="en-US" sz="900" dirty="0" err="1"/>
              <a:t>Glassmire</a:t>
            </a:r>
            <a:r>
              <a:rPr lang="en-US" sz="900" dirty="0"/>
              <a:t>, D. M. (2016). Mapping the MMPI–2–RF substantive scales onto internalizing, externalizing, and thought dysfunction dimensions in a forensic inpatient setting. </a:t>
            </a:r>
            <a:r>
              <a:rPr lang="en-US" sz="900" i="1" dirty="0"/>
              <a:t>Journal of Personality Assessment</a:t>
            </a:r>
            <a:r>
              <a:rPr lang="en-US" sz="900" dirty="0"/>
              <a:t>. Advance online publication. DOI: 10.1080/00223891.2016.1223681</a:t>
            </a:r>
          </a:p>
          <a:p>
            <a:r>
              <a:rPr lang="en-US" sz="900" dirty="0" err="1"/>
              <a:t>Tellegen</a:t>
            </a:r>
            <a:r>
              <a:rPr lang="en-US" sz="900" dirty="0"/>
              <a:t>, A., &amp; Ben-</a:t>
            </a:r>
            <a:r>
              <a:rPr lang="en-US" sz="900" dirty="0" err="1"/>
              <a:t>Porath</a:t>
            </a:r>
            <a:r>
              <a:rPr lang="en-US" sz="900" dirty="0"/>
              <a:t>, Y. S. (2008/2011).</a:t>
            </a:r>
            <a:r>
              <a:rPr lang="en-US" sz="900" i="1" dirty="0"/>
              <a:t> MMPI-2-RF technical manual.</a:t>
            </a:r>
            <a:r>
              <a:rPr lang="en-US" sz="900" dirty="0"/>
              <a:t> Minneapolis: University of Minnesota Press.</a:t>
            </a:r>
          </a:p>
          <a:p>
            <a:r>
              <a:rPr lang="en-US" sz="900" dirty="0"/>
              <a:t>van der </a:t>
            </a:r>
            <a:r>
              <a:rPr lang="en-US" sz="900" dirty="0" err="1"/>
              <a:t>Heijden</a:t>
            </a:r>
            <a:r>
              <a:rPr lang="en-US" sz="900" dirty="0"/>
              <a:t>, P.T., Egger, J. M., Rossi, G. P., &amp; </a:t>
            </a:r>
            <a:r>
              <a:rPr lang="en-US" sz="900" dirty="0" err="1"/>
              <a:t>Derksen</a:t>
            </a:r>
            <a:r>
              <a:rPr lang="en-US" sz="900" dirty="0"/>
              <a:t>, J. L. (2012). Integrating psychopathology and personality disorders conceptualized by the MMPI-2-RF and the MCMI-III: A structural validity study. </a:t>
            </a:r>
            <a:r>
              <a:rPr lang="en-US" sz="900" i="1" dirty="0"/>
              <a:t>Journal of Personality Assessment, </a:t>
            </a:r>
            <a:r>
              <a:rPr lang="en-US" sz="900" dirty="0"/>
              <a:t>94(4), 345-357.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92453" y="1186132"/>
            <a:ext cx="4038600" cy="4525963"/>
          </a:xfrm>
        </p:spPr>
        <p:txBody>
          <a:bodyPr/>
          <a:lstStyle/>
          <a:p>
            <a:r>
              <a:rPr lang="en-US" dirty="0"/>
              <a:t>Thank you for making this project possible: </a:t>
            </a:r>
          </a:p>
          <a:p>
            <a:r>
              <a:rPr lang="en-US" sz="1800" dirty="0"/>
              <a:t>University of Minnesota Press </a:t>
            </a:r>
          </a:p>
          <a:p>
            <a:r>
              <a:rPr lang="en-US" sz="1800" dirty="0"/>
              <a:t>Dr. </a:t>
            </a:r>
            <a:r>
              <a:rPr lang="en-US" sz="1800" dirty="0" err="1"/>
              <a:t>Glassmire</a:t>
            </a:r>
            <a:r>
              <a:rPr lang="en-US" sz="1800" dirty="0"/>
              <a:t> of Patton State Hospital</a:t>
            </a:r>
          </a:p>
          <a:p>
            <a:r>
              <a:rPr lang="en-US" sz="1800" dirty="0"/>
              <a:t>Dr. </a:t>
            </a:r>
            <a:r>
              <a:rPr lang="en-US" sz="1800" dirty="0" err="1"/>
              <a:t>Tarescavage</a:t>
            </a:r>
            <a:r>
              <a:rPr lang="en-US" sz="1800" dirty="0"/>
              <a:t> of Kent State University </a:t>
            </a:r>
          </a:p>
          <a:p>
            <a:r>
              <a:rPr lang="en-US" sz="1800" dirty="0"/>
              <a:t>Dr. Burchett of CSUMB</a:t>
            </a:r>
          </a:p>
          <a:p>
            <a:r>
              <a:rPr lang="en-US" sz="1800" dirty="0"/>
              <a:t>CSUMB Undergraduate Research Opportunities Center (UROC) </a:t>
            </a:r>
          </a:p>
          <a:p>
            <a:endParaRPr lang="en-US" sz="18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6" y="4664150"/>
            <a:ext cx="3144735" cy="10811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58" y="4557927"/>
            <a:ext cx="1360621" cy="134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62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1026" name="Picture 2" descr="Image result for danielle burchet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452" y="1204718"/>
            <a:ext cx="3217095" cy="416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52113" y="4633486"/>
            <a:ext cx="3626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Clinical and Forensic Evaluation (CAFE) Lab</a:t>
            </a:r>
          </a:p>
        </p:txBody>
      </p:sp>
    </p:spTree>
    <p:extLst>
      <p:ext uri="{BB962C8B-B14F-4D97-AF65-F5344CB8AC3E}">
        <p14:creationId xmlns:p14="http://schemas.microsoft.com/office/powerpoint/2010/main" val="684440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13684</TotalTime>
  <Words>3210</Words>
  <Application>Microsoft Office PowerPoint</Application>
  <PresentationFormat>On-screen Show (4:3)</PresentationFormat>
  <Paragraphs>1031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MS PGothic</vt:lpstr>
      <vt:lpstr>MS PGothic</vt:lpstr>
      <vt:lpstr>Arial</vt:lpstr>
      <vt:lpstr>Calibri</vt:lpstr>
      <vt:lpstr>Courier New</vt:lpstr>
      <vt:lpstr>Futura</vt:lpstr>
      <vt:lpstr>Futura Heavy</vt:lpstr>
      <vt:lpstr>Gill Sans</vt:lpstr>
      <vt:lpstr>Times New Roman</vt:lpstr>
      <vt:lpstr>Trebuchet MS</vt:lpstr>
      <vt:lpstr>Office Theme</vt:lpstr>
      <vt:lpstr>Impact of Using Raw Versus Uniform T Scores in Minnesota Multiphasic Personality  Inventory-2 Restructured Form Descriptive and Inferential Research</vt:lpstr>
      <vt:lpstr>Research on Standardized Tests</vt:lpstr>
      <vt:lpstr>MMPI-2-RF</vt:lpstr>
      <vt:lpstr>Raw Scores </vt:lpstr>
      <vt:lpstr>Standardized Scores</vt:lpstr>
      <vt:lpstr>Uniform T Scores </vt:lpstr>
      <vt:lpstr>Uniform T Scores </vt:lpstr>
      <vt:lpstr>PowerPoint Presentation</vt:lpstr>
      <vt:lpstr>Current Study </vt:lpstr>
      <vt:lpstr>Participants</vt:lpstr>
      <vt:lpstr>Participants</vt:lpstr>
      <vt:lpstr>Internalizing, Thought, and Externalizing Disorder Scales</vt:lpstr>
      <vt:lpstr>Hypothesis: Skewness and Kurtosis</vt:lpstr>
      <vt:lpstr>Hypothesis: Scale Intercorrelations and Point Biserial Correlations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</vt:lpstr>
      <vt:lpstr>Limitations and Future Studies</vt:lpstr>
      <vt:lpstr>Acknowledgments and References</vt:lpstr>
      <vt:lpstr>Questions?</vt:lpstr>
    </vt:vector>
  </TitlesOfParts>
  <Company>CSUMB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CSUMB</dc:creator>
  <cp:lastModifiedBy>Kat</cp:lastModifiedBy>
  <cp:revision>594</cp:revision>
  <cp:lastPrinted>2012-10-04T20:49:12Z</cp:lastPrinted>
  <dcterms:created xsi:type="dcterms:W3CDTF">2012-10-24T21:53:13Z</dcterms:created>
  <dcterms:modified xsi:type="dcterms:W3CDTF">2017-04-27T19:57:04Z</dcterms:modified>
</cp:coreProperties>
</file>